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2.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3.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notesSlides/notesSlide4.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5.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notesSlides/notesSlide6.xml" ContentType="application/vnd.openxmlformats-officedocument.presentationml.notesSlide+xml"/>
  <Override PartName="/ppt/tags/tag43.xml" ContentType="application/vnd.openxmlformats-officedocument.presentationml.tags+xml"/>
  <Override PartName="/ppt/tags/tag44.xml" ContentType="application/vnd.openxmlformats-officedocument.presentationml.tags+xml"/>
  <Override PartName="/ppt/notesSlides/notesSlide7.xml" ContentType="application/vnd.openxmlformats-officedocument.presentationml.notesSlide+xml"/>
  <Override PartName="/ppt/tags/tag45.xml" ContentType="application/vnd.openxmlformats-officedocument.presentationml.tags+xml"/>
  <Override PartName="/ppt/tags/tag46.xml" ContentType="application/vnd.openxmlformats-officedocument.presentationml.tags+xml"/>
  <Override PartName="/ppt/notesSlides/notesSlide8.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notesSlides/notesSlide9.xml" ContentType="application/vnd.openxmlformats-officedocument.presentationml.notesSlide+xml"/>
  <Override PartName="/ppt/tags/tag49.xml" ContentType="application/vnd.openxmlformats-officedocument.presentationml.tags+xml"/>
  <Override PartName="/ppt/tags/tag50.xml" ContentType="application/vnd.openxmlformats-officedocument.presentationml.tags+xml"/>
  <Override PartName="/ppt/notesSlides/notesSlide10.xml" ContentType="application/vnd.openxmlformats-officedocument.presentationml.notesSlide+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1"/>
  </p:notesMasterIdLst>
  <p:handoutMasterIdLst>
    <p:handoutMasterId r:id="rId72"/>
  </p:handoutMasterIdLst>
  <p:sldIdLst>
    <p:sldId id="257" r:id="rId2"/>
    <p:sldId id="313" r:id="rId3"/>
    <p:sldId id="397" r:id="rId4"/>
    <p:sldId id="314" r:id="rId5"/>
    <p:sldId id="405" r:id="rId6"/>
    <p:sldId id="406" r:id="rId7"/>
    <p:sldId id="399" r:id="rId8"/>
    <p:sldId id="417" r:id="rId9"/>
    <p:sldId id="418" r:id="rId10"/>
    <p:sldId id="400" r:id="rId11"/>
    <p:sldId id="401" r:id="rId12"/>
    <p:sldId id="402" r:id="rId13"/>
    <p:sldId id="403" r:id="rId14"/>
    <p:sldId id="404" r:id="rId15"/>
    <p:sldId id="407" r:id="rId16"/>
    <p:sldId id="408" r:id="rId17"/>
    <p:sldId id="409" r:id="rId18"/>
    <p:sldId id="410" r:id="rId19"/>
    <p:sldId id="411" r:id="rId20"/>
    <p:sldId id="412" r:id="rId21"/>
    <p:sldId id="413" r:id="rId22"/>
    <p:sldId id="414" r:id="rId23"/>
    <p:sldId id="415" r:id="rId24"/>
    <p:sldId id="416" r:id="rId25"/>
    <p:sldId id="318" r:id="rId26"/>
    <p:sldId id="319" r:id="rId27"/>
    <p:sldId id="316" r:id="rId28"/>
    <p:sldId id="317" r:id="rId29"/>
    <p:sldId id="420" r:id="rId30"/>
    <p:sldId id="326" r:id="rId31"/>
    <p:sldId id="328" r:id="rId32"/>
    <p:sldId id="329" r:id="rId33"/>
    <p:sldId id="331" r:id="rId34"/>
    <p:sldId id="332" r:id="rId35"/>
    <p:sldId id="421" r:id="rId36"/>
    <p:sldId id="334" r:id="rId37"/>
    <p:sldId id="335" r:id="rId38"/>
    <p:sldId id="336" r:id="rId39"/>
    <p:sldId id="337" r:id="rId40"/>
    <p:sldId id="338" r:id="rId41"/>
    <p:sldId id="339" r:id="rId42"/>
    <p:sldId id="340" r:id="rId43"/>
    <p:sldId id="341" r:id="rId44"/>
    <p:sldId id="342" r:id="rId45"/>
    <p:sldId id="343" r:id="rId46"/>
    <p:sldId id="344" r:id="rId47"/>
    <p:sldId id="423" r:id="rId48"/>
    <p:sldId id="424" r:id="rId49"/>
    <p:sldId id="446" r:id="rId50"/>
    <p:sldId id="445" r:id="rId51"/>
    <p:sldId id="367" r:id="rId52"/>
    <p:sldId id="396" r:id="rId53"/>
    <p:sldId id="447" r:id="rId54"/>
    <p:sldId id="449" r:id="rId55"/>
    <p:sldId id="450" r:id="rId56"/>
    <p:sldId id="448" r:id="rId57"/>
    <p:sldId id="451" r:id="rId58"/>
    <p:sldId id="368" r:id="rId59"/>
    <p:sldId id="369" r:id="rId60"/>
    <p:sldId id="370" r:id="rId61"/>
    <p:sldId id="371" r:id="rId62"/>
    <p:sldId id="372" r:id="rId63"/>
    <p:sldId id="373" r:id="rId64"/>
    <p:sldId id="374" r:id="rId65"/>
    <p:sldId id="375" r:id="rId66"/>
    <p:sldId id="376" r:id="rId67"/>
    <p:sldId id="377" r:id="rId68"/>
    <p:sldId id="378" r:id="rId69"/>
    <p:sldId id="379" r:id="rId70"/>
  </p:sldIdLst>
  <p:sldSz cx="9144000" cy="6858000" type="screen4x3"/>
  <p:notesSz cx="6858000" cy="9144000"/>
  <p:defaultTextStyle>
    <a:defPPr>
      <a:defRPr lang="it-IT"/>
    </a:defPPr>
    <a:lvl1pPr algn="l" rtl="0" fontAlgn="base">
      <a:spcBef>
        <a:spcPct val="0"/>
      </a:spcBef>
      <a:spcAft>
        <a:spcPct val="0"/>
      </a:spcAft>
      <a:defRPr sz="1600" kern="1200">
        <a:solidFill>
          <a:schemeClr val="tx1"/>
        </a:solidFill>
        <a:latin typeface="Arial" pitchFamily="34" charset="0"/>
        <a:ea typeface="+mn-ea"/>
        <a:cs typeface="Arial" pitchFamily="34" charset="0"/>
      </a:defRPr>
    </a:lvl1pPr>
    <a:lvl2pPr marL="457200" algn="l" rtl="0" fontAlgn="base">
      <a:spcBef>
        <a:spcPct val="0"/>
      </a:spcBef>
      <a:spcAft>
        <a:spcPct val="0"/>
      </a:spcAft>
      <a:defRPr sz="1600" kern="1200">
        <a:solidFill>
          <a:schemeClr val="tx1"/>
        </a:solidFill>
        <a:latin typeface="Arial" pitchFamily="34" charset="0"/>
        <a:ea typeface="+mn-ea"/>
        <a:cs typeface="Arial" pitchFamily="34" charset="0"/>
      </a:defRPr>
    </a:lvl2pPr>
    <a:lvl3pPr marL="914400" algn="l" rtl="0" fontAlgn="base">
      <a:spcBef>
        <a:spcPct val="0"/>
      </a:spcBef>
      <a:spcAft>
        <a:spcPct val="0"/>
      </a:spcAft>
      <a:defRPr sz="1600"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sz="1600"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sz="1600" kern="1200">
        <a:solidFill>
          <a:schemeClr val="tx1"/>
        </a:solidFill>
        <a:latin typeface="Arial" pitchFamily="34" charset="0"/>
        <a:ea typeface="+mn-ea"/>
        <a:cs typeface="Arial" pitchFamily="34" charset="0"/>
      </a:defRPr>
    </a:lvl5pPr>
    <a:lvl6pPr marL="2286000" algn="l" defTabSz="914400" rtl="0" eaLnBrk="1" latinLnBrk="0" hangingPunct="1">
      <a:defRPr sz="1600" kern="1200">
        <a:solidFill>
          <a:schemeClr val="tx1"/>
        </a:solidFill>
        <a:latin typeface="Arial" pitchFamily="34" charset="0"/>
        <a:ea typeface="+mn-ea"/>
        <a:cs typeface="Arial" pitchFamily="34" charset="0"/>
      </a:defRPr>
    </a:lvl6pPr>
    <a:lvl7pPr marL="2743200" algn="l" defTabSz="914400" rtl="0" eaLnBrk="1" latinLnBrk="0" hangingPunct="1">
      <a:defRPr sz="1600" kern="1200">
        <a:solidFill>
          <a:schemeClr val="tx1"/>
        </a:solidFill>
        <a:latin typeface="Arial" pitchFamily="34" charset="0"/>
        <a:ea typeface="+mn-ea"/>
        <a:cs typeface="Arial" pitchFamily="34" charset="0"/>
      </a:defRPr>
    </a:lvl7pPr>
    <a:lvl8pPr marL="3200400" algn="l" defTabSz="914400" rtl="0" eaLnBrk="1" latinLnBrk="0" hangingPunct="1">
      <a:defRPr sz="1600" kern="1200">
        <a:solidFill>
          <a:schemeClr val="tx1"/>
        </a:solidFill>
        <a:latin typeface="Arial" pitchFamily="34" charset="0"/>
        <a:ea typeface="+mn-ea"/>
        <a:cs typeface="Arial" pitchFamily="34" charset="0"/>
      </a:defRPr>
    </a:lvl8pPr>
    <a:lvl9pPr marL="3657600" algn="l" defTabSz="914400" rtl="0" eaLnBrk="1" latinLnBrk="0" hangingPunct="1">
      <a:defRPr sz="1600" kern="1200">
        <a:solidFill>
          <a:schemeClr val="tx1"/>
        </a:solidFill>
        <a:latin typeface="Arial" pitchFamily="34" charset="0"/>
        <a:ea typeface="+mn-ea"/>
        <a:cs typeface="Arial" pitchFamily="34"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rco Cristani" initials="MC" lastIdx="4"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800000"/>
    <a:srgbClr val="33CC33"/>
    <a:srgbClr val="FF99CC"/>
    <a:srgbClr val="FFFFFF"/>
    <a:srgbClr val="000066"/>
    <a:srgbClr val="003399"/>
    <a:srgbClr val="00FF00"/>
    <a:srgbClr val="FF0000"/>
    <a:srgbClr val="FF9900"/>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119" autoAdjust="0"/>
    <p:restoredTop sz="72973" autoAdjust="0"/>
  </p:normalViewPr>
  <p:slideViewPr>
    <p:cSldViewPr>
      <p:cViewPr>
        <p:scale>
          <a:sx n="66" d="100"/>
          <a:sy n="66" d="100"/>
        </p:scale>
        <p:origin x="-1494" y="-61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57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image" Target="../media/image57.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1.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94.wmf"/><Relationship Id="rId1" Type="http://schemas.openxmlformats.org/officeDocument/2006/relationships/image" Target="../media/image93.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9.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0.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6.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2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smtClean="0">
                <a:latin typeface="Arial" charset="0"/>
                <a:cs typeface="Arial" charset="0"/>
              </a:defRPr>
            </a:lvl1pPr>
          </a:lstStyle>
          <a:p>
            <a:pPr>
              <a:defRPr/>
            </a:pPr>
            <a:endParaRPr lang="it-IT"/>
          </a:p>
        </p:txBody>
      </p:sp>
      <p:sp>
        <p:nvSpPr>
          <p:cNvPr id="6147"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atin typeface="Arial" charset="0"/>
                <a:cs typeface="Arial" charset="0"/>
              </a:defRPr>
            </a:lvl1pPr>
          </a:lstStyle>
          <a:p>
            <a:pPr>
              <a:defRPr/>
            </a:pPr>
            <a:endParaRPr lang="it-IT"/>
          </a:p>
        </p:txBody>
      </p:sp>
      <p:sp>
        <p:nvSpPr>
          <p:cNvPr id="6148"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smtClean="0">
                <a:latin typeface="Arial" charset="0"/>
                <a:cs typeface="Arial" charset="0"/>
              </a:defRPr>
            </a:lvl1pPr>
          </a:lstStyle>
          <a:p>
            <a:pPr>
              <a:defRPr/>
            </a:pPr>
            <a:endParaRPr lang="it-IT"/>
          </a:p>
        </p:txBody>
      </p:sp>
      <p:sp>
        <p:nvSpPr>
          <p:cNvPr id="6149"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atin typeface="Arial" charset="0"/>
                <a:cs typeface="Arial" charset="0"/>
              </a:defRPr>
            </a:lvl1pPr>
          </a:lstStyle>
          <a:p>
            <a:pPr>
              <a:defRPr/>
            </a:pPr>
            <a:fld id="{F7119275-67B5-411B-AB6B-CCA08EA5C642}" type="slidenum">
              <a:rPr lang="it-IT"/>
              <a:pPr>
                <a:defRPr/>
              </a:pPr>
              <a:t>‹#›</a:t>
            </a:fld>
            <a:endParaRPr lang="it-IT"/>
          </a:p>
        </p:txBody>
      </p:sp>
    </p:spTree>
    <p:extLst>
      <p:ext uri="{BB962C8B-B14F-4D97-AF65-F5344CB8AC3E}">
        <p14:creationId xmlns:p14="http://schemas.microsoft.com/office/powerpoint/2010/main" val="25405848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smtClean="0">
                <a:latin typeface="Arial" charset="0"/>
                <a:cs typeface="Arial" charset="0"/>
              </a:defRPr>
            </a:lvl1pPr>
          </a:lstStyle>
          <a:p>
            <a:pPr>
              <a:defRPr/>
            </a:pPr>
            <a:endParaRPr lang="it-IT"/>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atin typeface="Arial" charset="0"/>
                <a:cs typeface="Arial" charset="0"/>
              </a:defRPr>
            </a:lvl1pPr>
          </a:lstStyle>
          <a:p>
            <a:pPr>
              <a:defRPr/>
            </a:pPr>
            <a:endParaRPr lang="it-IT"/>
          </a:p>
        </p:txBody>
      </p:sp>
      <p:sp>
        <p:nvSpPr>
          <p:cNvPr id="542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it-IT" noProof="0" smtClean="0"/>
              <a:t>Fare clic per modificare gli stili del testo dello schema</a:t>
            </a:r>
          </a:p>
          <a:p>
            <a:pPr lvl="1"/>
            <a:r>
              <a:rPr lang="it-IT" noProof="0" smtClean="0"/>
              <a:t>Secondo livello</a:t>
            </a:r>
          </a:p>
          <a:p>
            <a:pPr lvl="2"/>
            <a:r>
              <a:rPr lang="it-IT" noProof="0" smtClean="0"/>
              <a:t>Terzo livello</a:t>
            </a:r>
          </a:p>
          <a:p>
            <a:pPr lvl="3"/>
            <a:r>
              <a:rPr lang="it-IT" noProof="0" smtClean="0"/>
              <a:t>Quarto livello</a:t>
            </a:r>
          </a:p>
          <a:p>
            <a:pPr lvl="4"/>
            <a:r>
              <a:rPr lang="it-IT" noProof="0" smtClean="0"/>
              <a:t>Quinto livello</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smtClean="0">
                <a:latin typeface="Arial" charset="0"/>
                <a:cs typeface="Arial" charset="0"/>
              </a:defRPr>
            </a:lvl1pPr>
          </a:lstStyle>
          <a:p>
            <a:pPr>
              <a:defRPr/>
            </a:pPr>
            <a:endParaRPr lang="it-IT"/>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atin typeface="Arial" charset="0"/>
                <a:cs typeface="Arial" charset="0"/>
              </a:defRPr>
            </a:lvl1pPr>
          </a:lstStyle>
          <a:p>
            <a:pPr>
              <a:defRPr/>
            </a:pPr>
            <a:fld id="{9333A3D7-A2A4-48B3-9F50-21BA3EA56F91}" type="slidenum">
              <a:rPr lang="it-IT"/>
              <a:pPr>
                <a:defRPr/>
              </a:pPr>
              <a:t>‹#›</a:t>
            </a:fld>
            <a:endParaRPr lang="it-IT"/>
          </a:p>
        </p:txBody>
      </p:sp>
    </p:spTree>
    <p:extLst>
      <p:ext uri="{BB962C8B-B14F-4D97-AF65-F5344CB8AC3E}">
        <p14:creationId xmlns:p14="http://schemas.microsoft.com/office/powerpoint/2010/main" val="412170762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pitchFamily="34" charset="0"/>
                <a:cs typeface="Arial" pitchFamily="34" charset="0"/>
              </a:defRPr>
            </a:lvl1pPr>
            <a:lvl2pPr marL="742950" indent="-285750" eaLnBrk="0" hangingPunct="0">
              <a:defRPr sz="1600">
                <a:solidFill>
                  <a:schemeClr val="tx1"/>
                </a:solidFill>
                <a:latin typeface="Arial" pitchFamily="34" charset="0"/>
                <a:cs typeface="Arial" pitchFamily="34" charset="0"/>
              </a:defRPr>
            </a:lvl2pPr>
            <a:lvl3pPr marL="1143000" indent="-228600" eaLnBrk="0" hangingPunct="0">
              <a:defRPr sz="1600">
                <a:solidFill>
                  <a:schemeClr val="tx1"/>
                </a:solidFill>
                <a:latin typeface="Arial" pitchFamily="34" charset="0"/>
                <a:cs typeface="Arial" pitchFamily="34" charset="0"/>
              </a:defRPr>
            </a:lvl3pPr>
            <a:lvl4pPr marL="1600200" indent="-228600" eaLnBrk="0" hangingPunct="0">
              <a:defRPr sz="1600">
                <a:solidFill>
                  <a:schemeClr val="tx1"/>
                </a:solidFill>
                <a:latin typeface="Arial" pitchFamily="34" charset="0"/>
                <a:cs typeface="Arial" pitchFamily="34" charset="0"/>
              </a:defRPr>
            </a:lvl4pPr>
            <a:lvl5pPr marL="2057400" indent="-228600" eaLnBrk="0" hangingPunct="0">
              <a:defRPr sz="16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cs typeface="Arial" pitchFamily="34" charset="0"/>
              </a:defRPr>
            </a:lvl9pPr>
          </a:lstStyle>
          <a:p>
            <a:pPr eaLnBrk="1" hangingPunct="1"/>
            <a:fld id="{F6F37F6B-8040-4A79-B4B3-D92D14F242FA}" type="slidenum">
              <a:rPr lang="it-IT" altLang="en-US" sz="1200"/>
              <a:pPr eaLnBrk="1" hangingPunct="1"/>
              <a:t>1</a:t>
            </a:fld>
            <a:endParaRPr lang="it-IT" altLang="en-US" sz="120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itchFamily="34" charset="0"/>
              <a:cs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254A942-4E34-44DB-950C-054767136246}" type="slidenum">
              <a:rPr lang="en-US">
                <a:solidFill>
                  <a:prstClr val="black"/>
                </a:solidFill>
              </a:rPr>
              <a:pPr/>
              <a:t>23</a:t>
            </a:fld>
            <a:endParaRPr lang="en-US">
              <a:solidFill>
                <a:prstClr val="black"/>
              </a:solidFill>
            </a:endParaRPr>
          </a:p>
        </p:txBody>
      </p:sp>
      <p:sp>
        <p:nvSpPr>
          <p:cNvPr id="537602" name="Rectangle 2"/>
          <p:cNvSpPr>
            <a:spLocks noGrp="1" noRot="1" noChangeAspect="1" noChangeArrowheads="1" noTextEdit="1"/>
          </p:cNvSpPr>
          <p:nvPr>
            <p:ph type="sldImg"/>
          </p:nvPr>
        </p:nvSpPr>
        <p:spPr>
          <a:ln/>
        </p:spPr>
      </p:sp>
      <p:sp>
        <p:nvSpPr>
          <p:cNvPr id="5376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91494B-EFFF-4F81-A852-0D96285BB16B}" type="slidenum">
              <a:rPr lang="en-US">
                <a:solidFill>
                  <a:prstClr val="black"/>
                </a:solidFill>
              </a:rPr>
              <a:pPr/>
              <a:t>24</a:t>
            </a:fld>
            <a:endParaRPr lang="en-US">
              <a:solidFill>
                <a:prstClr val="black"/>
              </a:solidFill>
            </a:endParaRPr>
          </a:p>
        </p:txBody>
      </p:sp>
      <p:sp>
        <p:nvSpPr>
          <p:cNvPr id="538626" name="Rectangle 2"/>
          <p:cNvSpPr>
            <a:spLocks noGrp="1" noRot="1" noChangeAspect="1" noChangeArrowheads="1" noTextEdit="1"/>
          </p:cNvSpPr>
          <p:nvPr>
            <p:ph type="sldImg"/>
          </p:nvPr>
        </p:nvSpPr>
        <p:spPr>
          <a:ln/>
        </p:spPr>
      </p:sp>
      <p:sp>
        <p:nvSpPr>
          <p:cNvPr id="5386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58388B3F-5CBC-884A-A636-05CAAF3F7043}" type="slidenum">
              <a:rPr lang="en-US"/>
              <a:pPr/>
              <a:t>25</a:t>
            </a:fld>
            <a:endParaRPr lang="en-US"/>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F3C65BC7-C980-9542-A5D4-DA330021C58A}" type="slidenum">
              <a:rPr lang="en-US"/>
              <a:pPr/>
              <a:t>26</a:t>
            </a:fld>
            <a:endParaRPr lang="en-US"/>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2B3339D-18F1-4FA5-A6C0-9BADFCB362FD}" type="slidenum">
              <a:rPr lang="en-US" altLang="en-US" smtClean="0"/>
              <a:pPr eaLnBrk="1" hangingPunct="1"/>
              <a:t>59</a:t>
            </a:fld>
            <a:endParaRPr lang="en-US" altLang="en-US" smtClean="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281137F-CEA1-469E-8947-CD9C13C971DE}" type="slidenum">
              <a:rPr lang="en-US" altLang="en-US" smtClean="0"/>
              <a:pPr eaLnBrk="1" hangingPunct="1"/>
              <a:t>60</a:t>
            </a:fld>
            <a:endParaRPr lang="en-US" altLang="en-US" smtClean="0"/>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F887496-5C80-402C-AD4D-9FDF78BE4255}" type="slidenum">
              <a:rPr lang="en-US" altLang="en-US" smtClean="0"/>
              <a:pPr eaLnBrk="1" hangingPunct="1"/>
              <a:t>61</a:t>
            </a:fld>
            <a:endParaRPr lang="en-US" altLang="en-US"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F5D3E89-C8BA-4469-B4F2-6BD8E97E2983}" type="slidenum">
              <a:rPr lang="en-US" altLang="en-US" smtClean="0"/>
              <a:pPr eaLnBrk="1" hangingPunct="1"/>
              <a:t>62</a:t>
            </a:fld>
            <a:endParaRPr lang="en-US" altLang="en-US" smtClean="0"/>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3188D94-31D9-47BF-BE65-091F37F1DF84}" type="slidenum">
              <a:rPr lang="en-US" altLang="en-US" smtClean="0"/>
              <a:pPr eaLnBrk="1" hangingPunct="1"/>
              <a:t>66</a:t>
            </a:fld>
            <a:endParaRPr lang="en-US" altLang="en-US" smtClean="0"/>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1E69D65-79BB-4015-96D1-9FB5335B17D6}" type="slidenum">
              <a:rPr lang="en-US" altLang="en-US" smtClean="0"/>
              <a:pPr eaLnBrk="1" hangingPunct="1"/>
              <a:t>67</a:t>
            </a:fld>
            <a:endParaRPr lang="en-US" altLang="en-US" smtClean="0"/>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smtClean="0"/>
              <a:t>L </a:t>
            </a:r>
            <a:r>
              <a:rPr lang="en-US" altLang="en-US" dirty="0" err="1" smtClean="0"/>
              <a:t>livelli</a:t>
            </a:r>
            <a:r>
              <a:rPr lang="en-US" altLang="en-US" dirty="0" smtClean="0"/>
              <a:t>, </a:t>
            </a:r>
            <a:r>
              <a:rPr lang="en-US" altLang="en-US" dirty="0" err="1" smtClean="0"/>
              <a:t>i</a:t>
            </a:r>
            <a:r>
              <a:rPr lang="en-US" altLang="en-US" dirty="0" smtClean="0"/>
              <a:t> </a:t>
            </a:r>
            <a:r>
              <a:rPr lang="en-US" altLang="en-US" dirty="0" err="1" smtClean="0"/>
              <a:t>indice</a:t>
            </a:r>
            <a:r>
              <a:rPr lang="en-US" altLang="en-US" dirty="0" smtClean="0"/>
              <a:t> di </a:t>
            </a:r>
            <a:r>
              <a:rPr lang="en-US" altLang="en-US" dirty="0" err="1" smtClean="0"/>
              <a:t>livello</a:t>
            </a:r>
            <a:r>
              <a:rPr lang="en-US" altLang="en-US" dirty="0" smtClean="0"/>
              <a:t>, Ni</a:t>
            </a:r>
            <a:r>
              <a:rPr lang="en-US" altLang="en-US" baseline="0" dirty="0" smtClean="0"/>
              <a:t> </a:t>
            </a:r>
            <a:r>
              <a:rPr lang="en-US" altLang="en-US" dirty="0" smtClean="0"/>
              <a:t>number of new matches at level </a:t>
            </a:r>
            <a:r>
              <a:rPr lang="en-US" altLang="en-US" dirty="0" err="1" smtClean="0"/>
              <a:t>i</a:t>
            </a:r>
            <a:r>
              <a:rPr lang="en-US" altLang="en-US" dirty="0" smtClean="0"/>
              <a:t>,</a:t>
            </a:r>
            <a:r>
              <a:rPr lang="en-US" altLang="en-US" baseline="0" dirty="0" smtClean="0"/>
              <a:t> </a:t>
            </a:r>
            <a:r>
              <a:rPr lang="en-US" altLang="en-US" baseline="0" dirty="0" err="1" smtClean="0"/>
              <a:t>wi</a:t>
            </a:r>
            <a:r>
              <a:rPr lang="en-US" altLang="en-US" baseline="0" dirty="0" smtClean="0"/>
              <a:t> peso del </a:t>
            </a:r>
            <a:r>
              <a:rPr lang="en-US" altLang="en-US" baseline="0" dirty="0" err="1" smtClean="0"/>
              <a:t>livello</a:t>
            </a:r>
            <a:r>
              <a:rPr lang="en-US" altLang="en-US" baseline="0" dirty="0" smtClean="0"/>
              <a:t> </a:t>
            </a:r>
            <a:r>
              <a:rPr lang="en-US" altLang="en-US" baseline="0" dirty="0" err="1" smtClean="0"/>
              <a:t>i</a:t>
            </a:r>
            <a:endParaRPr lang="en-US" alt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84F233B-259A-4E3B-BA58-2C15D9FA0934}" type="slidenum">
              <a:rPr lang="en-US">
                <a:solidFill>
                  <a:prstClr val="black"/>
                </a:solidFill>
              </a:rPr>
              <a:pPr/>
              <a:t>15</a:t>
            </a:fld>
            <a:endParaRPr lang="en-US">
              <a:solidFill>
                <a:prstClr val="black"/>
              </a:solidFill>
            </a:endParaRPr>
          </a:p>
        </p:txBody>
      </p:sp>
      <p:sp>
        <p:nvSpPr>
          <p:cNvPr id="505858" name="Rectangle 2"/>
          <p:cNvSpPr>
            <a:spLocks noGrp="1" noRot="1" noChangeAspect="1" noChangeArrowheads="1" noTextEdit="1"/>
          </p:cNvSpPr>
          <p:nvPr>
            <p:ph type="sldImg"/>
          </p:nvPr>
        </p:nvSpPr>
        <p:spPr>
          <a:xfrm>
            <a:off x="1144588" y="685800"/>
            <a:ext cx="4570412" cy="3429000"/>
          </a:xfrm>
          <a:ln/>
        </p:spPr>
      </p:sp>
      <p:sp>
        <p:nvSpPr>
          <p:cNvPr id="505859" name="Rectangle 3"/>
          <p:cNvSpPr>
            <a:spLocks noGrp="1" noChangeArrowheads="1"/>
          </p:cNvSpPr>
          <p:nvPr>
            <p:ph type="body" idx="1"/>
          </p:nvPr>
        </p:nvSpPr>
        <p:spPr>
          <a:xfrm>
            <a:off x="686098" y="4343704"/>
            <a:ext cx="5485805" cy="4113892"/>
          </a:xfrm>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C8983BD-1C5F-4513-8A2B-44202C8BD8C7}" type="slidenum">
              <a:rPr lang="en-US" altLang="en-US" smtClean="0"/>
              <a:pPr eaLnBrk="1" hangingPunct="1"/>
              <a:t>68</a:t>
            </a:fld>
            <a:endParaRPr lang="en-US" altLang="en-US" smtClean="0"/>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5C46A80-73D3-4B86-B65B-620B9779A6A8}" type="slidenum">
              <a:rPr lang="en-US" altLang="en-US" smtClean="0"/>
              <a:pPr eaLnBrk="1" hangingPunct="1"/>
              <a:t>69</a:t>
            </a:fld>
            <a:endParaRPr lang="en-US" altLang="en-US" smtClean="0"/>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1D64F8D-6834-4804-9FC8-48644D9433FE}" type="slidenum">
              <a:rPr lang="en-US">
                <a:solidFill>
                  <a:prstClr val="black"/>
                </a:solidFill>
              </a:rPr>
              <a:pPr/>
              <a:t>16</a:t>
            </a:fld>
            <a:endParaRPr lang="en-US">
              <a:solidFill>
                <a:prstClr val="black"/>
              </a:solidFill>
            </a:endParaRPr>
          </a:p>
        </p:txBody>
      </p:sp>
      <p:sp>
        <p:nvSpPr>
          <p:cNvPr id="507906" name="Rectangle 2"/>
          <p:cNvSpPr>
            <a:spLocks noGrp="1" noRot="1" noChangeAspect="1" noChangeArrowheads="1" noTextEdit="1"/>
          </p:cNvSpPr>
          <p:nvPr>
            <p:ph type="sldImg"/>
          </p:nvPr>
        </p:nvSpPr>
        <p:spPr>
          <a:xfrm>
            <a:off x="1144588" y="685800"/>
            <a:ext cx="4570412" cy="3429000"/>
          </a:xfrm>
          <a:ln/>
        </p:spPr>
      </p:sp>
      <p:sp>
        <p:nvSpPr>
          <p:cNvPr id="507907" name="Rectangle 3"/>
          <p:cNvSpPr>
            <a:spLocks noGrp="1" noChangeArrowheads="1"/>
          </p:cNvSpPr>
          <p:nvPr>
            <p:ph type="body" idx="1"/>
          </p:nvPr>
        </p:nvSpPr>
        <p:spPr>
          <a:xfrm>
            <a:off x="686098" y="4343704"/>
            <a:ext cx="5485805" cy="4113892"/>
          </a:xfrm>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D177AE4-0A2F-4F4F-9F77-CD97D75ED242}" type="slidenum">
              <a:rPr lang="en-US">
                <a:solidFill>
                  <a:prstClr val="black"/>
                </a:solidFill>
              </a:rPr>
              <a:pPr/>
              <a:t>17</a:t>
            </a:fld>
            <a:endParaRPr lang="en-US">
              <a:solidFill>
                <a:prstClr val="black"/>
              </a:solidFill>
            </a:endParaRPr>
          </a:p>
        </p:txBody>
      </p:sp>
      <p:sp>
        <p:nvSpPr>
          <p:cNvPr id="531458" name="Rectangle 2"/>
          <p:cNvSpPr>
            <a:spLocks noGrp="1" noRot="1" noChangeAspect="1" noChangeArrowheads="1" noTextEdit="1"/>
          </p:cNvSpPr>
          <p:nvPr>
            <p:ph type="sldImg"/>
          </p:nvPr>
        </p:nvSpPr>
        <p:spPr>
          <a:ln/>
        </p:spPr>
      </p:sp>
      <p:sp>
        <p:nvSpPr>
          <p:cNvPr id="5314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F4610B3-3A86-4BEE-BE42-1DB3083C37BD}" type="slidenum">
              <a:rPr lang="en-US">
                <a:solidFill>
                  <a:prstClr val="black"/>
                </a:solidFill>
              </a:rPr>
              <a:pPr/>
              <a:t>18</a:t>
            </a:fld>
            <a:endParaRPr lang="en-US">
              <a:solidFill>
                <a:prstClr val="black"/>
              </a:solidFill>
            </a:endParaRPr>
          </a:p>
        </p:txBody>
      </p:sp>
      <p:sp>
        <p:nvSpPr>
          <p:cNvPr id="532482" name="Rectangle 2"/>
          <p:cNvSpPr>
            <a:spLocks noGrp="1" noRot="1" noChangeAspect="1" noChangeArrowheads="1" noTextEdit="1"/>
          </p:cNvSpPr>
          <p:nvPr>
            <p:ph type="sldImg"/>
          </p:nvPr>
        </p:nvSpPr>
        <p:spPr>
          <a:ln/>
        </p:spPr>
      </p:sp>
      <p:sp>
        <p:nvSpPr>
          <p:cNvPr id="5324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4AC2393-CB62-417C-8FDD-8676F8D69A44}" type="slidenum">
              <a:rPr lang="en-US">
                <a:solidFill>
                  <a:prstClr val="black"/>
                </a:solidFill>
              </a:rPr>
              <a:pPr/>
              <a:t>19</a:t>
            </a:fld>
            <a:endParaRPr lang="en-US">
              <a:solidFill>
                <a:prstClr val="black"/>
              </a:solidFill>
            </a:endParaRPr>
          </a:p>
        </p:txBody>
      </p:sp>
      <p:sp>
        <p:nvSpPr>
          <p:cNvPr id="533506" name="Rectangle 2"/>
          <p:cNvSpPr>
            <a:spLocks noGrp="1" noRot="1" noChangeAspect="1" noChangeArrowheads="1" noTextEdit="1"/>
          </p:cNvSpPr>
          <p:nvPr>
            <p:ph type="sldImg"/>
          </p:nvPr>
        </p:nvSpPr>
        <p:spPr>
          <a:ln/>
        </p:spPr>
      </p:sp>
      <p:sp>
        <p:nvSpPr>
          <p:cNvPr id="5335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BC09F4C-36EB-412F-A41E-43D6A98B3D34}" type="slidenum">
              <a:rPr lang="en-US">
                <a:solidFill>
                  <a:prstClr val="black"/>
                </a:solidFill>
              </a:rPr>
              <a:pPr/>
              <a:t>20</a:t>
            </a:fld>
            <a:endParaRPr lang="en-US">
              <a:solidFill>
                <a:prstClr val="black"/>
              </a:solidFill>
            </a:endParaRPr>
          </a:p>
        </p:txBody>
      </p:sp>
      <p:sp>
        <p:nvSpPr>
          <p:cNvPr id="534530" name="Rectangle 2"/>
          <p:cNvSpPr>
            <a:spLocks noGrp="1" noRot="1" noChangeAspect="1" noChangeArrowheads="1" noTextEdit="1"/>
          </p:cNvSpPr>
          <p:nvPr>
            <p:ph type="sldImg"/>
          </p:nvPr>
        </p:nvSpPr>
        <p:spPr>
          <a:ln/>
        </p:spPr>
      </p:sp>
      <p:sp>
        <p:nvSpPr>
          <p:cNvPr id="5345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879DF6C-ABF7-4D1A-BE59-0EF3D2BACA15}" type="slidenum">
              <a:rPr lang="en-US">
                <a:solidFill>
                  <a:prstClr val="black"/>
                </a:solidFill>
              </a:rPr>
              <a:pPr/>
              <a:t>21</a:t>
            </a:fld>
            <a:endParaRPr lang="en-US">
              <a:solidFill>
                <a:prstClr val="black"/>
              </a:solidFill>
            </a:endParaRPr>
          </a:p>
        </p:txBody>
      </p:sp>
      <p:sp>
        <p:nvSpPr>
          <p:cNvPr id="535554" name="Rectangle 2"/>
          <p:cNvSpPr>
            <a:spLocks noGrp="1" noRot="1" noChangeAspect="1" noChangeArrowheads="1" noTextEdit="1"/>
          </p:cNvSpPr>
          <p:nvPr>
            <p:ph type="sldImg"/>
          </p:nvPr>
        </p:nvSpPr>
        <p:spPr>
          <a:ln/>
        </p:spPr>
      </p:sp>
      <p:sp>
        <p:nvSpPr>
          <p:cNvPr id="5355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1BFBC3F-9AD0-44E9-9E52-9E68C550B59A}" type="slidenum">
              <a:rPr lang="en-US">
                <a:solidFill>
                  <a:prstClr val="black"/>
                </a:solidFill>
              </a:rPr>
              <a:pPr/>
              <a:t>22</a:t>
            </a:fld>
            <a:endParaRPr lang="en-US">
              <a:solidFill>
                <a:prstClr val="black"/>
              </a:solidFill>
            </a:endParaRPr>
          </a:p>
        </p:txBody>
      </p:sp>
      <p:sp>
        <p:nvSpPr>
          <p:cNvPr id="536578" name="Rectangle 2"/>
          <p:cNvSpPr>
            <a:spLocks noGrp="1" noRot="1" noChangeAspect="1" noChangeArrowheads="1" noTextEdit="1"/>
          </p:cNvSpPr>
          <p:nvPr>
            <p:ph type="sldImg"/>
          </p:nvPr>
        </p:nvSpPr>
        <p:spPr>
          <a:ln/>
        </p:spPr>
      </p:sp>
      <p:sp>
        <p:nvSpPr>
          <p:cNvPr id="536579"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7E96376F-762C-4E5E-BFFB-FB3822719DB4}" type="slidenum">
              <a:rPr lang="it-IT"/>
              <a:pPr>
                <a:defRPr/>
              </a:pPr>
              <a:t>‹#›</a:t>
            </a:fld>
            <a:endParaRPr lang="it-IT"/>
          </a:p>
        </p:txBody>
      </p:sp>
    </p:spTree>
    <p:extLst>
      <p:ext uri="{BB962C8B-B14F-4D97-AF65-F5344CB8AC3E}">
        <p14:creationId xmlns:p14="http://schemas.microsoft.com/office/powerpoint/2010/main" val="17105329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6A550B10-6CF3-4BF3-9D19-2EBBAEE849C3}" type="slidenum">
              <a:rPr lang="it-IT"/>
              <a:pPr>
                <a:defRPr/>
              </a:pPr>
              <a:t>‹#›</a:t>
            </a:fld>
            <a:endParaRPr lang="it-IT"/>
          </a:p>
        </p:txBody>
      </p:sp>
    </p:spTree>
    <p:extLst>
      <p:ext uri="{BB962C8B-B14F-4D97-AF65-F5344CB8AC3E}">
        <p14:creationId xmlns:p14="http://schemas.microsoft.com/office/powerpoint/2010/main" val="38411453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274638"/>
            <a:ext cx="2078037" cy="5664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81713" cy="5664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9F7F6578-8D33-49A0-B67B-62559C57EFE7}" type="slidenum">
              <a:rPr lang="it-IT"/>
              <a:pPr>
                <a:defRPr/>
              </a:pPr>
              <a:t>‹#›</a:t>
            </a:fld>
            <a:endParaRPr lang="it-IT"/>
          </a:p>
        </p:txBody>
      </p:sp>
    </p:spTree>
    <p:extLst>
      <p:ext uri="{BB962C8B-B14F-4D97-AF65-F5344CB8AC3E}">
        <p14:creationId xmlns:p14="http://schemas.microsoft.com/office/powerpoint/2010/main" val="32184870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600200"/>
            <a:ext cx="4038600" cy="4525963"/>
          </a:xfrm>
        </p:spPr>
        <p:txBody>
          <a:bodyPr/>
          <a:lstStyle/>
          <a:p>
            <a:pPr lvl="0"/>
            <a:endParaRPr lang="en-US" noProof="0" smtClean="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E95EEF2-CCE5-4207-97FD-6633C4902CFE}" type="slidenum">
              <a:rPr lang="en-US"/>
              <a:pPr>
                <a:defRPr/>
              </a:pPr>
              <a:t>‹#›</a:t>
            </a:fld>
            <a:endParaRPr lang="en-US"/>
          </a:p>
        </p:txBody>
      </p:sp>
    </p:spTree>
    <p:extLst>
      <p:ext uri="{BB962C8B-B14F-4D97-AF65-F5344CB8AC3E}">
        <p14:creationId xmlns:p14="http://schemas.microsoft.com/office/powerpoint/2010/main" val="29089023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386111E9-C70E-4047-A49E-5E2B65831748}" type="slidenum">
              <a:rPr lang="it-IT"/>
              <a:pPr>
                <a:defRPr/>
              </a:pPr>
              <a:t>‹#›</a:t>
            </a:fld>
            <a:endParaRPr lang="it-IT"/>
          </a:p>
        </p:txBody>
      </p:sp>
    </p:spTree>
    <p:extLst>
      <p:ext uri="{BB962C8B-B14F-4D97-AF65-F5344CB8AC3E}">
        <p14:creationId xmlns:p14="http://schemas.microsoft.com/office/powerpoint/2010/main" val="27838070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D38CBF05-E78D-41C9-BAA2-B2768D7223BE}" type="slidenum">
              <a:rPr lang="it-IT"/>
              <a:pPr>
                <a:defRPr/>
              </a:pPr>
              <a:t>‹#›</a:t>
            </a:fld>
            <a:endParaRPr lang="it-IT"/>
          </a:p>
        </p:txBody>
      </p:sp>
    </p:spTree>
    <p:extLst>
      <p:ext uri="{BB962C8B-B14F-4D97-AF65-F5344CB8AC3E}">
        <p14:creationId xmlns:p14="http://schemas.microsoft.com/office/powerpoint/2010/main" val="15379331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39750" y="1412875"/>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30750" y="1412875"/>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it-IT"/>
          </a:p>
        </p:txBody>
      </p:sp>
      <p:sp>
        <p:nvSpPr>
          <p:cNvPr id="6" name="Rectangle 5"/>
          <p:cNvSpPr>
            <a:spLocks noGrp="1" noChangeArrowheads="1"/>
          </p:cNvSpPr>
          <p:nvPr>
            <p:ph type="ftr" sz="quarter" idx="11"/>
          </p:nvPr>
        </p:nvSpPr>
        <p:spPr>
          <a:ln/>
        </p:spPr>
        <p:txBody>
          <a:bodyPr/>
          <a:lstStyle>
            <a:lvl1pPr>
              <a:defRPr/>
            </a:lvl1pPr>
          </a:lstStyle>
          <a:p>
            <a:pPr>
              <a:defRPr/>
            </a:pPr>
            <a:endParaRPr lang="it-IT"/>
          </a:p>
        </p:txBody>
      </p:sp>
      <p:sp>
        <p:nvSpPr>
          <p:cNvPr id="7" name="Rectangle 6"/>
          <p:cNvSpPr>
            <a:spLocks noGrp="1" noChangeArrowheads="1"/>
          </p:cNvSpPr>
          <p:nvPr>
            <p:ph type="sldNum" sz="quarter" idx="12"/>
          </p:nvPr>
        </p:nvSpPr>
        <p:spPr>
          <a:ln/>
        </p:spPr>
        <p:txBody>
          <a:bodyPr/>
          <a:lstStyle>
            <a:lvl1pPr>
              <a:defRPr/>
            </a:lvl1pPr>
          </a:lstStyle>
          <a:p>
            <a:pPr>
              <a:defRPr/>
            </a:pPr>
            <a:fld id="{02C0DF57-46AB-4B00-9A66-CA2360EB1BDE}" type="slidenum">
              <a:rPr lang="it-IT"/>
              <a:pPr>
                <a:defRPr/>
              </a:pPr>
              <a:t>‹#›</a:t>
            </a:fld>
            <a:endParaRPr lang="it-IT"/>
          </a:p>
        </p:txBody>
      </p:sp>
    </p:spTree>
    <p:extLst>
      <p:ext uri="{BB962C8B-B14F-4D97-AF65-F5344CB8AC3E}">
        <p14:creationId xmlns:p14="http://schemas.microsoft.com/office/powerpoint/2010/main" val="1400360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it-IT"/>
          </a:p>
        </p:txBody>
      </p:sp>
      <p:sp>
        <p:nvSpPr>
          <p:cNvPr id="8" name="Rectangle 5"/>
          <p:cNvSpPr>
            <a:spLocks noGrp="1" noChangeArrowheads="1"/>
          </p:cNvSpPr>
          <p:nvPr>
            <p:ph type="ftr" sz="quarter" idx="11"/>
          </p:nvPr>
        </p:nvSpPr>
        <p:spPr>
          <a:ln/>
        </p:spPr>
        <p:txBody>
          <a:bodyPr/>
          <a:lstStyle>
            <a:lvl1pPr>
              <a:defRPr/>
            </a:lvl1pPr>
          </a:lstStyle>
          <a:p>
            <a:pPr>
              <a:defRPr/>
            </a:pPr>
            <a:endParaRPr lang="it-IT"/>
          </a:p>
        </p:txBody>
      </p:sp>
      <p:sp>
        <p:nvSpPr>
          <p:cNvPr id="9" name="Rectangle 6"/>
          <p:cNvSpPr>
            <a:spLocks noGrp="1" noChangeArrowheads="1"/>
          </p:cNvSpPr>
          <p:nvPr>
            <p:ph type="sldNum" sz="quarter" idx="12"/>
          </p:nvPr>
        </p:nvSpPr>
        <p:spPr>
          <a:ln/>
        </p:spPr>
        <p:txBody>
          <a:bodyPr/>
          <a:lstStyle>
            <a:lvl1pPr>
              <a:defRPr/>
            </a:lvl1pPr>
          </a:lstStyle>
          <a:p>
            <a:pPr>
              <a:defRPr/>
            </a:pPr>
            <a:fld id="{45010131-5F58-4C43-914A-A1AFA3D02574}" type="slidenum">
              <a:rPr lang="it-IT"/>
              <a:pPr>
                <a:defRPr/>
              </a:pPr>
              <a:t>‹#›</a:t>
            </a:fld>
            <a:endParaRPr lang="it-IT"/>
          </a:p>
        </p:txBody>
      </p:sp>
    </p:spTree>
    <p:extLst>
      <p:ext uri="{BB962C8B-B14F-4D97-AF65-F5344CB8AC3E}">
        <p14:creationId xmlns:p14="http://schemas.microsoft.com/office/powerpoint/2010/main" val="42889107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it-IT"/>
          </a:p>
        </p:txBody>
      </p:sp>
      <p:sp>
        <p:nvSpPr>
          <p:cNvPr id="4" name="Rectangle 5"/>
          <p:cNvSpPr>
            <a:spLocks noGrp="1" noChangeArrowheads="1"/>
          </p:cNvSpPr>
          <p:nvPr>
            <p:ph type="ftr" sz="quarter" idx="11"/>
          </p:nvPr>
        </p:nvSpPr>
        <p:spPr>
          <a:ln/>
        </p:spPr>
        <p:txBody>
          <a:bodyPr/>
          <a:lstStyle>
            <a:lvl1pPr>
              <a:defRPr/>
            </a:lvl1pPr>
          </a:lstStyle>
          <a:p>
            <a:pPr>
              <a:defRPr/>
            </a:pPr>
            <a:endParaRPr lang="it-IT"/>
          </a:p>
        </p:txBody>
      </p:sp>
      <p:sp>
        <p:nvSpPr>
          <p:cNvPr id="5" name="Rectangle 6"/>
          <p:cNvSpPr>
            <a:spLocks noGrp="1" noChangeArrowheads="1"/>
          </p:cNvSpPr>
          <p:nvPr>
            <p:ph type="sldNum" sz="quarter" idx="12"/>
          </p:nvPr>
        </p:nvSpPr>
        <p:spPr>
          <a:ln/>
        </p:spPr>
        <p:txBody>
          <a:bodyPr/>
          <a:lstStyle>
            <a:lvl1pPr>
              <a:defRPr/>
            </a:lvl1pPr>
          </a:lstStyle>
          <a:p>
            <a:pPr>
              <a:defRPr/>
            </a:pPr>
            <a:fld id="{5BA0EC2C-4D99-4941-944F-36ACD2A09BE4}" type="slidenum">
              <a:rPr lang="it-IT"/>
              <a:pPr>
                <a:defRPr/>
              </a:pPr>
              <a:t>‹#›</a:t>
            </a:fld>
            <a:endParaRPr lang="it-IT"/>
          </a:p>
        </p:txBody>
      </p:sp>
    </p:spTree>
    <p:extLst>
      <p:ext uri="{BB962C8B-B14F-4D97-AF65-F5344CB8AC3E}">
        <p14:creationId xmlns:p14="http://schemas.microsoft.com/office/powerpoint/2010/main" val="41195230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it-IT"/>
          </a:p>
        </p:txBody>
      </p:sp>
      <p:sp>
        <p:nvSpPr>
          <p:cNvPr id="3" name="Rectangle 5"/>
          <p:cNvSpPr>
            <a:spLocks noGrp="1" noChangeArrowheads="1"/>
          </p:cNvSpPr>
          <p:nvPr>
            <p:ph type="ftr" sz="quarter" idx="11"/>
          </p:nvPr>
        </p:nvSpPr>
        <p:spPr>
          <a:ln/>
        </p:spPr>
        <p:txBody>
          <a:bodyPr/>
          <a:lstStyle>
            <a:lvl1pPr>
              <a:defRPr/>
            </a:lvl1pPr>
          </a:lstStyle>
          <a:p>
            <a:pPr>
              <a:defRPr/>
            </a:pPr>
            <a:endParaRPr lang="it-IT"/>
          </a:p>
        </p:txBody>
      </p:sp>
      <p:sp>
        <p:nvSpPr>
          <p:cNvPr id="4" name="Rectangle 6"/>
          <p:cNvSpPr>
            <a:spLocks noGrp="1" noChangeArrowheads="1"/>
          </p:cNvSpPr>
          <p:nvPr>
            <p:ph type="sldNum" sz="quarter" idx="12"/>
          </p:nvPr>
        </p:nvSpPr>
        <p:spPr>
          <a:ln/>
        </p:spPr>
        <p:txBody>
          <a:bodyPr/>
          <a:lstStyle>
            <a:lvl1pPr>
              <a:defRPr/>
            </a:lvl1pPr>
          </a:lstStyle>
          <a:p>
            <a:pPr>
              <a:defRPr/>
            </a:pPr>
            <a:fld id="{BFCBF16F-187E-4298-B9B3-9C508A758814}" type="slidenum">
              <a:rPr lang="it-IT"/>
              <a:pPr>
                <a:defRPr/>
              </a:pPr>
              <a:t>‹#›</a:t>
            </a:fld>
            <a:endParaRPr lang="it-IT"/>
          </a:p>
        </p:txBody>
      </p:sp>
    </p:spTree>
    <p:extLst>
      <p:ext uri="{BB962C8B-B14F-4D97-AF65-F5344CB8AC3E}">
        <p14:creationId xmlns:p14="http://schemas.microsoft.com/office/powerpoint/2010/main" val="6591473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it-IT"/>
          </a:p>
        </p:txBody>
      </p:sp>
      <p:sp>
        <p:nvSpPr>
          <p:cNvPr id="6" name="Rectangle 5"/>
          <p:cNvSpPr>
            <a:spLocks noGrp="1" noChangeArrowheads="1"/>
          </p:cNvSpPr>
          <p:nvPr>
            <p:ph type="ftr" sz="quarter" idx="11"/>
          </p:nvPr>
        </p:nvSpPr>
        <p:spPr>
          <a:ln/>
        </p:spPr>
        <p:txBody>
          <a:bodyPr/>
          <a:lstStyle>
            <a:lvl1pPr>
              <a:defRPr/>
            </a:lvl1pPr>
          </a:lstStyle>
          <a:p>
            <a:pPr>
              <a:defRPr/>
            </a:pPr>
            <a:endParaRPr lang="it-IT"/>
          </a:p>
        </p:txBody>
      </p:sp>
      <p:sp>
        <p:nvSpPr>
          <p:cNvPr id="7" name="Rectangle 6"/>
          <p:cNvSpPr>
            <a:spLocks noGrp="1" noChangeArrowheads="1"/>
          </p:cNvSpPr>
          <p:nvPr>
            <p:ph type="sldNum" sz="quarter" idx="12"/>
          </p:nvPr>
        </p:nvSpPr>
        <p:spPr>
          <a:ln/>
        </p:spPr>
        <p:txBody>
          <a:bodyPr/>
          <a:lstStyle>
            <a:lvl1pPr>
              <a:defRPr/>
            </a:lvl1pPr>
          </a:lstStyle>
          <a:p>
            <a:pPr>
              <a:defRPr/>
            </a:pPr>
            <a:fld id="{BDAD86A6-8ABF-4C48-BDB9-1371BF673A7B}" type="slidenum">
              <a:rPr lang="it-IT"/>
              <a:pPr>
                <a:defRPr/>
              </a:pPr>
              <a:t>‹#›</a:t>
            </a:fld>
            <a:endParaRPr lang="it-IT"/>
          </a:p>
        </p:txBody>
      </p:sp>
    </p:spTree>
    <p:extLst>
      <p:ext uri="{BB962C8B-B14F-4D97-AF65-F5344CB8AC3E}">
        <p14:creationId xmlns:p14="http://schemas.microsoft.com/office/powerpoint/2010/main" val="22071565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it-IT"/>
          </a:p>
        </p:txBody>
      </p:sp>
      <p:sp>
        <p:nvSpPr>
          <p:cNvPr id="6" name="Rectangle 5"/>
          <p:cNvSpPr>
            <a:spLocks noGrp="1" noChangeArrowheads="1"/>
          </p:cNvSpPr>
          <p:nvPr>
            <p:ph type="ftr" sz="quarter" idx="11"/>
          </p:nvPr>
        </p:nvSpPr>
        <p:spPr>
          <a:ln/>
        </p:spPr>
        <p:txBody>
          <a:bodyPr/>
          <a:lstStyle>
            <a:lvl1pPr>
              <a:defRPr/>
            </a:lvl1pPr>
          </a:lstStyle>
          <a:p>
            <a:pPr>
              <a:defRPr/>
            </a:pPr>
            <a:endParaRPr lang="it-IT"/>
          </a:p>
        </p:txBody>
      </p:sp>
      <p:sp>
        <p:nvSpPr>
          <p:cNvPr id="7" name="Rectangle 6"/>
          <p:cNvSpPr>
            <a:spLocks noGrp="1" noChangeArrowheads="1"/>
          </p:cNvSpPr>
          <p:nvPr>
            <p:ph type="sldNum" sz="quarter" idx="12"/>
          </p:nvPr>
        </p:nvSpPr>
        <p:spPr>
          <a:ln/>
        </p:spPr>
        <p:txBody>
          <a:bodyPr/>
          <a:lstStyle>
            <a:lvl1pPr>
              <a:defRPr/>
            </a:lvl1pPr>
          </a:lstStyle>
          <a:p>
            <a:pPr>
              <a:defRPr/>
            </a:pPr>
            <a:fld id="{34361A7F-32CC-4D1E-9FCE-E8D259C8F920}" type="slidenum">
              <a:rPr lang="it-IT"/>
              <a:pPr>
                <a:defRPr/>
              </a:pPr>
              <a:t>‹#›</a:t>
            </a:fld>
            <a:endParaRPr lang="it-IT"/>
          </a:p>
        </p:txBody>
      </p:sp>
    </p:spTree>
    <p:extLst>
      <p:ext uri="{BB962C8B-B14F-4D97-AF65-F5344CB8AC3E}">
        <p14:creationId xmlns:p14="http://schemas.microsoft.com/office/powerpoint/2010/main" val="28704205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en-US" smtClean="0"/>
              <a:t>Fare clic per modificare lo stile del titolo</a:t>
            </a:r>
          </a:p>
        </p:txBody>
      </p:sp>
      <p:sp>
        <p:nvSpPr>
          <p:cNvPr id="2051" name="Rectangle 3"/>
          <p:cNvSpPr>
            <a:spLocks noGrp="1" noChangeArrowheads="1"/>
          </p:cNvSpPr>
          <p:nvPr>
            <p:ph type="body" idx="1"/>
          </p:nvPr>
        </p:nvSpPr>
        <p:spPr bwMode="auto">
          <a:xfrm>
            <a:off x="539750" y="1412875"/>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en-US" smtClean="0"/>
              <a:t>Fare clic per modificare gli stili del testo dello schema</a:t>
            </a:r>
          </a:p>
          <a:p>
            <a:pPr lvl="1"/>
            <a:r>
              <a:rPr lang="it-IT" altLang="en-US" smtClean="0"/>
              <a:t>Secondo livello</a:t>
            </a:r>
          </a:p>
          <a:p>
            <a:pPr lvl="2"/>
            <a:r>
              <a:rPr lang="it-IT" altLang="en-US" smtClean="0"/>
              <a:t>Terzo livello</a:t>
            </a:r>
          </a:p>
          <a:p>
            <a:pPr lvl="3"/>
            <a:r>
              <a:rPr lang="it-IT" altLang="en-US" smtClean="0"/>
              <a:t>Quarto livello</a:t>
            </a:r>
          </a:p>
          <a:p>
            <a:pPr lvl="4"/>
            <a:r>
              <a:rPr lang="it-IT" altLang="en-US" smtClean="0"/>
              <a:t>Quinto livello</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atin typeface="Arial" charset="0"/>
                <a:cs typeface="Arial" charset="0"/>
              </a:defRPr>
            </a:lvl1pPr>
          </a:lstStyle>
          <a:p>
            <a:pPr>
              <a:defRPr/>
            </a:pPr>
            <a:endParaRPr lang="it-IT"/>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atin typeface="Arial" charset="0"/>
                <a:cs typeface="Arial" charset="0"/>
              </a:defRPr>
            </a:lvl1pPr>
          </a:lstStyle>
          <a:p>
            <a:pPr>
              <a:defRPr/>
            </a:pPr>
            <a:endParaRPr lang="it-IT"/>
          </a:p>
        </p:txBody>
      </p:sp>
      <p:sp>
        <p:nvSpPr>
          <p:cNvPr id="1030" name="Rectangle 6"/>
          <p:cNvSpPr>
            <a:spLocks noGrp="1" noChangeArrowheads="1"/>
          </p:cNvSpPr>
          <p:nvPr>
            <p:ph type="sldNum" sz="quarter" idx="4"/>
          </p:nvPr>
        </p:nvSpPr>
        <p:spPr bwMode="auto">
          <a:xfrm>
            <a:off x="6300788" y="633730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solidFill>
                  <a:srgbClr val="800000"/>
                </a:solidFill>
                <a:latin typeface="Arial" charset="0"/>
                <a:cs typeface="Arial" charset="0"/>
              </a:defRPr>
            </a:lvl1pPr>
          </a:lstStyle>
          <a:p>
            <a:pPr>
              <a:defRPr/>
            </a:pPr>
            <a:fld id="{AC311550-5E71-4B85-8CB8-FD52C4DC434A}" type="slidenum">
              <a:rPr lang="it-IT"/>
              <a:pPr>
                <a:defRPr/>
              </a:pPr>
              <a:t>‹#›</a:t>
            </a:fld>
            <a:endParaRPr lang="it-IT"/>
          </a:p>
        </p:txBody>
      </p:sp>
      <p:sp>
        <p:nvSpPr>
          <p:cNvPr id="1032" name="Oval 8"/>
          <p:cNvSpPr>
            <a:spLocks noChangeArrowheads="1"/>
          </p:cNvSpPr>
          <p:nvPr/>
        </p:nvSpPr>
        <p:spPr bwMode="auto">
          <a:xfrm>
            <a:off x="539750" y="6381750"/>
            <a:ext cx="6913563" cy="215900"/>
          </a:xfrm>
          <a:prstGeom prst="ellipse">
            <a:avLst/>
          </a:prstGeom>
          <a:solidFill>
            <a:schemeClr val="bg2"/>
          </a:solidFill>
          <a:ln w="9525">
            <a:noFill/>
            <a:round/>
            <a:headEnd/>
            <a:tailEnd/>
          </a:ln>
          <a:effectLst/>
        </p:spPr>
        <p:txBody>
          <a:bodyPr wrap="none" anchor="ctr"/>
          <a:lstStyle/>
          <a:p>
            <a:pPr>
              <a:defRPr/>
            </a:pPr>
            <a:endParaRPr lang="en-US">
              <a:latin typeface="Arial" charset="0"/>
              <a:cs typeface="Arial" charset="0"/>
            </a:endParaRPr>
          </a:p>
        </p:txBody>
      </p:sp>
      <p:pic>
        <p:nvPicPr>
          <p:cNvPr id="2056" name="Picture 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258888" y="6237288"/>
            <a:ext cx="503237"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3" r:id="rId12"/>
  </p:sldLayoutIdLst>
  <p:hf hdr="0" ftr="0" dt="0"/>
  <p:txStyles>
    <p:titleStyle>
      <a:lvl1pPr algn="ctr" rtl="0" eaLnBrk="0" fontAlgn="base" hangingPunct="0">
        <a:spcBef>
          <a:spcPct val="0"/>
        </a:spcBef>
        <a:spcAft>
          <a:spcPct val="0"/>
        </a:spcAft>
        <a:defRPr sz="4400">
          <a:solidFill>
            <a:srgbClr val="800000"/>
          </a:solidFill>
          <a:latin typeface="+mj-lt"/>
          <a:ea typeface="+mj-ea"/>
          <a:cs typeface="+mj-cs"/>
        </a:defRPr>
      </a:lvl1pPr>
      <a:lvl2pPr algn="ctr" rtl="0" eaLnBrk="0" fontAlgn="base" hangingPunct="0">
        <a:spcBef>
          <a:spcPct val="0"/>
        </a:spcBef>
        <a:spcAft>
          <a:spcPct val="0"/>
        </a:spcAft>
        <a:defRPr sz="4400">
          <a:solidFill>
            <a:srgbClr val="800000"/>
          </a:solidFill>
          <a:latin typeface="Tahoma" pitchFamily="34" charset="0"/>
          <a:cs typeface="Arial" charset="0"/>
        </a:defRPr>
      </a:lvl2pPr>
      <a:lvl3pPr algn="ctr" rtl="0" eaLnBrk="0" fontAlgn="base" hangingPunct="0">
        <a:spcBef>
          <a:spcPct val="0"/>
        </a:spcBef>
        <a:spcAft>
          <a:spcPct val="0"/>
        </a:spcAft>
        <a:defRPr sz="4400">
          <a:solidFill>
            <a:srgbClr val="800000"/>
          </a:solidFill>
          <a:latin typeface="Tahoma" pitchFamily="34" charset="0"/>
          <a:cs typeface="Arial" charset="0"/>
        </a:defRPr>
      </a:lvl3pPr>
      <a:lvl4pPr algn="ctr" rtl="0" eaLnBrk="0" fontAlgn="base" hangingPunct="0">
        <a:spcBef>
          <a:spcPct val="0"/>
        </a:spcBef>
        <a:spcAft>
          <a:spcPct val="0"/>
        </a:spcAft>
        <a:defRPr sz="4400">
          <a:solidFill>
            <a:srgbClr val="800000"/>
          </a:solidFill>
          <a:latin typeface="Tahoma" pitchFamily="34" charset="0"/>
          <a:cs typeface="Arial" charset="0"/>
        </a:defRPr>
      </a:lvl4pPr>
      <a:lvl5pPr algn="ctr" rtl="0" eaLnBrk="0" fontAlgn="base" hangingPunct="0">
        <a:spcBef>
          <a:spcPct val="0"/>
        </a:spcBef>
        <a:spcAft>
          <a:spcPct val="0"/>
        </a:spcAft>
        <a:defRPr sz="4400">
          <a:solidFill>
            <a:srgbClr val="800000"/>
          </a:solidFill>
          <a:latin typeface="Tahoma" pitchFamily="34" charset="0"/>
          <a:cs typeface="Arial" charset="0"/>
        </a:defRPr>
      </a:lvl5pPr>
      <a:lvl6pPr marL="457200" algn="ctr" rtl="0" fontAlgn="base">
        <a:spcBef>
          <a:spcPct val="0"/>
        </a:spcBef>
        <a:spcAft>
          <a:spcPct val="0"/>
        </a:spcAft>
        <a:defRPr sz="4400">
          <a:solidFill>
            <a:srgbClr val="800000"/>
          </a:solidFill>
          <a:latin typeface="Tahoma" pitchFamily="34" charset="0"/>
          <a:cs typeface="Arial" charset="0"/>
        </a:defRPr>
      </a:lvl6pPr>
      <a:lvl7pPr marL="914400" algn="ctr" rtl="0" fontAlgn="base">
        <a:spcBef>
          <a:spcPct val="0"/>
        </a:spcBef>
        <a:spcAft>
          <a:spcPct val="0"/>
        </a:spcAft>
        <a:defRPr sz="4400">
          <a:solidFill>
            <a:srgbClr val="800000"/>
          </a:solidFill>
          <a:latin typeface="Tahoma" pitchFamily="34" charset="0"/>
          <a:cs typeface="Arial" charset="0"/>
        </a:defRPr>
      </a:lvl7pPr>
      <a:lvl8pPr marL="1371600" algn="ctr" rtl="0" fontAlgn="base">
        <a:spcBef>
          <a:spcPct val="0"/>
        </a:spcBef>
        <a:spcAft>
          <a:spcPct val="0"/>
        </a:spcAft>
        <a:defRPr sz="4400">
          <a:solidFill>
            <a:srgbClr val="800000"/>
          </a:solidFill>
          <a:latin typeface="Tahoma" pitchFamily="34" charset="0"/>
          <a:cs typeface="Arial" charset="0"/>
        </a:defRPr>
      </a:lvl8pPr>
      <a:lvl9pPr marL="1828800" algn="ctr" rtl="0" fontAlgn="base">
        <a:spcBef>
          <a:spcPct val="0"/>
        </a:spcBef>
        <a:spcAft>
          <a:spcPct val="0"/>
        </a:spcAft>
        <a:defRPr sz="4400">
          <a:solidFill>
            <a:srgbClr val="800000"/>
          </a:solidFill>
          <a:latin typeface="Tahoma" pitchFamily="34"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15.xml.rels><?xml version="1.0" encoding="UTF-8" standalone="yes"?>
<Relationships xmlns="http://schemas.openxmlformats.org/package/2006/relationships"><Relationship Id="rId3" Type="http://schemas.openxmlformats.org/officeDocument/2006/relationships/tags" Target="../tags/tag10.xml"/><Relationship Id="rId7" Type="http://schemas.openxmlformats.org/officeDocument/2006/relationships/image" Target="../media/image14.png"/><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image" Target="../media/image13.png"/><Relationship Id="rId5" Type="http://schemas.openxmlformats.org/officeDocument/2006/relationships/notesSlide" Target="../notesSlides/notesSlide2.xml"/><Relationship Id="rId4"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8" Type="http://schemas.openxmlformats.org/officeDocument/2006/relationships/tags" Target="../tags/tag18.xml"/><Relationship Id="rId13" Type="http://schemas.openxmlformats.org/officeDocument/2006/relationships/tags" Target="../tags/tag23.xml"/><Relationship Id="rId18" Type="http://schemas.openxmlformats.org/officeDocument/2006/relationships/tags" Target="../tags/tag28.xml"/><Relationship Id="rId26" Type="http://schemas.openxmlformats.org/officeDocument/2006/relationships/image" Target="../media/image15.jpeg"/><Relationship Id="rId3" Type="http://schemas.openxmlformats.org/officeDocument/2006/relationships/tags" Target="../tags/tag13.xml"/><Relationship Id="rId21" Type="http://schemas.openxmlformats.org/officeDocument/2006/relationships/tags" Target="../tags/tag31.xml"/><Relationship Id="rId7" Type="http://schemas.openxmlformats.org/officeDocument/2006/relationships/tags" Target="../tags/tag17.xml"/><Relationship Id="rId12" Type="http://schemas.openxmlformats.org/officeDocument/2006/relationships/tags" Target="../tags/tag22.xml"/><Relationship Id="rId17" Type="http://schemas.openxmlformats.org/officeDocument/2006/relationships/tags" Target="../tags/tag27.xml"/><Relationship Id="rId25" Type="http://schemas.openxmlformats.org/officeDocument/2006/relationships/notesSlide" Target="../notesSlides/notesSlide3.xml"/><Relationship Id="rId2" Type="http://schemas.openxmlformats.org/officeDocument/2006/relationships/tags" Target="../tags/tag12.xml"/><Relationship Id="rId16" Type="http://schemas.openxmlformats.org/officeDocument/2006/relationships/tags" Target="../tags/tag26.xml"/><Relationship Id="rId20" Type="http://schemas.openxmlformats.org/officeDocument/2006/relationships/tags" Target="../tags/tag30.xml"/><Relationship Id="rId29" Type="http://schemas.openxmlformats.org/officeDocument/2006/relationships/image" Target="../media/image18.png"/><Relationship Id="rId1" Type="http://schemas.openxmlformats.org/officeDocument/2006/relationships/tags" Target="../tags/tag11.xml"/><Relationship Id="rId6" Type="http://schemas.openxmlformats.org/officeDocument/2006/relationships/tags" Target="../tags/tag16.xml"/><Relationship Id="rId11" Type="http://schemas.openxmlformats.org/officeDocument/2006/relationships/tags" Target="../tags/tag21.xml"/><Relationship Id="rId24" Type="http://schemas.openxmlformats.org/officeDocument/2006/relationships/slideLayout" Target="../slideLayouts/slideLayout6.xml"/><Relationship Id="rId5" Type="http://schemas.openxmlformats.org/officeDocument/2006/relationships/tags" Target="../tags/tag15.xml"/><Relationship Id="rId15" Type="http://schemas.openxmlformats.org/officeDocument/2006/relationships/tags" Target="../tags/tag25.xml"/><Relationship Id="rId23" Type="http://schemas.openxmlformats.org/officeDocument/2006/relationships/tags" Target="../tags/tag33.xml"/><Relationship Id="rId28" Type="http://schemas.openxmlformats.org/officeDocument/2006/relationships/image" Target="../media/image17.png"/><Relationship Id="rId10" Type="http://schemas.openxmlformats.org/officeDocument/2006/relationships/tags" Target="../tags/tag20.xml"/><Relationship Id="rId19" Type="http://schemas.openxmlformats.org/officeDocument/2006/relationships/tags" Target="../tags/tag29.xml"/><Relationship Id="rId31" Type="http://schemas.openxmlformats.org/officeDocument/2006/relationships/image" Target="../media/image20.png"/><Relationship Id="rId4" Type="http://schemas.openxmlformats.org/officeDocument/2006/relationships/tags" Target="../tags/tag14.xml"/><Relationship Id="rId9" Type="http://schemas.openxmlformats.org/officeDocument/2006/relationships/tags" Target="../tags/tag19.xml"/><Relationship Id="rId14" Type="http://schemas.openxmlformats.org/officeDocument/2006/relationships/tags" Target="../tags/tag24.xml"/><Relationship Id="rId22" Type="http://schemas.openxmlformats.org/officeDocument/2006/relationships/tags" Target="../tags/tag32.xml"/><Relationship Id="rId27" Type="http://schemas.openxmlformats.org/officeDocument/2006/relationships/image" Target="../media/image16.jpeg"/><Relationship Id="rId30"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image" Target="../media/image21.png"/><Relationship Id="rId5" Type="http://schemas.openxmlformats.org/officeDocument/2006/relationships/hyperlink" Target="http://similar-images.googlelabs.com/" TargetMode="External"/><Relationship Id="rId4" Type="http://schemas.openxmlformats.org/officeDocument/2006/relationships/notesSlide" Target="../notesSlides/notesSlide4.xml"/></Relationships>
</file>

<file path=ppt/slides/_rels/slide18.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tags" Target="../tags/tag38.xml"/><Relationship Id="rId7" Type="http://schemas.openxmlformats.org/officeDocument/2006/relationships/image" Target="../media/image22.jpeg"/><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notesSlide" Target="../notesSlides/notesSlide5.xml"/><Relationship Id="rId5" Type="http://schemas.openxmlformats.org/officeDocument/2006/relationships/slideLayout" Target="../slideLayouts/slideLayout7.xml"/><Relationship Id="rId4" Type="http://schemas.openxmlformats.org/officeDocument/2006/relationships/tags" Target="../tags/tag39.xml"/><Relationship Id="rId9" Type="http://schemas.openxmlformats.org/officeDocument/2006/relationships/image" Target="../media/image24.jpeg"/></Relationships>
</file>

<file path=ppt/slides/_rels/slide19.xml.rels><?xml version="1.0" encoding="UTF-8" standalone="yes"?>
<Relationships xmlns="http://schemas.openxmlformats.org/package/2006/relationships"><Relationship Id="rId3" Type="http://schemas.openxmlformats.org/officeDocument/2006/relationships/tags" Target="../tags/tag42.xml"/><Relationship Id="rId7" Type="http://schemas.openxmlformats.org/officeDocument/2006/relationships/image" Target="../media/image26.png"/><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image" Target="../media/image25.png"/><Relationship Id="rId5" Type="http://schemas.openxmlformats.org/officeDocument/2006/relationships/notesSlide" Target="../notesSlides/notesSlide6.xml"/><Relationship Id="rId4"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44.xml"/><Relationship Id="rId1" Type="http://schemas.openxmlformats.org/officeDocument/2006/relationships/tags" Target="../tags/tag43.xml"/><Relationship Id="rId5" Type="http://schemas.openxmlformats.org/officeDocument/2006/relationships/image" Target="../media/image27.jpeg"/><Relationship Id="rId4" Type="http://schemas.openxmlformats.org/officeDocument/2006/relationships/notesSlide" Target="../notesSlides/notesSlide7.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46.xml"/><Relationship Id="rId1" Type="http://schemas.openxmlformats.org/officeDocument/2006/relationships/tags" Target="../tags/tag45.xml"/><Relationship Id="rId5" Type="http://schemas.openxmlformats.org/officeDocument/2006/relationships/image" Target="../media/image28.jpeg"/><Relationship Id="rId4" Type="http://schemas.openxmlformats.org/officeDocument/2006/relationships/notesSlide" Target="../notesSlides/notesSlide8.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48.xml"/><Relationship Id="rId1" Type="http://schemas.openxmlformats.org/officeDocument/2006/relationships/tags" Target="../tags/tag47.xml"/><Relationship Id="rId5" Type="http://schemas.openxmlformats.org/officeDocument/2006/relationships/image" Target="../media/image29.jpeg"/><Relationship Id="rId4" Type="http://schemas.openxmlformats.org/officeDocument/2006/relationships/notesSlide" Target="../notesSlides/notesSlide9.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50.xml"/><Relationship Id="rId1" Type="http://schemas.openxmlformats.org/officeDocument/2006/relationships/tags" Target="../tags/tag49.xml"/><Relationship Id="rId5" Type="http://schemas.openxmlformats.org/officeDocument/2006/relationships/image" Target="../media/image30.jpeg"/><Relationship Id="rId4" Type="http://schemas.openxmlformats.org/officeDocument/2006/relationships/notesSlide" Target="../notesSlides/notesSlide10.xml"/></Relationships>
</file>

<file path=ppt/slides/_rels/slide24.xml.rels><?xml version="1.0" encoding="UTF-8" standalone="yes"?>
<Relationships xmlns="http://schemas.openxmlformats.org/package/2006/relationships"><Relationship Id="rId8" Type="http://schemas.openxmlformats.org/officeDocument/2006/relationships/notesSlide" Target="../notesSlides/notesSlide11.xml"/><Relationship Id="rId13" Type="http://schemas.openxmlformats.org/officeDocument/2006/relationships/image" Target="../media/image35.jpeg"/><Relationship Id="rId3" Type="http://schemas.openxmlformats.org/officeDocument/2006/relationships/tags" Target="../tags/tag53.xml"/><Relationship Id="rId7" Type="http://schemas.openxmlformats.org/officeDocument/2006/relationships/slideLayout" Target="../slideLayouts/slideLayout6.xml"/><Relationship Id="rId12" Type="http://schemas.openxmlformats.org/officeDocument/2006/relationships/image" Target="../media/image34.png"/><Relationship Id="rId2" Type="http://schemas.openxmlformats.org/officeDocument/2006/relationships/tags" Target="../tags/tag52.xml"/><Relationship Id="rId1" Type="http://schemas.openxmlformats.org/officeDocument/2006/relationships/tags" Target="../tags/tag51.xml"/><Relationship Id="rId6" Type="http://schemas.openxmlformats.org/officeDocument/2006/relationships/tags" Target="../tags/tag56.xml"/><Relationship Id="rId11" Type="http://schemas.openxmlformats.org/officeDocument/2006/relationships/image" Target="../media/image33.png"/><Relationship Id="rId5" Type="http://schemas.openxmlformats.org/officeDocument/2006/relationships/tags" Target="../tags/tag55.xml"/><Relationship Id="rId10" Type="http://schemas.openxmlformats.org/officeDocument/2006/relationships/image" Target="../media/image32.png"/><Relationship Id="rId4" Type="http://schemas.openxmlformats.org/officeDocument/2006/relationships/tags" Target="../tags/tag54.xml"/><Relationship Id="rId9" Type="http://schemas.openxmlformats.org/officeDocument/2006/relationships/image" Target="../media/image31.png"/><Relationship Id="rId14" Type="http://schemas.openxmlformats.org/officeDocument/2006/relationships/image" Target="../media/image36.jpeg"/></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39.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3.png"/><Relationship Id="rId1" Type="http://schemas.openxmlformats.org/officeDocument/2006/relationships/slideLayout" Target="../slideLayouts/slideLayout6.xml"/><Relationship Id="rId4" Type="http://schemas.openxmlformats.org/officeDocument/2006/relationships/image" Target="../media/image42.jpeg"/></Relationships>
</file>

<file path=ppt/slides/_rels/slide3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2.jpeg"/><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5.png"/><Relationship Id="rId7" Type="http://schemas.openxmlformats.org/officeDocument/2006/relationships/image" Target="../media/image52.jpeg"/><Relationship Id="rId2" Type="http://schemas.openxmlformats.org/officeDocument/2006/relationships/image" Target="../media/image49.png"/><Relationship Id="rId1" Type="http://schemas.openxmlformats.org/officeDocument/2006/relationships/slideLayout" Target="../slideLayouts/slideLayout6.xml"/><Relationship Id="rId6" Type="http://schemas.openxmlformats.org/officeDocument/2006/relationships/image" Target="../media/image51.jpeg"/><Relationship Id="rId5" Type="http://schemas.openxmlformats.org/officeDocument/2006/relationships/image" Target="../media/image41.png"/><Relationship Id="rId4" Type="http://schemas.openxmlformats.org/officeDocument/2006/relationships/image" Target="../media/image50.png"/></Relationships>
</file>

<file path=ppt/slides/_rels/slide35.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image" Target="../media/image50.png"/><Relationship Id="rId1" Type="http://schemas.openxmlformats.org/officeDocument/2006/relationships/slideLayout" Target="../slideLayouts/slideLayout6.xml"/><Relationship Id="rId6" Type="http://schemas.openxmlformats.org/officeDocument/2006/relationships/image" Target="../media/image49.png"/><Relationship Id="rId5" Type="http://schemas.openxmlformats.org/officeDocument/2006/relationships/image" Target="../media/image52.jpeg"/><Relationship Id="rId4" Type="http://schemas.openxmlformats.org/officeDocument/2006/relationships/image" Target="../media/image51.jpeg"/></Relationships>
</file>

<file path=ppt/slides/_rels/slide3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4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58.png"/><Relationship Id="rId5" Type="http://schemas.openxmlformats.org/officeDocument/2006/relationships/oleObject" Target="../embeddings/oleObject2.bin"/><Relationship Id="rId4" Type="http://schemas.openxmlformats.org/officeDocument/2006/relationships/image" Target="../media/image57.png"/></Relationships>
</file>

<file path=ppt/slides/_rels/slide4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52.jpeg"/><Relationship Id="rId2" Type="http://schemas.openxmlformats.org/officeDocument/2006/relationships/image" Target="../media/image49.png"/><Relationship Id="rId1" Type="http://schemas.openxmlformats.org/officeDocument/2006/relationships/slideLayout" Target="../slideLayouts/slideLayout6.xml"/><Relationship Id="rId6" Type="http://schemas.openxmlformats.org/officeDocument/2006/relationships/image" Target="../media/image51.jpeg"/><Relationship Id="rId5" Type="http://schemas.openxmlformats.org/officeDocument/2006/relationships/image" Target="../media/image41.png"/><Relationship Id="rId4" Type="http://schemas.openxmlformats.org/officeDocument/2006/relationships/image" Target="../media/image50.png"/></Relationships>
</file>

<file path=ppt/slides/_rels/slide4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50.png"/><Relationship Id="rId1" Type="http://schemas.openxmlformats.org/officeDocument/2006/relationships/slideLayout" Target="../slideLayouts/slideLayout6.xml"/><Relationship Id="rId4" Type="http://schemas.openxmlformats.org/officeDocument/2006/relationships/image" Target="../media/image53.png"/></Relationships>
</file>

<file path=ppt/slides/_rels/slide4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60.wmf"/><Relationship Id="rId2" Type="http://schemas.openxmlformats.org/officeDocument/2006/relationships/image" Target="../media/image59.wmf"/><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2.xml"/><Relationship Id="rId4" Type="http://schemas.openxmlformats.org/officeDocument/2006/relationships/image" Target="../media/image63.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8" Type="http://schemas.openxmlformats.org/officeDocument/2006/relationships/image" Target="../media/image73.jpeg"/><Relationship Id="rId13" Type="http://schemas.openxmlformats.org/officeDocument/2006/relationships/image" Target="../media/image78.jpeg"/><Relationship Id="rId3" Type="http://schemas.openxmlformats.org/officeDocument/2006/relationships/image" Target="../media/image68.png"/><Relationship Id="rId7" Type="http://schemas.openxmlformats.org/officeDocument/2006/relationships/image" Target="../media/image72.jpeg"/><Relationship Id="rId12" Type="http://schemas.openxmlformats.org/officeDocument/2006/relationships/image" Target="../media/image77.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71.jpeg"/><Relationship Id="rId11" Type="http://schemas.openxmlformats.org/officeDocument/2006/relationships/image" Target="../media/image76.jpeg"/><Relationship Id="rId5" Type="http://schemas.openxmlformats.org/officeDocument/2006/relationships/image" Target="../media/image70.jpeg"/><Relationship Id="rId15" Type="http://schemas.openxmlformats.org/officeDocument/2006/relationships/image" Target="../media/image80.png"/><Relationship Id="rId10" Type="http://schemas.openxmlformats.org/officeDocument/2006/relationships/image" Target="../media/image75.png"/><Relationship Id="rId4" Type="http://schemas.openxmlformats.org/officeDocument/2006/relationships/image" Target="../media/image69.jpeg"/><Relationship Id="rId9" Type="http://schemas.openxmlformats.org/officeDocument/2006/relationships/image" Target="../media/image74.jpeg"/><Relationship Id="rId14" Type="http://schemas.openxmlformats.org/officeDocument/2006/relationships/image" Target="../media/image79.jpeg"/></Relationships>
</file>

<file path=ppt/slides/_rels/slide6.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8" Type="http://schemas.openxmlformats.org/officeDocument/2006/relationships/image" Target="../media/image86.png"/><Relationship Id="rId13" Type="http://schemas.openxmlformats.org/officeDocument/2006/relationships/image" Target="../media/image91.png"/><Relationship Id="rId3" Type="http://schemas.openxmlformats.org/officeDocument/2006/relationships/notesSlide" Target="../notesSlides/notesSlide15.xml"/><Relationship Id="rId7" Type="http://schemas.openxmlformats.org/officeDocument/2006/relationships/image" Target="../media/image85.png"/><Relationship Id="rId12" Type="http://schemas.openxmlformats.org/officeDocument/2006/relationships/image" Target="../media/image90.png"/><Relationship Id="rId2" Type="http://schemas.openxmlformats.org/officeDocument/2006/relationships/slideLayout" Target="../slideLayouts/slideLayout4.xml"/><Relationship Id="rId16" Type="http://schemas.openxmlformats.org/officeDocument/2006/relationships/image" Target="../media/image81.wmf"/><Relationship Id="rId1" Type="http://schemas.openxmlformats.org/officeDocument/2006/relationships/vmlDrawing" Target="../drawings/vmlDrawing2.vml"/><Relationship Id="rId6" Type="http://schemas.openxmlformats.org/officeDocument/2006/relationships/image" Target="../media/image84.png"/><Relationship Id="rId11" Type="http://schemas.openxmlformats.org/officeDocument/2006/relationships/image" Target="../media/image89.png"/><Relationship Id="rId5" Type="http://schemas.openxmlformats.org/officeDocument/2006/relationships/image" Target="../media/image83.png"/><Relationship Id="rId15" Type="http://schemas.openxmlformats.org/officeDocument/2006/relationships/oleObject" Target="../embeddings/oleObject3.bin"/><Relationship Id="rId10" Type="http://schemas.openxmlformats.org/officeDocument/2006/relationships/image" Target="../media/image88.png"/><Relationship Id="rId4" Type="http://schemas.openxmlformats.org/officeDocument/2006/relationships/image" Target="../media/image82.png"/><Relationship Id="rId9" Type="http://schemas.openxmlformats.org/officeDocument/2006/relationships/image" Target="../media/image87.png"/><Relationship Id="rId14" Type="http://schemas.openxmlformats.org/officeDocument/2006/relationships/image" Target="../media/image92.png"/></Relationships>
</file>

<file path=ppt/slides/_rels/slide61.xml.rels><?xml version="1.0" encoding="UTF-8" standalone="yes"?>
<Relationships xmlns="http://schemas.openxmlformats.org/package/2006/relationships"><Relationship Id="rId8" Type="http://schemas.openxmlformats.org/officeDocument/2006/relationships/image" Target="../media/image93.wmf"/><Relationship Id="rId3" Type="http://schemas.openxmlformats.org/officeDocument/2006/relationships/notesSlide" Target="../notesSlides/notesSlide16.xml"/><Relationship Id="rId7"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83.png"/><Relationship Id="rId5" Type="http://schemas.openxmlformats.org/officeDocument/2006/relationships/image" Target="../media/image96.png"/><Relationship Id="rId10" Type="http://schemas.openxmlformats.org/officeDocument/2006/relationships/image" Target="../media/image94.wmf"/><Relationship Id="rId4" Type="http://schemas.openxmlformats.org/officeDocument/2006/relationships/image" Target="../media/image95.png"/><Relationship Id="rId9" Type="http://schemas.openxmlformats.org/officeDocument/2006/relationships/oleObject" Target="../embeddings/oleObject5.bin"/></Relationships>
</file>

<file path=ppt/slides/_rels/slide62.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68.png"/><Relationship Id="rId4" Type="http://schemas.openxmlformats.org/officeDocument/2006/relationships/image" Target="../media/image98.png"/></Relationships>
</file>

<file path=ppt/slides/_rels/slide63.xml.rels><?xml version="1.0" encoding="UTF-8" standalone="yes"?>
<Relationships xmlns="http://schemas.openxmlformats.org/package/2006/relationships"><Relationship Id="rId8" Type="http://schemas.openxmlformats.org/officeDocument/2006/relationships/image" Target="../media/image103.png"/><Relationship Id="rId13" Type="http://schemas.openxmlformats.org/officeDocument/2006/relationships/image" Target="../media/image108.png"/><Relationship Id="rId3" Type="http://schemas.openxmlformats.org/officeDocument/2006/relationships/image" Target="../media/image87.png"/><Relationship Id="rId7" Type="http://schemas.openxmlformats.org/officeDocument/2006/relationships/image" Target="../media/image102.png"/><Relationship Id="rId12" Type="http://schemas.openxmlformats.org/officeDocument/2006/relationships/image" Target="../media/image107.png"/><Relationship Id="rId2" Type="http://schemas.openxmlformats.org/officeDocument/2006/relationships/slideLayout" Target="../slideLayouts/slideLayout7.xml"/><Relationship Id="rId16" Type="http://schemas.openxmlformats.org/officeDocument/2006/relationships/image" Target="../media/image99.wmf"/><Relationship Id="rId1" Type="http://schemas.openxmlformats.org/officeDocument/2006/relationships/vmlDrawing" Target="../drawings/vmlDrawing4.vml"/><Relationship Id="rId6" Type="http://schemas.openxmlformats.org/officeDocument/2006/relationships/image" Target="../media/image101.png"/><Relationship Id="rId11" Type="http://schemas.openxmlformats.org/officeDocument/2006/relationships/image" Target="../media/image106.png"/><Relationship Id="rId5" Type="http://schemas.openxmlformats.org/officeDocument/2006/relationships/image" Target="../media/image100.png"/><Relationship Id="rId15" Type="http://schemas.openxmlformats.org/officeDocument/2006/relationships/oleObject" Target="../embeddings/oleObject6.bin"/><Relationship Id="rId10" Type="http://schemas.openxmlformats.org/officeDocument/2006/relationships/image" Target="../media/image105.png"/><Relationship Id="rId4" Type="http://schemas.openxmlformats.org/officeDocument/2006/relationships/image" Target="../media/image88.png"/><Relationship Id="rId9" Type="http://schemas.openxmlformats.org/officeDocument/2006/relationships/image" Target="../media/image104.png"/><Relationship Id="rId14" Type="http://schemas.openxmlformats.org/officeDocument/2006/relationships/image" Target="../media/image109.png"/></Relationships>
</file>

<file path=ppt/slides/_rels/slide64.xml.rels><?xml version="1.0" encoding="UTF-8" standalone="yes"?>
<Relationships xmlns="http://schemas.openxmlformats.org/package/2006/relationships"><Relationship Id="rId8" Type="http://schemas.openxmlformats.org/officeDocument/2006/relationships/image" Target="../media/image112.png"/><Relationship Id="rId13" Type="http://schemas.openxmlformats.org/officeDocument/2006/relationships/image" Target="../media/image115.png"/><Relationship Id="rId3" Type="http://schemas.openxmlformats.org/officeDocument/2006/relationships/image" Target="../media/image87.png"/><Relationship Id="rId7" Type="http://schemas.openxmlformats.org/officeDocument/2006/relationships/image" Target="../media/image111.png"/><Relationship Id="rId12" Type="http://schemas.openxmlformats.org/officeDocument/2006/relationships/image" Target="../media/image114.png"/><Relationship Id="rId2" Type="http://schemas.openxmlformats.org/officeDocument/2006/relationships/slideLayout" Target="../slideLayouts/slideLayout7.xml"/><Relationship Id="rId16" Type="http://schemas.openxmlformats.org/officeDocument/2006/relationships/image" Target="../media/image110.wmf"/><Relationship Id="rId1" Type="http://schemas.openxmlformats.org/officeDocument/2006/relationships/vmlDrawing" Target="../drawings/vmlDrawing5.vml"/><Relationship Id="rId6" Type="http://schemas.openxmlformats.org/officeDocument/2006/relationships/image" Target="../media/image90.png"/><Relationship Id="rId11" Type="http://schemas.openxmlformats.org/officeDocument/2006/relationships/image" Target="../media/image113.png"/><Relationship Id="rId5" Type="http://schemas.openxmlformats.org/officeDocument/2006/relationships/image" Target="../media/image89.png"/><Relationship Id="rId15" Type="http://schemas.openxmlformats.org/officeDocument/2006/relationships/oleObject" Target="../embeddings/oleObject7.bin"/><Relationship Id="rId10" Type="http://schemas.openxmlformats.org/officeDocument/2006/relationships/image" Target="../media/image86.png"/><Relationship Id="rId4" Type="http://schemas.openxmlformats.org/officeDocument/2006/relationships/image" Target="../media/image88.png"/><Relationship Id="rId9" Type="http://schemas.openxmlformats.org/officeDocument/2006/relationships/image" Target="../media/image84.png"/><Relationship Id="rId14" Type="http://schemas.openxmlformats.org/officeDocument/2006/relationships/image" Target="../media/image92.png"/></Relationships>
</file>

<file path=ppt/slides/_rels/slide65.xml.rels><?xml version="1.0" encoding="UTF-8" standalone="yes"?>
<Relationships xmlns="http://schemas.openxmlformats.org/package/2006/relationships"><Relationship Id="rId8" Type="http://schemas.openxmlformats.org/officeDocument/2006/relationships/image" Target="../media/image120.png"/><Relationship Id="rId13" Type="http://schemas.openxmlformats.org/officeDocument/2006/relationships/image" Target="../media/image125.png"/><Relationship Id="rId3" Type="http://schemas.openxmlformats.org/officeDocument/2006/relationships/image" Target="../media/image87.png"/><Relationship Id="rId7" Type="http://schemas.openxmlformats.org/officeDocument/2006/relationships/image" Target="../media/image119.png"/><Relationship Id="rId12" Type="http://schemas.openxmlformats.org/officeDocument/2006/relationships/image" Target="../media/image124.png"/><Relationship Id="rId2" Type="http://schemas.openxmlformats.org/officeDocument/2006/relationships/slideLayout" Target="../slideLayouts/slideLayout7.xml"/><Relationship Id="rId16" Type="http://schemas.openxmlformats.org/officeDocument/2006/relationships/image" Target="../media/image116.wmf"/><Relationship Id="rId1" Type="http://schemas.openxmlformats.org/officeDocument/2006/relationships/vmlDrawing" Target="../drawings/vmlDrawing6.vml"/><Relationship Id="rId6" Type="http://schemas.openxmlformats.org/officeDocument/2006/relationships/image" Target="../media/image118.png"/><Relationship Id="rId11" Type="http://schemas.openxmlformats.org/officeDocument/2006/relationships/image" Target="../media/image123.png"/><Relationship Id="rId5" Type="http://schemas.openxmlformats.org/officeDocument/2006/relationships/image" Target="../media/image117.png"/><Relationship Id="rId15" Type="http://schemas.openxmlformats.org/officeDocument/2006/relationships/oleObject" Target="../embeddings/oleObject8.bin"/><Relationship Id="rId10" Type="http://schemas.openxmlformats.org/officeDocument/2006/relationships/image" Target="../media/image122.png"/><Relationship Id="rId4" Type="http://schemas.openxmlformats.org/officeDocument/2006/relationships/image" Target="../media/image88.png"/><Relationship Id="rId9" Type="http://schemas.openxmlformats.org/officeDocument/2006/relationships/image" Target="../media/image121.png"/><Relationship Id="rId14" Type="http://schemas.openxmlformats.org/officeDocument/2006/relationships/image" Target="../media/image126.png"/></Relationships>
</file>

<file path=ppt/slides/_rels/slide66.xml.rels><?xml version="1.0" encoding="UTF-8" standalone="yes"?>
<Relationships xmlns="http://schemas.openxmlformats.org/package/2006/relationships"><Relationship Id="rId8" Type="http://schemas.openxmlformats.org/officeDocument/2006/relationships/oleObject" Target="../embeddings/oleObject9.bin"/><Relationship Id="rId3" Type="http://schemas.openxmlformats.org/officeDocument/2006/relationships/notesSlide" Target="../notesSlides/notesSlide18.xml"/><Relationship Id="rId7" Type="http://schemas.openxmlformats.org/officeDocument/2006/relationships/image" Target="../media/image118.png"/><Relationship Id="rId2" Type="http://schemas.openxmlformats.org/officeDocument/2006/relationships/slideLayout" Target="../slideLayouts/slideLayout4.xml"/><Relationship Id="rId1" Type="http://schemas.openxmlformats.org/officeDocument/2006/relationships/vmlDrawing" Target="../drawings/vmlDrawing7.vml"/><Relationship Id="rId6" Type="http://schemas.openxmlformats.org/officeDocument/2006/relationships/image" Target="../media/image117.png"/><Relationship Id="rId5" Type="http://schemas.openxmlformats.org/officeDocument/2006/relationships/image" Target="../media/image129.png"/><Relationship Id="rId4" Type="http://schemas.openxmlformats.org/officeDocument/2006/relationships/image" Target="../media/image128.png"/><Relationship Id="rId9" Type="http://schemas.openxmlformats.org/officeDocument/2006/relationships/image" Target="../media/image127.wmf"/></Relationships>
</file>

<file path=ppt/slides/_rels/slide67.xml.rels><?xml version="1.0" encoding="UTF-8" standalone="yes"?>
<Relationships xmlns="http://schemas.openxmlformats.org/package/2006/relationships"><Relationship Id="rId8" Type="http://schemas.openxmlformats.org/officeDocument/2006/relationships/image" Target="../media/image71.jpeg"/><Relationship Id="rId13" Type="http://schemas.openxmlformats.org/officeDocument/2006/relationships/image" Target="../media/image76.jpeg"/><Relationship Id="rId3" Type="http://schemas.openxmlformats.org/officeDocument/2006/relationships/image" Target="../media/image97.png"/><Relationship Id="rId7" Type="http://schemas.openxmlformats.org/officeDocument/2006/relationships/image" Target="../media/image70.jpeg"/><Relationship Id="rId12" Type="http://schemas.openxmlformats.org/officeDocument/2006/relationships/image" Target="../media/image75.png"/><Relationship Id="rId17" Type="http://schemas.openxmlformats.org/officeDocument/2006/relationships/image" Target="../media/image80.png"/><Relationship Id="rId2" Type="http://schemas.openxmlformats.org/officeDocument/2006/relationships/notesSlide" Target="../notesSlides/notesSlide19.xml"/><Relationship Id="rId16" Type="http://schemas.openxmlformats.org/officeDocument/2006/relationships/image" Target="../media/image79.jpeg"/><Relationship Id="rId1" Type="http://schemas.openxmlformats.org/officeDocument/2006/relationships/slideLayout" Target="../slideLayouts/slideLayout2.xml"/><Relationship Id="rId6" Type="http://schemas.openxmlformats.org/officeDocument/2006/relationships/image" Target="../media/image69.jpeg"/><Relationship Id="rId11" Type="http://schemas.openxmlformats.org/officeDocument/2006/relationships/image" Target="../media/image74.jpeg"/><Relationship Id="rId5" Type="http://schemas.openxmlformats.org/officeDocument/2006/relationships/image" Target="../media/image68.png"/><Relationship Id="rId15" Type="http://schemas.openxmlformats.org/officeDocument/2006/relationships/image" Target="../media/image78.jpeg"/><Relationship Id="rId10" Type="http://schemas.openxmlformats.org/officeDocument/2006/relationships/image" Target="../media/image73.jpeg"/><Relationship Id="rId4" Type="http://schemas.openxmlformats.org/officeDocument/2006/relationships/image" Target="../media/image98.png"/><Relationship Id="rId9" Type="http://schemas.openxmlformats.org/officeDocument/2006/relationships/image" Target="../media/image72.jpeg"/><Relationship Id="rId14" Type="http://schemas.openxmlformats.org/officeDocument/2006/relationships/image" Target="../media/image77.jpeg"/></Relationships>
</file>

<file path=ppt/slides/_rels/slide68.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20.xml"/><Relationship Id="rId1" Type="http://schemas.openxmlformats.org/officeDocument/2006/relationships/slideLayout" Target="../slideLayouts/slideLayout12.xml"/><Relationship Id="rId6" Type="http://schemas.openxmlformats.org/officeDocument/2006/relationships/image" Target="../media/image133.png"/><Relationship Id="rId5" Type="http://schemas.openxmlformats.org/officeDocument/2006/relationships/image" Target="../media/image132.png"/><Relationship Id="rId4" Type="http://schemas.openxmlformats.org/officeDocument/2006/relationships/image" Target="../media/image131.png"/></Relationships>
</file>

<file path=ppt/slides/_rels/slide69.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pitchFamily="34" charset="0"/>
                <a:cs typeface="Arial" pitchFamily="34" charset="0"/>
              </a:defRPr>
            </a:lvl1pPr>
            <a:lvl2pPr marL="742950" indent="-285750" eaLnBrk="0" hangingPunct="0">
              <a:defRPr sz="1600">
                <a:solidFill>
                  <a:schemeClr val="tx1"/>
                </a:solidFill>
                <a:latin typeface="Arial" pitchFamily="34" charset="0"/>
                <a:cs typeface="Arial" pitchFamily="34" charset="0"/>
              </a:defRPr>
            </a:lvl2pPr>
            <a:lvl3pPr marL="1143000" indent="-228600" eaLnBrk="0" hangingPunct="0">
              <a:defRPr sz="1600">
                <a:solidFill>
                  <a:schemeClr val="tx1"/>
                </a:solidFill>
                <a:latin typeface="Arial" pitchFamily="34" charset="0"/>
                <a:cs typeface="Arial" pitchFamily="34" charset="0"/>
              </a:defRPr>
            </a:lvl3pPr>
            <a:lvl4pPr marL="1600200" indent="-228600" eaLnBrk="0" hangingPunct="0">
              <a:defRPr sz="1600">
                <a:solidFill>
                  <a:schemeClr val="tx1"/>
                </a:solidFill>
                <a:latin typeface="Arial" pitchFamily="34" charset="0"/>
                <a:cs typeface="Arial" pitchFamily="34" charset="0"/>
              </a:defRPr>
            </a:lvl4pPr>
            <a:lvl5pPr marL="2057400" indent="-228600" eaLnBrk="0" hangingPunct="0">
              <a:defRPr sz="16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cs typeface="Arial" pitchFamily="34" charset="0"/>
              </a:defRPr>
            </a:lvl9pPr>
          </a:lstStyle>
          <a:p>
            <a:pPr eaLnBrk="1" hangingPunct="1"/>
            <a:fld id="{7B2DED22-14C7-4B57-938B-1E1DCF08D4ED}" type="slidenum">
              <a:rPr lang="it-IT" altLang="en-US" sz="1400">
                <a:solidFill>
                  <a:srgbClr val="800000"/>
                </a:solidFill>
              </a:rPr>
              <a:pPr eaLnBrk="1" hangingPunct="1"/>
              <a:t>1</a:t>
            </a:fld>
            <a:endParaRPr lang="it-IT" altLang="en-US" sz="1400">
              <a:solidFill>
                <a:srgbClr val="800000"/>
              </a:solidFill>
            </a:endParaRPr>
          </a:p>
        </p:txBody>
      </p:sp>
      <p:sp>
        <p:nvSpPr>
          <p:cNvPr id="3075" name="Rectangle 2"/>
          <p:cNvSpPr>
            <a:spLocks noGrp="1" noChangeArrowheads="1"/>
          </p:cNvSpPr>
          <p:nvPr>
            <p:ph type="title"/>
          </p:nvPr>
        </p:nvSpPr>
        <p:spPr>
          <a:xfrm>
            <a:off x="368741" y="692696"/>
            <a:ext cx="8229600" cy="1143000"/>
          </a:xfrm>
        </p:spPr>
        <p:txBody>
          <a:bodyPr/>
          <a:lstStyle/>
          <a:p>
            <a:pPr eaLnBrk="1" hangingPunct="1"/>
            <a:r>
              <a:rPr lang="it-IT" altLang="en-US" sz="3200" dirty="0" smtClean="0"/>
              <a:t>Sistemi avanzati per il Riconoscimento</a:t>
            </a:r>
          </a:p>
        </p:txBody>
      </p:sp>
      <p:sp>
        <p:nvSpPr>
          <p:cNvPr id="3076" name="Rectangle 3"/>
          <p:cNvSpPr>
            <a:spLocks noGrp="1" noChangeArrowheads="1"/>
          </p:cNvSpPr>
          <p:nvPr>
            <p:ph type="body" idx="1"/>
          </p:nvPr>
        </p:nvSpPr>
        <p:spPr>
          <a:xfrm>
            <a:off x="571088" y="6063112"/>
            <a:ext cx="8229600" cy="781050"/>
          </a:xfrm>
        </p:spPr>
        <p:txBody>
          <a:bodyPr/>
          <a:lstStyle/>
          <a:p>
            <a:pPr algn="ctr" eaLnBrk="1" hangingPunct="1">
              <a:buFontTx/>
              <a:buNone/>
            </a:pPr>
            <a:r>
              <a:rPr lang="it-IT" altLang="en-US" sz="1600" dirty="0" smtClean="0"/>
              <a:t>Dr. Marco Cristani</a:t>
            </a:r>
          </a:p>
        </p:txBody>
      </p:sp>
      <p:sp>
        <p:nvSpPr>
          <p:cNvPr id="3077" name="Rectangle 12"/>
          <p:cNvSpPr>
            <a:spLocks noChangeArrowheads="1"/>
          </p:cNvSpPr>
          <p:nvPr/>
        </p:nvSpPr>
        <p:spPr bwMode="auto">
          <a:xfrm>
            <a:off x="1258888" y="115888"/>
            <a:ext cx="6337300" cy="736600"/>
          </a:xfrm>
          <a:prstGeom prst="rect">
            <a:avLst/>
          </a:prstGeom>
          <a:noFill/>
          <a:ln w="63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600">
                <a:solidFill>
                  <a:schemeClr val="tx1"/>
                </a:solidFill>
                <a:latin typeface="Arial" pitchFamily="34" charset="0"/>
                <a:cs typeface="Arial" pitchFamily="34" charset="0"/>
              </a:defRPr>
            </a:lvl1pPr>
            <a:lvl2pPr marL="742950" indent="-285750" eaLnBrk="0" hangingPunct="0">
              <a:defRPr sz="1600">
                <a:solidFill>
                  <a:schemeClr val="tx1"/>
                </a:solidFill>
                <a:latin typeface="Arial" pitchFamily="34" charset="0"/>
                <a:cs typeface="Arial" pitchFamily="34" charset="0"/>
              </a:defRPr>
            </a:lvl2pPr>
            <a:lvl3pPr marL="1143000" indent="-228600" eaLnBrk="0" hangingPunct="0">
              <a:defRPr sz="1600">
                <a:solidFill>
                  <a:schemeClr val="tx1"/>
                </a:solidFill>
                <a:latin typeface="Arial" pitchFamily="34" charset="0"/>
                <a:cs typeface="Arial" pitchFamily="34" charset="0"/>
              </a:defRPr>
            </a:lvl3pPr>
            <a:lvl4pPr marL="1600200" indent="-228600" eaLnBrk="0" hangingPunct="0">
              <a:defRPr sz="1600">
                <a:solidFill>
                  <a:schemeClr val="tx1"/>
                </a:solidFill>
                <a:latin typeface="Arial" pitchFamily="34" charset="0"/>
                <a:cs typeface="Arial" pitchFamily="34" charset="0"/>
              </a:defRPr>
            </a:lvl4pPr>
            <a:lvl5pPr marL="2057400" indent="-228600" eaLnBrk="0" hangingPunct="0">
              <a:defRPr sz="16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cs typeface="Arial" pitchFamily="34" charset="0"/>
              </a:defRPr>
            </a:lvl9pPr>
          </a:lstStyle>
          <a:p>
            <a:pPr algn="ctr" eaLnBrk="1" hangingPunct="1"/>
            <a:r>
              <a:rPr lang="it-IT" altLang="en-US" sz="1400" dirty="0">
                <a:solidFill>
                  <a:srgbClr val="800000"/>
                </a:solidFill>
                <a:latin typeface="Tahoma" pitchFamily="34" charset="0"/>
              </a:rPr>
              <a:t>Università di Verona</a:t>
            </a:r>
            <a:br>
              <a:rPr lang="it-IT" altLang="en-US" sz="1400" dirty="0">
                <a:solidFill>
                  <a:srgbClr val="800000"/>
                </a:solidFill>
                <a:latin typeface="Tahoma" pitchFamily="34" charset="0"/>
              </a:rPr>
            </a:br>
            <a:r>
              <a:rPr lang="it-IT" altLang="en-US" sz="1400" dirty="0">
                <a:solidFill>
                  <a:srgbClr val="800000"/>
                </a:solidFill>
                <a:latin typeface="Tahoma" pitchFamily="34" charset="0"/>
              </a:rPr>
              <a:t>Facoltà di Scienze MM.FF.NN.</a:t>
            </a:r>
            <a:br>
              <a:rPr lang="it-IT" altLang="en-US" sz="1400" dirty="0">
                <a:solidFill>
                  <a:srgbClr val="800000"/>
                </a:solidFill>
                <a:latin typeface="Tahoma" pitchFamily="34" charset="0"/>
              </a:rPr>
            </a:br>
            <a:r>
              <a:rPr lang="it-IT" altLang="en-US" sz="1400" dirty="0">
                <a:solidFill>
                  <a:srgbClr val="800000"/>
                </a:solidFill>
                <a:latin typeface="Tahoma" pitchFamily="34" charset="0"/>
              </a:rPr>
              <a:t>Corso di Laurea </a:t>
            </a:r>
            <a:r>
              <a:rPr lang="it-IT" altLang="en-US" sz="1400" dirty="0" smtClean="0">
                <a:solidFill>
                  <a:srgbClr val="800000"/>
                </a:solidFill>
                <a:latin typeface="Tahoma" pitchFamily="34" charset="0"/>
              </a:rPr>
              <a:t>Magistrale in Ingegneria e Scienze Informatiche</a:t>
            </a:r>
            <a:endParaRPr lang="it-IT" altLang="en-US" dirty="0">
              <a:solidFill>
                <a:srgbClr val="800000"/>
              </a:solidFill>
              <a:latin typeface="Tahoma" pitchFamily="34" charset="0"/>
            </a:endParaRPr>
          </a:p>
        </p:txBody>
      </p:sp>
      <p:sp>
        <p:nvSpPr>
          <p:cNvPr id="3078" name="Rectangle 16"/>
          <p:cNvSpPr>
            <a:spLocks noChangeArrowheads="1"/>
          </p:cNvSpPr>
          <p:nvPr/>
        </p:nvSpPr>
        <p:spPr bwMode="auto">
          <a:xfrm>
            <a:off x="683568" y="5013176"/>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600">
                <a:solidFill>
                  <a:schemeClr val="tx1"/>
                </a:solidFill>
                <a:latin typeface="Arial" pitchFamily="34" charset="0"/>
                <a:cs typeface="Arial" pitchFamily="34" charset="0"/>
              </a:defRPr>
            </a:lvl1pPr>
            <a:lvl2pPr marL="742950" indent="-285750" eaLnBrk="0" hangingPunct="0">
              <a:defRPr sz="1600">
                <a:solidFill>
                  <a:schemeClr val="tx1"/>
                </a:solidFill>
                <a:latin typeface="Arial" pitchFamily="34" charset="0"/>
                <a:cs typeface="Arial" pitchFamily="34" charset="0"/>
              </a:defRPr>
            </a:lvl2pPr>
            <a:lvl3pPr marL="1143000" indent="-228600" eaLnBrk="0" hangingPunct="0">
              <a:defRPr sz="1600">
                <a:solidFill>
                  <a:schemeClr val="tx1"/>
                </a:solidFill>
                <a:latin typeface="Arial" pitchFamily="34" charset="0"/>
                <a:cs typeface="Arial" pitchFamily="34" charset="0"/>
              </a:defRPr>
            </a:lvl3pPr>
            <a:lvl4pPr marL="1600200" indent="-228600" eaLnBrk="0" hangingPunct="0">
              <a:defRPr sz="1600">
                <a:solidFill>
                  <a:schemeClr val="tx1"/>
                </a:solidFill>
                <a:latin typeface="Arial" pitchFamily="34" charset="0"/>
                <a:cs typeface="Arial" pitchFamily="34" charset="0"/>
              </a:defRPr>
            </a:lvl4pPr>
            <a:lvl5pPr marL="2057400" indent="-228600" eaLnBrk="0" hangingPunct="0">
              <a:defRPr sz="16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cs typeface="Arial" pitchFamily="34" charset="0"/>
              </a:defRPr>
            </a:lvl9pPr>
          </a:lstStyle>
          <a:p>
            <a:pPr algn="ctr" eaLnBrk="1" hangingPunct="1"/>
            <a:r>
              <a:rPr lang="it-IT" altLang="en-US" sz="3600" dirty="0" smtClean="0">
                <a:solidFill>
                  <a:srgbClr val="800000"/>
                </a:solidFill>
                <a:latin typeface="Tahoma" pitchFamily="34" charset="0"/>
              </a:rPr>
              <a:t>Riconoscimento di oggetti e </a:t>
            </a:r>
            <a:r>
              <a:rPr lang="it-IT" altLang="en-US" sz="3600" dirty="0" smtClean="0">
                <a:solidFill>
                  <a:srgbClr val="800000"/>
                </a:solidFill>
                <a:latin typeface="Tahoma" pitchFamily="34" charset="0"/>
              </a:rPr>
              <a:t>scene – metodi discriminativi</a:t>
            </a:r>
            <a:endParaRPr lang="it-IT" altLang="en-US" sz="3600" dirty="0">
              <a:solidFill>
                <a:srgbClr val="800000"/>
              </a:solidFill>
              <a:latin typeface="Tahoma" pitchFamily="34" charset="0"/>
            </a:endParaRPr>
          </a:p>
        </p:txBody>
      </p:sp>
      <p:grpSp>
        <p:nvGrpSpPr>
          <p:cNvPr id="2" name="Group 1"/>
          <p:cNvGrpSpPr/>
          <p:nvPr/>
        </p:nvGrpSpPr>
        <p:grpSpPr>
          <a:xfrm>
            <a:off x="2915816" y="1556792"/>
            <a:ext cx="3540144" cy="3569400"/>
            <a:chOff x="2915816" y="1556792"/>
            <a:chExt cx="3540144" cy="3569400"/>
          </a:xfrm>
        </p:grpSpPr>
        <p:sp>
          <p:nvSpPr>
            <p:cNvPr id="3079" name="Rectangle 18"/>
            <p:cNvSpPr>
              <a:spLocks noChangeArrowheads="1"/>
            </p:cNvSpPr>
            <p:nvPr/>
          </p:nvSpPr>
          <p:spPr bwMode="auto">
            <a:xfrm>
              <a:off x="4356100" y="2205038"/>
              <a:ext cx="1511300" cy="431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600">
                  <a:solidFill>
                    <a:schemeClr val="tx1"/>
                  </a:solidFill>
                  <a:latin typeface="Arial" pitchFamily="34" charset="0"/>
                  <a:cs typeface="Arial" pitchFamily="34" charset="0"/>
                </a:defRPr>
              </a:lvl1pPr>
              <a:lvl2pPr marL="742950" indent="-285750" eaLnBrk="0" hangingPunct="0">
                <a:defRPr sz="1600">
                  <a:solidFill>
                    <a:schemeClr val="tx1"/>
                  </a:solidFill>
                  <a:latin typeface="Arial" pitchFamily="34" charset="0"/>
                  <a:cs typeface="Arial" pitchFamily="34" charset="0"/>
                </a:defRPr>
              </a:lvl2pPr>
              <a:lvl3pPr marL="1143000" indent="-228600" eaLnBrk="0" hangingPunct="0">
                <a:defRPr sz="1600">
                  <a:solidFill>
                    <a:schemeClr val="tx1"/>
                  </a:solidFill>
                  <a:latin typeface="Arial" pitchFamily="34" charset="0"/>
                  <a:cs typeface="Arial" pitchFamily="34" charset="0"/>
                </a:defRPr>
              </a:lvl3pPr>
              <a:lvl4pPr marL="1600200" indent="-228600" eaLnBrk="0" hangingPunct="0">
                <a:defRPr sz="1600">
                  <a:solidFill>
                    <a:schemeClr val="tx1"/>
                  </a:solidFill>
                  <a:latin typeface="Arial" pitchFamily="34" charset="0"/>
                  <a:cs typeface="Arial" pitchFamily="34" charset="0"/>
                </a:defRPr>
              </a:lvl4pPr>
              <a:lvl5pPr marL="2057400" indent="-228600" eaLnBrk="0" hangingPunct="0">
                <a:defRPr sz="16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cs typeface="Arial" pitchFamily="34" charset="0"/>
                </a:defRPr>
              </a:lvl9pPr>
            </a:lstStyle>
            <a:p>
              <a:pPr eaLnBrk="1" hangingPunct="1"/>
              <a:endParaRPr lang="en-US" altLang="en-US"/>
            </a:p>
          </p:txBody>
        </p:sp>
        <p:pic>
          <p:nvPicPr>
            <p:cNvPr id="211970" name="Picture 2" descr="https://kaggle2.blob.core.windows.net/competitions/kaggle/3649/media/cifar-1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15816" y="1556792"/>
              <a:ext cx="3540144" cy="3569400"/>
            </a:xfrm>
            <a:prstGeom prst="rect">
              <a:avLst/>
            </a:prstGeom>
            <a:noFill/>
            <a:extLst>
              <a:ext uri="{909E8E84-426E-40DD-AFC4-6F175D3DCCD1}">
                <a14:hiddenFill xmlns:a14="http://schemas.microsoft.com/office/drawing/2010/main">
                  <a:solidFill>
                    <a:srgbClr val="FFFFFF"/>
                  </a:solidFill>
                </a14:hiddenFill>
              </a:ext>
            </a:extLst>
          </p:spPr>
        </p:pic>
        <p:pic>
          <p:nvPicPr>
            <p:cNvPr id="21197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55976" y="2305060"/>
              <a:ext cx="318599" cy="3072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err="1" smtClean="0"/>
              <a:t>Verifica</a:t>
            </a:r>
            <a:r>
              <a:rPr lang="en-US" sz="3600" b="1" dirty="0" smtClean="0"/>
              <a:t> (verification)</a:t>
            </a:r>
            <a:endParaRPr lang="en-US" sz="3600" b="1" dirty="0"/>
          </a:p>
        </p:txBody>
      </p:sp>
      <p:sp>
        <p:nvSpPr>
          <p:cNvPr id="3" name="Content Placeholder 2"/>
          <p:cNvSpPr>
            <a:spLocks noGrp="1"/>
          </p:cNvSpPr>
          <p:nvPr>
            <p:ph idx="1"/>
          </p:nvPr>
        </p:nvSpPr>
        <p:spPr>
          <a:xfrm>
            <a:off x="539750" y="1412875"/>
            <a:ext cx="5112370" cy="4525963"/>
          </a:xfrm>
        </p:spPr>
        <p:txBody>
          <a:bodyPr/>
          <a:lstStyle/>
          <a:p>
            <a:r>
              <a:rPr lang="it-IT" dirty="0" smtClean="0"/>
              <a:t>Altri problemi meno affrontati sono:</a:t>
            </a:r>
            <a:endParaRPr lang="en-US" dirty="0" smtClean="0"/>
          </a:p>
          <a:p>
            <a:pPr lvl="1"/>
            <a:r>
              <a:rPr lang="en-US" sz="2400" b="1" dirty="0" err="1" smtClean="0"/>
              <a:t>Verifica</a:t>
            </a:r>
            <a:r>
              <a:rPr lang="en-US" sz="2400" b="1" dirty="0" smtClean="0"/>
              <a:t> (verification)</a:t>
            </a:r>
            <a:r>
              <a:rPr lang="en-US" sz="2400" dirty="0" smtClean="0"/>
              <a:t>: </a:t>
            </a:r>
            <a:r>
              <a:rPr lang="en-US" sz="2400" dirty="0" err="1" smtClean="0"/>
              <a:t>verificare</a:t>
            </a:r>
            <a:r>
              <a:rPr lang="en-US" sz="2400" dirty="0" smtClean="0"/>
              <a:t> se </a:t>
            </a:r>
            <a:r>
              <a:rPr lang="en-US" sz="2400" dirty="0" err="1" smtClean="0"/>
              <a:t>una</a:t>
            </a:r>
            <a:r>
              <a:rPr lang="en-US" sz="2400" dirty="0" smtClean="0"/>
              <a:t> </a:t>
            </a:r>
            <a:r>
              <a:rPr lang="en-US" sz="2400" dirty="0" err="1" smtClean="0"/>
              <a:t>particolare</a:t>
            </a:r>
            <a:r>
              <a:rPr lang="en-US" sz="2400" dirty="0" smtClean="0"/>
              <a:t> </a:t>
            </a:r>
            <a:r>
              <a:rPr lang="en-US" sz="2400" dirty="0" err="1" smtClean="0"/>
              <a:t>regione</a:t>
            </a:r>
            <a:r>
              <a:rPr lang="en-US" sz="2400" dirty="0" smtClean="0"/>
              <a:t> </a:t>
            </a:r>
            <a:r>
              <a:rPr lang="en-US" sz="2400" dirty="0" err="1" smtClean="0"/>
              <a:t>dell’immagine</a:t>
            </a:r>
            <a:r>
              <a:rPr lang="en-US" sz="2400" dirty="0" smtClean="0"/>
              <a:t> </a:t>
            </a:r>
            <a:r>
              <a:rPr lang="en-US" sz="2400" dirty="0" err="1" smtClean="0"/>
              <a:t>contiene</a:t>
            </a:r>
            <a:r>
              <a:rPr lang="en-US" sz="2400" dirty="0" smtClean="0"/>
              <a:t> </a:t>
            </a:r>
            <a:r>
              <a:rPr lang="en-US" sz="2400" dirty="0" err="1" smtClean="0"/>
              <a:t>un’istanza</a:t>
            </a:r>
            <a:r>
              <a:rPr lang="en-US" sz="2400" dirty="0" smtClean="0"/>
              <a:t> </a:t>
            </a:r>
            <a:r>
              <a:rPr lang="en-US" sz="2400" dirty="0" err="1" smtClean="0"/>
              <a:t>dell’oggetto</a:t>
            </a:r>
            <a:r>
              <a:rPr lang="en-US" sz="2400" dirty="0" smtClean="0"/>
              <a:t> di </a:t>
            </a:r>
            <a:r>
              <a:rPr lang="en-US" sz="2400" dirty="0" err="1" smtClean="0"/>
              <a:t>una</a:t>
            </a:r>
            <a:r>
              <a:rPr lang="en-US" sz="2400" dirty="0" smtClean="0"/>
              <a:t> </a:t>
            </a:r>
            <a:r>
              <a:rPr lang="en-US" sz="2400" dirty="0" err="1" smtClean="0"/>
              <a:t>particolare</a:t>
            </a:r>
            <a:r>
              <a:rPr lang="en-US" sz="2400" dirty="0" smtClean="0"/>
              <a:t> </a:t>
            </a:r>
            <a:r>
              <a:rPr lang="en-US" sz="2400" dirty="0" err="1" smtClean="0"/>
              <a:t>categoria</a:t>
            </a:r>
            <a:endParaRPr lang="en-US" sz="2400" dirty="0" smtClean="0"/>
          </a:p>
          <a:p>
            <a:pPr lvl="1"/>
            <a:r>
              <a:rPr lang="it-IT" sz="2400" dirty="0"/>
              <a:t>Domanda: </a:t>
            </a:r>
            <a:r>
              <a:rPr lang="it-IT" sz="2400" i="1" dirty="0" smtClean="0"/>
              <a:t>qui dentro c’e’ una persona?</a:t>
            </a:r>
            <a:endParaRPr lang="en-US" sz="2400" dirty="0" smtClean="0"/>
          </a:p>
        </p:txBody>
      </p:sp>
      <p:sp>
        <p:nvSpPr>
          <p:cNvPr id="4" name="Slide Number Placeholder 3"/>
          <p:cNvSpPr>
            <a:spLocks noGrp="1"/>
          </p:cNvSpPr>
          <p:nvPr>
            <p:ph type="sldNum" sz="quarter" idx="12"/>
          </p:nvPr>
        </p:nvSpPr>
        <p:spPr/>
        <p:txBody>
          <a:bodyPr/>
          <a:lstStyle/>
          <a:p>
            <a:pPr>
              <a:defRPr/>
            </a:pPr>
            <a:fld id="{386111E9-C70E-4047-A49E-5E2B65831748}" type="slidenum">
              <a:rPr lang="it-IT" smtClean="0"/>
              <a:pPr>
                <a:defRPr/>
              </a:pPr>
              <a:t>10</a:t>
            </a:fld>
            <a:endParaRPr lang="it-IT"/>
          </a:p>
        </p:txBody>
      </p:sp>
      <p:pic>
        <p:nvPicPr>
          <p:cNvPr id="6" name="Picture 3" descr="IMG_3534"/>
          <p:cNvPicPr>
            <a:picLocks noChangeAspect="1" noChangeArrowheads="1"/>
          </p:cNvPicPr>
          <p:nvPr>
            <p:custDataLst>
              <p:tags r:id="rId1"/>
            </p:custDataLst>
          </p:nvPr>
        </p:nvPicPr>
        <p:blipFill>
          <a:blip r:embed="rId3" cstate="print">
            <a:extLst>
              <a:ext uri="{28A0092B-C50C-407E-A947-70E740481C1C}">
                <a14:useLocalDpi xmlns:a14="http://schemas.microsoft.com/office/drawing/2010/main" val="0"/>
              </a:ext>
            </a:extLst>
          </a:blip>
          <a:srcRect t="8163" b="17346"/>
          <a:stretch>
            <a:fillRect/>
          </a:stretch>
        </p:blipFill>
        <p:spPr bwMode="auto">
          <a:xfrm>
            <a:off x="5724128" y="2204864"/>
            <a:ext cx="3232359" cy="3456384"/>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24"/>
          <p:cNvSpPr/>
          <p:nvPr/>
        </p:nvSpPr>
        <p:spPr>
          <a:xfrm>
            <a:off x="6660232" y="5013176"/>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4525077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err="1" smtClean="0"/>
              <a:t>Identificazione</a:t>
            </a:r>
            <a:r>
              <a:rPr lang="en-US" sz="3600" b="1" dirty="0" smtClean="0"/>
              <a:t> (identification)</a:t>
            </a:r>
            <a:endParaRPr lang="en-US" sz="3600" b="1" dirty="0"/>
          </a:p>
        </p:txBody>
      </p:sp>
      <p:sp>
        <p:nvSpPr>
          <p:cNvPr id="3" name="Content Placeholder 2"/>
          <p:cNvSpPr>
            <a:spLocks noGrp="1"/>
          </p:cNvSpPr>
          <p:nvPr>
            <p:ph idx="1"/>
          </p:nvPr>
        </p:nvSpPr>
        <p:spPr>
          <a:xfrm>
            <a:off x="539750" y="1412875"/>
            <a:ext cx="5112370" cy="4525963"/>
          </a:xfrm>
        </p:spPr>
        <p:txBody>
          <a:bodyPr/>
          <a:lstStyle/>
          <a:p>
            <a:pPr lvl="1"/>
            <a:r>
              <a:rPr lang="en-US" sz="2400" b="1" dirty="0" err="1" smtClean="0"/>
              <a:t>Identificazione</a:t>
            </a:r>
            <a:r>
              <a:rPr lang="en-US" sz="2400" b="1" dirty="0" smtClean="0"/>
              <a:t> (identification)</a:t>
            </a:r>
            <a:r>
              <a:rPr lang="en-US" sz="2400" dirty="0" smtClean="0"/>
              <a:t>: </a:t>
            </a:r>
            <a:r>
              <a:rPr lang="en-US" sz="2400" dirty="0" err="1" smtClean="0"/>
              <a:t>verificare</a:t>
            </a:r>
            <a:r>
              <a:rPr lang="en-US" sz="2400" dirty="0" smtClean="0"/>
              <a:t> se </a:t>
            </a:r>
            <a:r>
              <a:rPr lang="en-US" sz="2400" dirty="0" err="1" smtClean="0"/>
              <a:t>una</a:t>
            </a:r>
            <a:r>
              <a:rPr lang="en-US" sz="2400" dirty="0" smtClean="0"/>
              <a:t> </a:t>
            </a:r>
            <a:r>
              <a:rPr lang="en-US" sz="2400" dirty="0" err="1" smtClean="0"/>
              <a:t>particolare</a:t>
            </a:r>
            <a:r>
              <a:rPr lang="en-US" sz="2400" dirty="0" smtClean="0"/>
              <a:t> </a:t>
            </a:r>
            <a:r>
              <a:rPr lang="en-US" sz="2400" dirty="0" err="1" smtClean="0"/>
              <a:t>regione</a:t>
            </a:r>
            <a:r>
              <a:rPr lang="en-US" sz="2400" dirty="0" smtClean="0"/>
              <a:t> </a:t>
            </a:r>
            <a:r>
              <a:rPr lang="en-US" sz="2400" dirty="0" err="1" smtClean="0"/>
              <a:t>dell’immagine</a:t>
            </a:r>
            <a:r>
              <a:rPr lang="en-US" sz="2400" dirty="0" smtClean="0"/>
              <a:t> </a:t>
            </a:r>
            <a:r>
              <a:rPr lang="en-US" sz="2400" dirty="0" err="1" smtClean="0"/>
              <a:t>contiene</a:t>
            </a:r>
            <a:r>
              <a:rPr lang="en-US" sz="2400" dirty="0" smtClean="0"/>
              <a:t> </a:t>
            </a:r>
            <a:r>
              <a:rPr lang="en-US" sz="2400" dirty="0" err="1" smtClean="0"/>
              <a:t>una</a:t>
            </a:r>
            <a:r>
              <a:rPr lang="en-US" sz="2400" dirty="0" smtClean="0"/>
              <a:t> </a:t>
            </a:r>
            <a:r>
              <a:rPr lang="en-US" sz="2400" b="1" dirty="0" err="1" smtClean="0"/>
              <a:t>particolare</a:t>
            </a:r>
            <a:r>
              <a:rPr lang="en-US" sz="2400" dirty="0" smtClean="0"/>
              <a:t> </a:t>
            </a:r>
            <a:r>
              <a:rPr lang="en-US" sz="2400" dirty="0" err="1" smtClean="0"/>
              <a:t>istanza</a:t>
            </a:r>
            <a:r>
              <a:rPr lang="en-US" sz="2400" dirty="0" smtClean="0"/>
              <a:t> di </a:t>
            </a:r>
            <a:r>
              <a:rPr lang="en-US" sz="2400" dirty="0" err="1" smtClean="0"/>
              <a:t>una</a:t>
            </a:r>
            <a:r>
              <a:rPr lang="en-US" sz="2400" dirty="0" smtClean="0"/>
              <a:t> </a:t>
            </a:r>
            <a:r>
              <a:rPr lang="en-US" sz="2400" dirty="0" err="1" smtClean="0"/>
              <a:t>particolare</a:t>
            </a:r>
            <a:r>
              <a:rPr lang="en-US" sz="2400" dirty="0" smtClean="0"/>
              <a:t> </a:t>
            </a:r>
            <a:r>
              <a:rPr lang="en-US" sz="2400" dirty="0" err="1" smtClean="0"/>
              <a:t>categoria</a:t>
            </a:r>
            <a:endParaRPr lang="en-US" sz="2400" dirty="0" smtClean="0"/>
          </a:p>
          <a:p>
            <a:pPr lvl="1"/>
            <a:r>
              <a:rPr lang="it-IT" sz="2400" dirty="0"/>
              <a:t>Domanda: </a:t>
            </a:r>
            <a:r>
              <a:rPr lang="it-IT" sz="2400" i="1" dirty="0" smtClean="0"/>
              <a:t>qui dentro c’e’ il Potala Palace?</a:t>
            </a:r>
          </a:p>
          <a:p>
            <a:pPr marL="457200" lvl="1" indent="0">
              <a:buNone/>
            </a:pPr>
            <a:endParaRPr lang="en-US" sz="2400" dirty="0" smtClean="0"/>
          </a:p>
        </p:txBody>
      </p:sp>
      <p:sp>
        <p:nvSpPr>
          <p:cNvPr id="4" name="Slide Number Placeholder 3"/>
          <p:cNvSpPr>
            <a:spLocks noGrp="1"/>
          </p:cNvSpPr>
          <p:nvPr>
            <p:ph type="sldNum" sz="quarter" idx="12"/>
          </p:nvPr>
        </p:nvSpPr>
        <p:spPr/>
        <p:txBody>
          <a:bodyPr/>
          <a:lstStyle/>
          <a:p>
            <a:pPr>
              <a:defRPr/>
            </a:pPr>
            <a:fld id="{386111E9-C70E-4047-A49E-5E2B65831748}" type="slidenum">
              <a:rPr lang="it-IT" smtClean="0"/>
              <a:pPr>
                <a:defRPr/>
              </a:pPr>
              <a:t>11</a:t>
            </a:fld>
            <a:endParaRPr lang="it-IT"/>
          </a:p>
        </p:txBody>
      </p:sp>
      <p:pic>
        <p:nvPicPr>
          <p:cNvPr id="6" name="Picture 3" descr="IMG_3534"/>
          <p:cNvPicPr>
            <a:picLocks noChangeAspect="1" noChangeArrowheads="1"/>
          </p:cNvPicPr>
          <p:nvPr>
            <p:custDataLst>
              <p:tags r:id="rId1"/>
            </p:custDataLst>
          </p:nvPr>
        </p:nvPicPr>
        <p:blipFill>
          <a:blip r:embed="rId3" cstate="print">
            <a:extLst>
              <a:ext uri="{28A0092B-C50C-407E-A947-70E740481C1C}">
                <a14:useLocalDpi xmlns:a14="http://schemas.microsoft.com/office/drawing/2010/main" val="0"/>
              </a:ext>
            </a:extLst>
          </a:blip>
          <a:srcRect t="8163" b="17346"/>
          <a:stretch>
            <a:fillRect/>
          </a:stretch>
        </p:blipFill>
        <p:spPr bwMode="auto">
          <a:xfrm>
            <a:off x="5724128" y="2204864"/>
            <a:ext cx="3232359" cy="3456384"/>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24"/>
          <p:cNvSpPr/>
          <p:nvPr/>
        </p:nvSpPr>
        <p:spPr>
          <a:xfrm>
            <a:off x="6012160" y="2636912"/>
            <a:ext cx="2304256" cy="93610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898751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err="1" smtClean="0"/>
              <a:t>Segmentazione</a:t>
            </a:r>
            <a:r>
              <a:rPr lang="en-US" sz="3600" b="1" dirty="0" smtClean="0"/>
              <a:t> </a:t>
            </a:r>
            <a:r>
              <a:rPr lang="en-US" sz="3600" b="1" dirty="0" err="1" smtClean="0"/>
              <a:t>semantica</a:t>
            </a:r>
            <a:endParaRPr lang="en-US" sz="3600" b="1" dirty="0"/>
          </a:p>
        </p:txBody>
      </p:sp>
      <p:sp>
        <p:nvSpPr>
          <p:cNvPr id="3" name="Content Placeholder 2"/>
          <p:cNvSpPr>
            <a:spLocks noGrp="1"/>
          </p:cNvSpPr>
          <p:nvPr>
            <p:ph idx="1"/>
          </p:nvPr>
        </p:nvSpPr>
        <p:spPr>
          <a:xfrm>
            <a:off x="539750" y="1412875"/>
            <a:ext cx="4896346" cy="4525963"/>
          </a:xfrm>
        </p:spPr>
        <p:txBody>
          <a:bodyPr/>
          <a:lstStyle/>
          <a:p>
            <a:pPr lvl="1"/>
            <a:r>
              <a:rPr lang="en-US" sz="2400" b="1" dirty="0" err="1"/>
              <a:t>Segmentazione</a:t>
            </a:r>
            <a:r>
              <a:rPr lang="en-US" sz="2400" b="1" dirty="0"/>
              <a:t> </a:t>
            </a:r>
            <a:r>
              <a:rPr lang="en-US" sz="2400" b="1" dirty="0" err="1"/>
              <a:t>semantica</a:t>
            </a:r>
            <a:r>
              <a:rPr lang="en-US" sz="2400" b="1" dirty="0" smtClean="0"/>
              <a:t> (semantic segmentation)</a:t>
            </a:r>
            <a:r>
              <a:rPr lang="en-US" sz="2400" dirty="0" smtClean="0"/>
              <a:t>: </a:t>
            </a:r>
            <a:r>
              <a:rPr lang="en-US" sz="2400" dirty="0" err="1" smtClean="0"/>
              <a:t>segmentare</a:t>
            </a:r>
            <a:r>
              <a:rPr lang="en-US" sz="2400" dirty="0" smtClean="0"/>
              <a:t> </a:t>
            </a:r>
            <a:r>
              <a:rPr lang="en-US" sz="2400" dirty="0" err="1" smtClean="0"/>
              <a:t>l’immagine</a:t>
            </a:r>
            <a:r>
              <a:rPr lang="en-US" sz="2400" dirty="0" smtClean="0"/>
              <a:t> in </a:t>
            </a:r>
            <a:r>
              <a:rPr lang="en-US" sz="2400" dirty="0" err="1" smtClean="0"/>
              <a:t>modo</a:t>
            </a:r>
            <a:r>
              <a:rPr lang="en-US" sz="2400" dirty="0" smtClean="0"/>
              <a:t> </a:t>
            </a:r>
            <a:r>
              <a:rPr lang="en-US" sz="2400" dirty="0" err="1" smtClean="0"/>
              <a:t>che</a:t>
            </a:r>
            <a:r>
              <a:rPr lang="en-US" sz="2400" dirty="0" smtClean="0"/>
              <a:t> </a:t>
            </a:r>
            <a:r>
              <a:rPr lang="en-US" sz="2400" dirty="0" err="1" smtClean="0"/>
              <a:t>ogni</a:t>
            </a:r>
            <a:r>
              <a:rPr lang="en-US" sz="2400" dirty="0" smtClean="0"/>
              <a:t> </a:t>
            </a:r>
            <a:r>
              <a:rPr lang="en-US" sz="2400" dirty="0" err="1" smtClean="0"/>
              <a:t>segmento</a:t>
            </a:r>
            <a:r>
              <a:rPr lang="en-US" sz="2400" dirty="0" smtClean="0"/>
              <a:t> </a:t>
            </a:r>
            <a:r>
              <a:rPr lang="en-US" sz="2400" dirty="0" err="1" smtClean="0"/>
              <a:t>abbia</a:t>
            </a:r>
            <a:r>
              <a:rPr lang="en-US" sz="2400" dirty="0" smtClean="0"/>
              <a:t> un ben </a:t>
            </a:r>
            <a:r>
              <a:rPr lang="en-US" sz="2400" dirty="0" err="1" smtClean="0"/>
              <a:t>preciso</a:t>
            </a:r>
            <a:r>
              <a:rPr lang="en-US" sz="2400" dirty="0" smtClean="0"/>
              <a:t> </a:t>
            </a:r>
            <a:r>
              <a:rPr lang="en-US" sz="2400" dirty="0" err="1" smtClean="0"/>
              <a:t>contenuto</a:t>
            </a:r>
            <a:r>
              <a:rPr lang="en-US" sz="2400" dirty="0" smtClean="0"/>
              <a:t> </a:t>
            </a:r>
            <a:r>
              <a:rPr lang="en-US" sz="2400" dirty="0" err="1" smtClean="0"/>
              <a:t>semantico</a:t>
            </a:r>
            <a:endParaRPr lang="en-US" sz="2400" dirty="0" smtClean="0"/>
          </a:p>
          <a:p>
            <a:pPr lvl="1"/>
            <a:r>
              <a:rPr lang="it-IT" sz="2400" dirty="0"/>
              <a:t>Domanda: </a:t>
            </a:r>
            <a:r>
              <a:rPr lang="it-IT" sz="2400" i="1" dirty="0" smtClean="0"/>
              <a:t>cosa c’è nell’immagine, e dove si trova?</a:t>
            </a:r>
          </a:p>
          <a:p>
            <a:pPr marL="457200" lvl="1" indent="0">
              <a:buNone/>
            </a:pPr>
            <a:endParaRPr lang="en-US" sz="2400" dirty="0" smtClean="0"/>
          </a:p>
        </p:txBody>
      </p:sp>
      <p:sp>
        <p:nvSpPr>
          <p:cNvPr id="4" name="Slide Number Placeholder 3"/>
          <p:cNvSpPr>
            <a:spLocks noGrp="1"/>
          </p:cNvSpPr>
          <p:nvPr>
            <p:ph type="sldNum" sz="quarter" idx="12"/>
          </p:nvPr>
        </p:nvSpPr>
        <p:spPr/>
        <p:txBody>
          <a:bodyPr/>
          <a:lstStyle/>
          <a:p>
            <a:pPr>
              <a:defRPr/>
            </a:pPr>
            <a:fld id="{386111E9-C70E-4047-A49E-5E2B65831748}" type="slidenum">
              <a:rPr lang="it-IT" smtClean="0"/>
              <a:pPr>
                <a:defRPr/>
              </a:pPr>
              <a:t>12</a:t>
            </a:fld>
            <a:endParaRPr lang="it-IT"/>
          </a:p>
        </p:txBody>
      </p:sp>
      <p:pic>
        <p:nvPicPr>
          <p:cNvPr id="6" name="Picture 3" descr="IMG_3534"/>
          <p:cNvPicPr>
            <a:picLocks noChangeAspect="1" noChangeArrowheads="1"/>
          </p:cNvPicPr>
          <p:nvPr>
            <p:custDataLst>
              <p:tags r:id="rId1"/>
            </p:custDataLst>
          </p:nvPr>
        </p:nvPicPr>
        <p:blipFill>
          <a:blip r:embed="rId3" cstate="print">
            <a:extLst>
              <a:ext uri="{28A0092B-C50C-407E-A947-70E740481C1C}">
                <a14:useLocalDpi xmlns:a14="http://schemas.microsoft.com/office/drawing/2010/main" val="0"/>
              </a:ext>
            </a:extLst>
          </a:blip>
          <a:srcRect t="8163" b="17346"/>
          <a:stretch>
            <a:fillRect/>
          </a:stretch>
        </p:blipFill>
        <p:spPr bwMode="auto">
          <a:xfrm>
            <a:off x="5724128" y="2204864"/>
            <a:ext cx="3232359" cy="3456384"/>
          </a:xfrm>
          <a:prstGeom prst="rect">
            <a:avLst/>
          </a:prstGeom>
          <a:noFill/>
          <a:extLst>
            <a:ext uri="{909E8E84-426E-40DD-AFC4-6F175D3DCCD1}">
              <a14:hiddenFill xmlns:a14="http://schemas.microsoft.com/office/drawing/2010/main">
                <a:solidFill>
                  <a:srgbClr val="FFFFFF"/>
                </a:solidFill>
              </a14:hiddenFill>
            </a:ext>
          </a:extLst>
        </p:spPr>
      </p:pic>
      <p:sp>
        <p:nvSpPr>
          <p:cNvPr id="7" name="Freeform 6"/>
          <p:cNvSpPr/>
          <p:nvPr/>
        </p:nvSpPr>
        <p:spPr>
          <a:xfrm>
            <a:off x="6037943" y="2815771"/>
            <a:ext cx="2757714" cy="609673"/>
          </a:xfrm>
          <a:custGeom>
            <a:avLst/>
            <a:gdLst>
              <a:gd name="connsiteX0" fmla="*/ 0 w 2757714"/>
              <a:gd name="connsiteY0" fmla="*/ 290286 h 609673"/>
              <a:gd name="connsiteX1" fmla="*/ 87086 w 2757714"/>
              <a:gd name="connsiteY1" fmla="*/ 275772 h 609673"/>
              <a:gd name="connsiteX2" fmla="*/ 116114 w 2757714"/>
              <a:gd name="connsiteY2" fmla="*/ 232229 h 609673"/>
              <a:gd name="connsiteX3" fmla="*/ 188686 w 2757714"/>
              <a:gd name="connsiteY3" fmla="*/ 217715 h 609673"/>
              <a:gd name="connsiteX4" fmla="*/ 232228 w 2757714"/>
              <a:gd name="connsiteY4" fmla="*/ 188686 h 609673"/>
              <a:gd name="connsiteX5" fmla="*/ 261257 w 2757714"/>
              <a:gd name="connsiteY5" fmla="*/ 145143 h 609673"/>
              <a:gd name="connsiteX6" fmla="*/ 333828 w 2757714"/>
              <a:gd name="connsiteY6" fmla="*/ 130629 h 609673"/>
              <a:gd name="connsiteX7" fmla="*/ 348343 w 2757714"/>
              <a:gd name="connsiteY7" fmla="*/ 72572 h 609673"/>
              <a:gd name="connsiteX8" fmla="*/ 391886 w 2757714"/>
              <a:gd name="connsiteY8" fmla="*/ 58058 h 609673"/>
              <a:gd name="connsiteX9" fmla="*/ 551543 w 2757714"/>
              <a:gd name="connsiteY9" fmla="*/ 43543 h 609673"/>
              <a:gd name="connsiteX10" fmla="*/ 682171 w 2757714"/>
              <a:gd name="connsiteY10" fmla="*/ 14515 h 609673"/>
              <a:gd name="connsiteX11" fmla="*/ 725714 w 2757714"/>
              <a:gd name="connsiteY11" fmla="*/ 0 h 609673"/>
              <a:gd name="connsiteX12" fmla="*/ 1132114 w 2757714"/>
              <a:gd name="connsiteY12" fmla="*/ 14515 h 609673"/>
              <a:gd name="connsiteX13" fmla="*/ 1175657 w 2757714"/>
              <a:gd name="connsiteY13" fmla="*/ 43543 h 609673"/>
              <a:gd name="connsiteX14" fmla="*/ 1277257 w 2757714"/>
              <a:gd name="connsiteY14" fmla="*/ 58058 h 609673"/>
              <a:gd name="connsiteX15" fmla="*/ 1393371 w 2757714"/>
              <a:gd name="connsiteY15" fmla="*/ 87086 h 609673"/>
              <a:gd name="connsiteX16" fmla="*/ 1436914 w 2757714"/>
              <a:gd name="connsiteY16" fmla="*/ 101600 h 609673"/>
              <a:gd name="connsiteX17" fmla="*/ 1480457 w 2757714"/>
              <a:gd name="connsiteY17" fmla="*/ 145143 h 609673"/>
              <a:gd name="connsiteX18" fmla="*/ 1524000 w 2757714"/>
              <a:gd name="connsiteY18" fmla="*/ 159658 h 609673"/>
              <a:gd name="connsiteX19" fmla="*/ 1567543 w 2757714"/>
              <a:gd name="connsiteY19" fmla="*/ 188686 h 609673"/>
              <a:gd name="connsiteX20" fmla="*/ 1669143 w 2757714"/>
              <a:gd name="connsiteY20" fmla="*/ 304800 h 609673"/>
              <a:gd name="connsiteX21" fmla="*/ 1712686 w 2757714"/>
              <a:gd name="connsiteY21" fmla="*/ 319315 h 609673"/>
              <a:gd name="connsiteX22" fmla="*/ 1741714 w 2757714"/>
              <a:gd name="connsiteY22" fmla="*/ 275772 h 609673"/>
              <a:gd name="connsiteX23" fmla="*/ 1944914 w 2757714"/>
              <a:gd name="connsiteY23" fmla="*/ 232229 h 609673"/>
              <a:gd name="connsiteX24" fmla="*/ 1988457 w 2757714"/>
              <a:gd name="connsiteY24" fmla="*/ 319315 h 609673"/>
              <a:gd name="connsiteX25" fmla="*/ 2032000 w 2757714"/>
              <a:gd name="connsiteY25" fmla="*/ 333829 h 609673"/>
              <a:gd name="connsiteX26" fmla="*/ 2046514 w 2757714"/>
              <a:gd name="connsiteY26" fmla="*/ 377372 h 609673"/>
              <a:gd name="connsiteX27" fmla="*/ 2090057 w 2757714"/>
              <a:gd name="connsiteY27" fmla="*/ 391886 h 609673"/>
              <a:gd name="connsiteX28" fmla="*/ 2264228 w 2757714"/>
              <a:gd name="connsiteY28" fmla="*/ 435429 h 609673"/>
              <a:gd name="connsiteX29" fmla="*/ 2307771 w 2757714"/>
              <a:gd name="connsiteY29" fmla="*/ 449943 h 609673"/>
              <a:gd name="connsiteX30" fmla="*/ 2467428 w 2757714"/>
              <a:gd name="connsiteY30" fmla="*/ 478972 h 609673"/>
              <a:gd name="connsiteX31" fmla="*/ 2583543 w 2757714"/>
              <a:gd name="connsiteY31" fmla="*/ 406400 h 609673"/>
              <a:gd name="connsiteX32" fmla="*/ 2612571 w 2757714"/>
              <a:gd name="connsiteY32" fmla="*/ 362858 h 609673"/>
              <a:gd name="connsiteX33" fmla="*/ 2685143 w 2757714"/>
              <a:gd name="connsiteY33" fmla="*/ 275772 h 609673"/>
              <a:gd name="connsiteX34" fmla="*/ 2699657 w 2757714"/>
              <a:gd name="connsiteY34" fmla="*/ 333829 h 609673"/>
              <a:gd name="connsiteX35" fmla="*/ 2728686 w 2757714"/>
              <a:gd name="connsiteY35" fmla="*/ 420915 h 609673"/>
              <a:gd name="connsiteX36" fmla="*/ 2743200 w 2757714"/>
              <a:gd name="connsiteY36" fmla="*/ 464458 h 609673"/>
              <a:gd name="connsiteX37" fmla="*/ 2757714 w 2757714"/>
              <a:gd name="connsiteY37" fmla="*/ 551543 h 609673"/>
              <a:gd name="connsiteX38" fmla="*/ 2656114 w 2757714"/>
              <a:gd name="connsiteY38" fmla="*/ 609600 h 609673"/>
              <a:gd name="connsiteX39" fmla="*/ 2235200 w 2757714"/>
              <a:gd name="connsiteY39" fmla="*/ 595086 h 609673"/>
              <a:gd name="connsiteX40" fmla="*/ 2191657 w 2757714"/>
              <a:gd name="connsiteY40" fmla="*/ 580572 h 609673"/>
              <a:gd name="connsiteX41" fmla="*/ 1451428 w 2757714"/>
              <a:gd name="connsiteY41" fmla="*/ 551543 h 609673"/>
              <a:gd name="connsiteX42" fmla="*/ 1436914 w 2757714"/>
              <a:gd name="connsiteY42" fmla="*/ 508000 h 609673"/>
              <a:gd name="connsiteX43" fmla="*/ 1277257 w 2757714"/>
              <a:gd name="connsiteY43" fmla="*/ 508000 h 609673"/>
              <a:gd name="connsiteX44" fmla="*/ 1016000 w 2757714"/>
              <a:gd name="connsiteY44" fmla="*/ 493486 h 609673"/>
              <a:gd name="connsiteX45" fmla="*/ 928914 w 2757714"/>
              <a:gd name="connsiteY45" fmla="*/ 464458 h 609673"/>
              <a:gd name="connsiteX46" fmla="*/ 885371 w 2757714"/>
              <a:gd name="connsiteY46" fmla="*/ 435429 h 609673"/>
              <a:gd name="connsiteX47" fmla="*/ 696686 w 2757714"/>
              <a:gd name="connsiteY47" fmla="*/ 420915 h 609673"/>
              <a:gd name="connsiteX48" fmla="*/ 333828 w 2757714"/>
              <a:gd name="connsiteY48" fmla="*/ 406400 h 609673"/>
              <a:gd name="connsiteX49" fmla="*/ 188686 w 2757714"/>
              <a:gd name="connsiteY49" fmla="*/ 348343 h 609673"/>
              <a:gd name="connsiteX50" fmla="*/ 101600 w 2757714"/>
              <a:gd name="connsiteY50" fmla="*/ 319315 h 609673"/>
              <a:gd name="connsiteX51" fmla="*/ 116114 w 2757714"/>
              <a:gd name="connsiteY51" fmla="*/ 261258 h 609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757714" h="609673">
                <a:moveTo>
                  <a:pt x="0" y="290286"/>
                </a:moveTo>
                <a:cubicBezTo>
                  <a:pt x="29029" y="285448"/>
                  <a:pt x="60764" y="288933"/>
                  <a:pt x="87086" y="275772"/>
                </a:cubicBezTo>
                <a:cubicBezTo>
                  <a:pt x="102688" y="267971"/>
                  <a:pt x="100968" y="240884"/>
                  <a:pt x="116114" y="232229"/>
                </a:cubicBezTo>
                <a:cubicBezTo>
                  <a:pt x="137533" y="219989"/>
                  <a:pt x="164495" y="222553"/>
                  <a:pt x="188686" y="217715"/>
                </a:cubicBezTo>
                <a:cubicBezTo>
                  <a:pt x="203200" y="208039"/>
                  <a:pt x="219893" y="201021"/>
                  <a:pt x="232228" y="188686"/>
                </a:cubicBezTo>
                <a:cubicBezTo>
                  <a:pt x="244563" y="176351"/>
                  <a:pt x="246111" y="153798"/>
                  <a:pt x="261257" y="145143"/>
                </a:cubicBezTo>
                <a:cubicBezTo>
                  <a:pt x="282676" y="132904"/>
                  <a:pt x="309638" y="135467"/>
                  <a:pt x="333828" y="130629"/>
                </a:cubicBezTo>
                <a:cubicBezTo>
                  <a:pt x="338666" y="111277"/>
                  <a:pt x="335881" y="88149"/>
                  <a:pt x="348343" y="72572"/>
                </a:cubicBezTo>
                <a:cubicBezTo>
                  <a:pt x="357901" y="60625"/>
                  <a:pt x="376740" y="60222"/>
                  <a:pt x="391886" y="58058"/>
                </a:cubicBezTo>
                <a:cubicBezTo>
                  <a:pt x="444787" y="50501"/>
                  <a:pt x="498324" y="48381"/>
                  <a:pt x="551543" y="43543"/>
                </a:cubicBezTo>
                <a:cubicBezTo>
                  <a:pt x="649570" y="10868"/>
                  <a:pt x="528895" y="48577"/>
                  <a:pt x="682171" y="14515"/>
                </a:cubicBezTo>
                <a:cubicBezTo>
                  <a:pt x="697106" y="11196"/>
                  <a:pt x="711200" y="4838"/>
                  <a:pt x="725714" y="0"/>
                </a:cubicBezTo>
                <a:cubicBezTo>
                  <a:pt x="861181" y="4838"/>
                  <a:pt x="997191" y="1458"/>
                  <a:pt x="1132114" y="14515"/>
                </a:cubicBezTo>
                <a:cubicBezTo>
                  <a:pt x="1149477" y="16195"/>
                  <a:pt x="1158949" y="38531"/>
                  <a:pt x="1175657" y="43543"/>
                </a:cubicBezTo>
                <a:cubicBezTo>
                  <a:pt x="1208425" y="53373"/>
                  <a:pt x="1243390" y="53220"/>
                  <a:pt x="1277257" y="58058"/>
                </a:cubicBezTo>
                <a:cubicBezTo>
                  <a:pt x="1376790" y="91235"/>
                  <a:pt x="1253253" y="52057"/>
                  <a:pt x="1393371" y="87086"/>
                </a:cubicBezTo>
                <a:cubicBezTo>
                  <a:pt x="1408214" y="90797"/>
                  <a:pt x="1422400" y="96762"/>
                  <a:pt x="1436914" y="101600"/>
                </a:cubicBezTo>
                <a:cubicBezTo>
                  <a:pt x="1451428" y="116114"/>
                  <a:pt x="1463378" y="133757"/>
                  <a:pt x="1480457" y="145143"/>
                </a:cubicBezTo>
                <a:cubicBezTo>
                  <a:pt x="1493187" y="153630"/>
                  <a:pt x="1510316" y="152816"/>
                  <a:pt x="1524000" y="159658"/>
                </a:cubicBezTo>
                <a:cubicBezTo>
                  <a:pt x="1539602" y="167459"/>
                  <a:pt x="1553029" y="179010"/>
                  <a:pt x="1567543" y="188686"/>
                </a:cubicBezTo>
                <a:cubicBezTo>
                  <a:pt x="1611088" y="254004"/>
                  <a:pt x="1608665" y="274561"/>
                  <a:pt x="1669143" y="304800"/>
                </a:cubicBezTo>
                <a:cubicBezTo>
                  <a:pt x="1682827" y="311642"/>
                  <a:pt x="1698172" y="314477"/>
                  <a:pt x="1712686" y="319315"/>
                </a:cubicBezTo>
                <a:cubicBezTo>
                  <a:pt x="1722362" y="304801"/>
                  <a:pt x="1734843" y="291806"/>
                  <a:pt x="1741714" y="275772"/>
                </a:cubicBezTo>
                <a:cubicBezTo>
                  <a:pt x="1792143" y="158103"/>
                  <a:pt x="1671147" y="211170"/>
                  <a:pt x="1944914" y="232229"/>
                </a:cubicBezTo>
                <a:cubicBezTo>
                  <a:pt x="1954475" y="260914"/>
                  <a:pt x="1962878" y="298852"/>
                  <a:pt x="1988457" y="319315"/>
                </a:cubicBezTo>
                <a:cubicBezTo>
                  <a:pt x="2000404" y="328872"/>
                  <a:pt x="2017486" y="328991"/>
                  <a:pt x="2032000" y="333829"/>
                </a:cubicBezTo>
                <a:cubicBezTo>
                  <a:pt x="2036838" y="348343"/>
                  <a:pt x="2035696" y="366554"/>
                  <a:pt x="2046514" y="377372"/>
                </a:cubicBezTo>
                <a:cubicBezTo>
                  <a:pt x="2057332" y="388190"/>
                  <a:pt x="2076373" y="385044"/>
                  <a:pt x="2090057" y="391886"/>
                </a:cubicBezTo>
                <a:cubicBezTo>
                  <a:pt x="2204338" y="449026"/>
                  <a:pt x="2030156" y="409421"/>
                  <a:pt x="2264228" y="435429"/>
                </a:cubicBezTo>
                <a:cubicBezTo>
                  <a:pt x="2278742" y="440267"/>
                  <a:pt x="2292718" y="447206"/>
                  <a:pt x="2307771" y="449943"/>
                </a:cubicBezTo>
                <a:cubicBezTo>
                  <a:pt x="2488300" y="482767"/>
                  <a:pt x="2367571" y="445686"/>
                  <a:pt x="2467428" y="478972"/>
                </a:cubicBezTo>
                <a:cubicBezTo>
                  <a:pt x="2513418" y="455977"/>
                  <a:pt x="2545859" y="444084"/>
                  <a:pt x="2583543" y="406400"/>
                </a:cubicBezTo>
                <a:cubicBezTo>
                  <a:pt x="2595878" y="394065"/>
                  <a:pt x="2602895" y="377372"/>
                  <a:pt x="2612571" y="362858"/>
                </a:cubicBezTo>
                <a:cubicBezTo>
                  <a:pt x="2615607" y="347679"/>
                  <a:pt x="2615598" y="234045"/>
                  <a:pt x="2685143" y="275772"/>
                </a:cubicBezTo>
                <a:cubicBezTo>
                  <a:pt x="2702248" y="286035"/>
                  <a:pt x="2693925" y="314722"/>
                  <a:pt x="2699657" y="333829"/>
                </a:cubicBezTo>
                <a:cubicBezTo>
                  <a:pt x="2708450" y="363137"/>
                  <a:pt x="2719010" y="391886"/>
                  <a:pt x="2728686" y="420915"/>
                </a:cubicBezTo>
                <a:cubicBezTo>
                  <a:pt x="2733524" y="435429"/>
                  <a:pt x="2740685" y="449367"/>
                  <a:pt x="2743200" y="464458"/>
                </a:cubicBezTo>
                <a:lnTo>
                  <a:pt x="2757714" y="551543"/>
                </a:lnTo>
                <a:cubicBezTo>
                  <a:pt x="2736845" y="614152"/>
                  <a:pt x="2752615" y="609600"/>
                  <a:pt x="2656114" y="609600"/>
                </a:cubicBezTo>
                <a:cubicBezTo>
                  <a:pt x="2515726" y="609600"/>
                  <a:pt x="2375505" y="599924"/>
                  <a:pt x="2235200" y="595086"/>
                </a:cubicBezTo>
                <a:cubicBezTo>
                  <a:pt x="2220686" y="590248"/>
                  <a:pt x="2206368" y="584775"/>
                  <a:pt x="2191657" y="580572"/>
                </a:cubicBezTo>
                <a:cubicBezTo>
                  <a:pt x="1950590" y="511697"/>
                  <a:pt x="1724366" y="557350"/>
                  <a:pt x="1451428" y="551543"/>
                </a:cubicBezTo>
                <a:cubicBezTo>
                  <a:pt x="1446590" y="537029"/>
                  <a:pt x="1448861" y="517557"/>
                  <a:pt x="1436914" y="508000"/>
                </a:cubicBezTo>
                <a:cubicBezTo>
                  <a:pt x="1398895" y="477585"/>
                  <a:pt x="1307320" y="503705"/>
                  <a:pt x="1277257" y="508000"/>
                </a:cubicBezTo>
                <a:cubicBezTo>
                  <a:pt x="1190171" y="503162"/>
                  <a:pt x="1102546" y="504304"/>
                  <a:pt x="1016000" y="493486"/>
                </a:cubicBezTo>
                <a:cubicBezTo>
                  <a:pt x="985637" y="489691"/>
                  <a:pt x="928914" y="464458"/>
                  <a:pt x="928914" y="464458"/>
                </a:cubicBezTo>
                <a:cubicBezTo>
                  <a:pt x="914400" y="454782"/>
                  <a:pt x="902516" y="438644"/>
                  <a:pt x="885371" y="435429"/>
                </a:cubicBezTo>
                <a:cubicBezTo>
                  <a:pt x="823371" y="423804"/>
                  <a:pt x="759680" y="424231"/>
                  <a:pt x="696686" y="420915"/>
                </a:cubicBezTo>
                <a:cubicBezTo>
                  <a:pt x="575804" y="414553"/>
                  <a:pt x="454781" y="411238"/>
                  <a:pt x="333828" y="406400"/>
                </a:cubicBezTo>
                <a:cubicBezTo>
                  <a:pt x="237029" y="333802"/>
                  <a:pt x="318122" y="380702"/>
                  <a:pt x="188686" y="348343"/>
                </a:cubicBezTo>
                <a:cubicBezTo>
                  <a:pt x="159001" y="340922"/>
                  <a:pt x="101600" y="319315"/>
                  <a:pt x="101600" y="319315"/>
                </a:cubicBezTo>
                <a:lnTo>
                  <a:pt x="116114" y="261258"/>
                </a:ln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5660571" y="2230127"/>
            <a:ext cx="3294743" cy="1195244"/>
          </a:xfrm>
          <a:custGeom>
            <a:avLst/>
            <a:gdLst>
              <a:gd name="connsiteX0" fmla="*/ 0 w 3294743"/>
              <a:gd name="connsiteY0" fmla="*/ 222787 h 1195244"/>
              <a:gd name="connsiteX1" fmla="*/ 203200 w 3294743"/>
              <a:gd name="connsiteY1" fmla="*/ 179244 h 1195244"/>
              <a:gd name="connsiteX2" fmla="*/ 246743 w 3294743"/>
              <a:gd name="connsiteY2" fmla="*/ 164730 h 1195244"/>
              <a:gd name="connsiteX3" fmla="*/ 290286 w 3294743"/>
              <a:gd name="connsiteY3" fmla="*/ 150216 h 1195244"/>
              <a:gd name="connsiteX4" fmla="*/ 391886 w 3294743"/>
              <a:gd name="connsiteY4" fmla="*/ 179244 h 1195244"/>
              <a:gd name="connsiteX5" fmla="*/ 478972 w 3294743"/>
              <a:gd name="connsiteY5" fmla="*/ 237302 h 1195244"/>
              <a:gd name="connsiteX6" fmla="*/ 609600 w 3294743"/>
              <a:gd name="connsiteY6" fmla="*/ 251816 h 1195244"/>
              <a:gd name="connsiteX7" fmla="*/ 1059543 w 3294743"/>
              <a:gd name="connsiteY7" fmla="*/ 237302 h 1195244"/>
              <a:gd name="connsiteX8" fmla="*/ 1117600 w 3294743"/>
              <a:gd name="connsiteY8" fmla="*/ 150216 h 1195244"/>
              <a:gd name="connsiteX9" fmla="*/ 1161143 w 3294743"/>
              <a:gd name="connsiteY9" fmla="*/ 106673 h 1195244"/>
              <a:gd name="connsiteX10" fmla="*/ 1248229 w 3294743"/>
              <a:gd name="connsiteY10" fmla="*/ 77644 h 1195244"/>
              <a:gd name="connsiteX11" fmla="*/ 1291772 w 3294743"/>
              <a:gd name="connsiteY11" fmla="*/ 63130 h 1195244"/>
              <a:gd name="connsiteX12" fmla="*/ 1596572 w 3294743"/>
              <a:gd name="connsiteY12" fmla="*/ 77644 h 1195244"/>
              <a:gd name="connsiteX13" fmla="*/ 1640115 w 3294743"/>
              <a:gd name="connsiteY13" fmla="*/ 92159 h 1195244"/>
              <a:gd name="connsiteX14" fmla="*/ 1915886 w 3294743"/>
              <a:gd name="connsiteY14" fmla="*/ 106673 h 1195244"/>
              <a:gd name="connsiteX15" fmla="*/ 2002972 w 3294743"/>
              <a:gd name="connsiteY15" fmla="*/ 135702 h 1195244"/>
              <a:gd name="connsiteX16" fmla="*/ 2162629 w 3294743"/>
              <a:gd name="connsiteY16" fmla="*/ 92159 h 1195244"/>
              <a:gd name="connsiteX17" fmla="*/ 2249715 w 3294743"/>
              <a:gd name="connsiteY17" fmla="*/ 48616 h 1195244"/>
              <a:gd name="connsiteX18" fmla="*/ 2293258 w 3294743"/>
              <a:gd name="connsiteY18" fmla="*/ 19587 h 1195244"/>
              <a:gd name="connsiteX19" fmla="*/ 2728686 w 3294743"/>
              <a:gd name="connsiteY19" fmla="*/ 5073 h 1195244"/>
              <a:gd name="connsiteX20" fmla="*/ 3222172 w 3294743"/>
              <a:gd name="connsiteY20" fmla="*/ 19587 h 1195244"/>
              <a:gd name="connsiteX21" fmla="*/ 3236686 w 3294743"/>
              <a:gd name="connsiteY21" fmla="*/ 121187 h 1195244"/>
              <a:gd name="connsiteX22" fmla="*/ 3265715 w 3294743"/>
              <a:gd name="connsiteY22" fmla="*/ 237302 h 1195244"/>
              <a:gd name="connsiteX23" fmla="*/ 3294743 w 3294743"/>
              <a:gd name="connsiteY23" fmla="*/ 324387 h 1195244"/>
              <a:gd name="connsiteX24" fmla="*/ 3280229 w 3294743"/>
              <a:gd name="connsiteY24" fmla="*/ 1122673 h 1195244"/>
              <a:gd name="connsiteX25" fmla="*/ 3222172 w 3294743"/>
              <a:gd name="connsiteY25" fmla="*/ 1195244 h 1195244"/>
              <a:gd name="connsiteX26" fmla="*/ 3135086 w 3294743"/>
              <a:gd name="connsiteY26" fmla="*/ 1180730 h 1195244"/>
              <a:gd name="connsiteX27" fmla="*/ 3120572 w 3294743"/>
              <a:gd name="connsiteY27" fmla="*/ 1050102 h 1195244"/>
              <a:gd name="connsiteX28" fmla="*/ 3091543 w 3294743"/>
              <a:gd name="connsiteY28" fmla="*/ 963016 h 1195244"/>
              <a:gd name="connsiteX29" fmla="*/ 3077029 w 3294743"/>
              <a:gd name="connsiteY29" fmla="*/ 919473 h 1195244"/>
              <a:gd name="connsiteX30" fmla="*/ 3033486 w 3294743"/>
              <a:gd name="connsiteY30" fmla="*/ 890444 h 1195244"/>
              <a:gd name="connsiteX31" fmla="*/ 2946400 w 3294743"/>
              <a:gd name="connsiteY31" fmla="*/ 963016 h 1195244"/>
              <a:gd name="connsiteX32" fmla="*/ 2902858 w 3294743"/>
              <a:gd name="connsiteY32" fmla="*/ 977530 h 1195244"/>
              <a:gd name="connsiteX33" fmla="*/ 2830286 w 3294743"/>
              <a:gd name="connsiteY33" fmla="*/ 992044 h 1195244"/>
              <a:gd name="connsiteX34" fmla="*/ 2772229 w 3294743"/>
              <a:gd name="connsiteY34" fmla="*/ 1006559 h 1195244"/>
              <a:gd name="connsiteX35" fmla="*/ 2525486 w 3294743"/>
              <a:gd name="connsiteY35" fmla="*/ 963016 h 1195244"/>
              <a:gd name="connsiteX36" fmla="*/ 2525486 w 3294743"/>
              <a:gd name="connsiteY36" fmla="*/ 963016 h 1195244"/>
              <a:gd name="connsiteX37" fmla="*/ 2351315 w 3294743"/>
              <a:gd name="connsiteY37" fmla="*/ 933987 h 1195244"/>
              <a:gd name="connsiteX38" fmla="*/ 2380343 w 3294743"/>
              <a:gd name="connsiteY38" fmla="*/ 846902 h 1195244"/>
              <a:gd name="connsiteX39" fmla="*/ 2336800 w 3294743"/>
              <a:gd name="connsiteY39" fmla="*/ 817873 h 1195244"/>
              <a:gd name="connsiteX40" fmla="*/ 2249715 w 3294743"/>
              <a:gd name="connsiteY40" fmla="*/ 803359 h 1195244"/>
              <a:gd name="connsiteX41" fmla="*/ 1988458 w 3294743"/>
              <a:gd name="connsiteY41" fmla="*/ 788844 h 1195244"/>
              <a:gd name="connsiteX42" fmla="*/ 1973943 w 3294743"/>
              <a:gd name="connsiteY42" fmla="*/ 745302 h 1195244"/>
              <a:gd name="connsiteX43" fmla="*/ 1959429 w 3294743"/>
              <a:gd name="connsiteY43" fmla="*/ 672730 h 1195244"/>
              <a:gd name="connsiteX44" fmla="*/ 1915886 w 3294743"/>
              <a:gd name="connsiteY44" fmla="*/ 658216 h 1195244"/>
              <a:gd name="connsiteX45" fmla="*/ 1683658 w 3294743"/>
              <a:gd name="connsiteY45" fmla="*/ 643702 h 1195244"/>
              <a:gd name="connsiteX46" fmla="*/ 1640115 w 3294743"/>
              <a:gd name="connsiteY46" fmla="*/ 629187 h 1195244"/>
              <a:gd name="connsiteX47" fmla="*/ 1596572 w 3294743"/>
              <a:gd name="connsiteY47" fmla="*/ 600159 h 1195244"/>
              <a:gd name="connsiteX48" fmla="*/ 1088572 w 3294743"/>
              <a:gd name="connsiteY48" fmla="*/ 614673 h 1195244"/>
              <a:gd name="connsiteX49" fmla="*/ 943429 w 3294743"/>
              <a:gd name="connsiteY49" fmla="*/ 629187 h 1195244"/>
              <a:gd name="connsiteX50" fmla="*/ 769258 w 3294743"/>
              <a:gd name="connsiteY50" fmla="*/ 643702 h 1195244"/>
              <a:gd name="connsiteX51" fmla="*/ 653143 w 3294743"/>
              <a:gd name="connsiteY51" fmla="*/ 672730 h 1195244"/>
              <a:gd name="connsiteX52" fmla="*/ 638629 w 3294743"/>
              <a:gd name="connsiteY52" fmla="*/ 716273 h 1195244"/>
              <a:gd name="connsiteX53" fmla="*/ 624115 w 3294743"/>
              <a:gd name="connsiteY53" fmla="*/ 774330 h 1195244"/>
              <a:gd name="connsiteX54" fmla="*/ 580572 w 3294743"/>
              <a:gd name="connsiteY54" fmla="*/ 788844 h 1195244"/>
              <a:gd name="connsiteX55" fmla="*/ 551543 w 3294743"/>
              <a:gd name="connsiteY55" fmla="*/ 832387 h 1195244"/>
              <a:gd name="connsiteX56" fmla="*/ 420915 w 3294743"/>
              <a:gd name="connsiteY56" fmla="*/ 890444 h 1195244"/>
              <a:gd name="connsiteX57" fmla="*/ 377372 w 3294743"/>
              <a:gd name="connsiteY57" fmla="*/ 904959 h 1195244"/>
              <a:gd name="connsiteX58" fmla="*/ 58058 w 3294743"/>
              <a:gd name="connsiteY58" fmla="*/ 890444 h 1195244"/>
              <a:gd name="connsiteX59" fmla="*/ 43543 w 3294743"/>
              <a:gd name="connsiteY59" fmla="*/ 846902 h 1195244"/>
              <a:gd name="connsiteX60" fmla="*/ 58058 w 3294743"/>
              <a:gd name="connsiteY60" fmla="*/ 774330 h 1195244"/>
              <a:gd name="connsiteX61" fmla="*/ 72572 w 3294743"/>
              <a:gd name="connsiteY61" fmla="*/ 629187 h 1195244"/>
              <a:gd name="connsiteX62" fmla="*/ 87086 w 3294743"/>
              <a:gd name="connsiteY62" fmla="*/ 585644 h 1195244"/>
              <a:gd name="connsiteX63" fmla="*/ 101600 w 3294743"/>
              <a:gd name="connsiteY63" fmla="*/ 527587 h 1195244"/>
              <a:gd name="connsiteX64" fmla="*/ 116115 w 3294743"/>
              <a:gd name="connsiteY64" fmla="*/ 425987 h 1195244"/>
              <a:gd name="connsiteX65" fmla="*/ 101600 w 3294743"/>
              <a:gd name="connsiteY65" fmla="*/ 309873 h 1195244"/>
              <a:gd name="connsiteX66" fmla="*/ 58058 w 3294743"/>
              <a:gd name="connsiteY66" fmla="*/ 251816 h 1195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3294743" h="1195244">
                <a:moveTo>
                  <a:pt x="0" y="222787"/>
                </a:moveTo>
                <a:cubicBezTo>
                  <a:pt x="146481" y="204477"/>
                  <a:pt x="79108" y="220608"/>
                  <a:pt x="203200" y="179244"/>
                </a:cubicBezTo>
                <a:lnTo>
                  <a:pt x="246743" y="164730"/>
                </a:lnTo>
                <a:lnTo>
                  <a:pt x="290286" y="150216"/>
                </a:lnTo>
                <a:cubicBezTo>
                  <a:pt x="303950" y="153632"/>
                  <a:pt x="374851" y="169780"/>
                  <a:pt x="391886" y="179244"/>
                </a:cubicBezTo>
                <a:cubicBezTo>
                  <a:pt x="422384" y="196187"/>
                  <a:pt x="444297" y="233449"/>
                  <a:pt x="478972" y="237302"/>
                </a:cubicBezTo>
                <a:lnTo>
                  <a:pt x="609600" y="251816"/>
                </a:lnTo>
                <a:cubicBezTo>
                  <a:pt x="759581" y="246978"/>
                  <a:pt x="912398" y="266731"/>
                  <a:pt x="1059543" y="237302"/>
                </a:cubicBezTo>
                <a:cubicBezTo>
                  <a:pt x="1093754" y="230460"/>
                  <a:pt x="1092930" y="174886"/>
                  <a:pt x="1117600" y="150216"/>
                </a:cubicBezTo>
                <a:cubicBezTo>
                  <a:pt x="1132114" y="135702"/>
                  <a:pt x="1143200" y="116642"/>
                  <a:pt x="1161143" y="106673"/>
                </a:cubicBezTo>
                <a:cubicBezTo>
                  <a:pt x="1187891" y="91813"/>
                  <a:pt x="1219200" y="87320"/>
                  <a:pt x="1248229" y="77644"/>
                </a:cubicBezTo>
                <a:lnTo>
                  <a:pt x="1291772" y="63130"/>
                </a:lnTo>
                <a:cubicBezTo>
                  <a:pt x="1393372" y="67968"/>
                  <a:pt x="1495208" y="69197"/>
                  <a:pt x="1596572" y="77644"/>
                </a:cubicBezTo>
                <a:cubicBezTo>
                  <a:pt x="1611819" y="78915"/>
                  <a:pt x="1624878" y="90774"/>
                  <a:pt x="1640115" y="92159"/>
                </a:cubicBezTo>
                <a:cubicBezTo>
                  <a:pt x="1731788" y="100493"/>
                  <a:pt x="1823962" y="101835"/>
                  <a:pt x="1915886" y="106673"/>
                </a:cubicBezTo>
                <a:cubicBezTo>
                  <a:pt x="1944915" y="116349"/>
                  <a:pt x="1973287" y="143123"/>
                  <a:pt x="2002972" y="135702"/>
                </a:cubicBezTo>
                <a:cubicBezTo>
                  <a:pt x="2133929" y="102962"/>
                  <a:pt x="2081237" y="119289"/>
                  <a:pt x="2162629" y="92159"/>
                </a:cubicBezTo>
                <a:cubicBezTo>
                  <a:pt x="2287418" y="8966"/>
                  <a:pt x="2129531" y="108708"/>
                  <a:pt x="2249715" y="48616"/>
                </a:cubicBezTo>
                <a:cubicBezTo>
                  <a:pt x="2265317" y="40815"/>
                  <a:pt x="2275886" y="21166"/>
                  <a:pt x="2293258" y="19587"/>
                </a:cubicBezTo>
                <a:cubicBezTo>
                  <a:pt x="2437885" y="6439"/>
                  <a:pt x="2583543" y="9911"/>
                  <a:pt x="2728686" y="5073"/>
                </a:cubicBezTo>
                <a:cubicBezTo>
                  <a:pt x="2893181" y="9911"/>
                  <a:pt x="3061743" y="-17082"/>
                  <a:pt x="3222172" y="19587"/>
                </a:cubicBezTo>
                <a:cubicBezTo>
                  <a:pt x="3255522" y="27210"/>
                  <a:pt x="3229977" y="87641"/>
                  <a:pt x="3236686" y="121187"/>
                </a:cubicBezTo>
                <a:cubicBezTo>
                  <a:pt x="3244510" y="160308"/>
                  <a:pt x="3253099" y="199453"/>
                  <a:pt x="3265715" y="237302"/>
                </a:cubicBezTo>
                <a:lnTo>
                  <a:pt x="3294743" y="324387"/>
                </a:lnTo>
                <a:cubicBezTo>
                  <a:pt x="3289905" y="590482"/>
                  <a:pt x="3289401" y="856692"/>
                  <a:pt x="3280229" y="1122673"/>
                </a:cubicBezTo>
                <a:cubicBezTo>
                  <a:pt x="3278579" y="1170511"/>
                  <a:pt x="3257488" y="1171701"/>
                  <a:pt x="3222172" y="1195244"/>
                </a:cubicBezTo>
                <a:cubicBezTo>
                  <a:pt x="3193143" y="1190406"/>
                  <a:pt x="3151963" y="1204839"/>
                  <a:pt x="3135086" y="1180730"/>
                </a:cubicBezTo>
                <a:cubicBezTo>
                  <a:pt x="3109962" y="1144839"/>
                  <a:pt x="3129164" y="1093062"/>
                  <a:pt x="3120572" y="1050102"/>
                </a:cubicBezTo>
                <a:cubicBezTo>
                  <a:pt x="3114571" y="1020097"/>
                  <a:pt x="3101219" y="992045"/>
                  <a:pt x="3091543" y="963016"/>
                </a:cubicBezTo>
                <a:cubicBezTo>
                  <a:pt x="3086705" y="948502"/>
                  <a:pt x="3089759" y="927960"/>
                  <a:pt x="3077029" y="919473"/>
                </a:cubicBezTo>
                <a:lnTo>
                  <a:pt x="3033486" y="890444"/>
                </a:lnTo>
                <a:cubicBezTo>
                  <a:pt x="2874965" y="922150"/>
                  <a:pt x="3020582" y="870289"/>
                  <a:pt x="2946400" y="963016"/>
                </a:cubicBezTo>
                <a:cubicBezTo>
                  <a:pt x="2936843" y="974963"/>
                  <a:pt x="2917700" y="973819"/>
                  <a:pt x="2902858" y="977530"/>
                </a:cubicBezTo>
                <a:cubicBezTo>
                  <a:pt x="2878925" y="983513"/>
                  <a:pt x="2854368" y="986692"/>
                  <a:pt x="2830286" y="992044"/>
                </a:cubicBezTo>
                <a:cubicBezTo>
                  <a:pt x="2810813" y="996371"/>
                  <a:pt x="2791581" y="1001721"/>
                  <a:pt x="2772229" y="1006559"/>
                </a:cubicBezTo>
                <a:cubicBezTo>
                  <a:pt x="2582099" y="989274"/>
                  <a:pt x="2663268" y="1008942"/>
                  <a:pt x="2525486" y="963016"/>
                </a:cubicBezTo>
                <a:lnTo>
                  <a:pt x="2525486" y="963016"/>
                </a:lnTo>
                <a:lnTo>
                  <a:pt x="2351315" y="933987"/>
                </a:lnTo>
                <a:cubicBezTo>
                  <a:pt x="2360991" y="904959"/>
                  <a:pt x="2405802" y="863875"/>
                  <a:pt x="2380343" y="846902"/>
                </a:cubicBezTo>
                <a:cubicBezTo>
                  <a:pt x="2365829" y="837226"/>
                  <a:pt x="2353349" y="823389"/>
                  <a:pt x="2336800" y="817873"/>
                </a:cubicBezTo>
                <a:cubicBezTo>
                  <a:pt x="2308881" y="808567"/>
                  <a:pt x="2279042" y="805803"/>
                  <a:pt x="2249715" y="803359"/>
                </a:cubicBezTo>
                <a:cubicBezTo>
                  <a:pt x="2162796" y="796116"/>
                  <a:pt x="2075544" y="793682"/>
                  <a:pt x="1988458" y="788844"/>
                </a:cubicBezTo>
                <a:cubicBezTo>
                  <a:pt x="1983620" y="774330"/>
                  <a:pt x="1977654" y="760144"/>
                  <a:pt x="1973943" y="745302"/>
                </a:cubicBezTo>
                <a:cubicBezTo>
                  <a:pt x="1967960" y="721369"/>
                  <a:pt x="1973113" y="693256"/>
                  <a:pt x="1959429" y="672730"/>
                </a:cubicBezTo>
                <a:cubicBezTo>
                  <a:pt x="1950942" y="660000"/>
                  <a:pt x="1931101" y="659818"/>
                  <a:pt x="1915886" y="658216"/>
                </a:cubicBezTo>
                <a:cubicBezTo>
                  <a:pt x="1838752" y="650097"/>
                  <a:pt x="1761067" y="648540"/>
                  <a:pt x="1683658" y="643702"/>
                </a:cubicBezTo>
                <a:cubicBezTo>
                  <a:pt x="1669144" y="638864"/>
                  <a:pt x="1653799" y="636029"/>
                  <a:pt x="1640115" y="629187"/>
                </a:cubicBezTo>
                <a:cubicBezTo>
                  <a:pt x="1624513" y="621386"/>
                  <a:pt x="1614010" y="600618"/>
                  <a:pt x="1596572" y="600159"/>
                </a:cubicBezTo>
                <a:lnTo>
                  <a:pt x="1088572" y="614673"/>
                </a:lnTo>
                <a:lnTo>
                  <a:pt x="943429" y="629187"/>
                </a:lnTo>
                <a:cubicBezTo>
                  <a:pt x="885410" y="634462"/>
                  <a:pt x="827117" y="636895"/>
                  <a:pt x="769258" y="643702"/>
                </a:cubicBezTo>
                <a:cubicBezTo>
                  <a:pt x="715120" y="650071"/>
                  <a:pt x="699354" y="657327"/>
                  <a:pt x="653143" y="672730"/>
                </a:cubicBezTo>
                <a:cubicBezTo>
                  <a:pt x="648305" y="687244"/>
                  <a:pt x="642832" y="701562"/>
                  <a:pt x="638629" y="716273"/>
                </a:cubicBezTo>
                <a:cubicBezTo>
                  <a:pt x="633149" y="735453"/>
                  <a:pt x="636576" y="758753"/>
                  <a:pt x="624115" y="774330"/>
                </a:cubicBezTo>
                <a:cubicBezTo>
                  <a:pt x="614558" y="786277"/>
                  <a:pt x="595086" y="784006"/>
                  <a:pt x="580572" y="788844"/>
                </a:cubicBezTo>
                <a:cubicBezTo>
                  <a:pt x="570896" y="803358"/>
                  <a:pt x="563878" y="820052"/>
                  <a:pt x="551543" y="832387"/>
                </a:cubicBezTo>
                <a:cubicBezTo>
                  <a:pt x="517041" y="866889"/>
                  <a:pt x="464033" y="876071"/>
                  <a:pt x="420915" y="890444"/>
                </a:cubicBezTo>
                <a:lnTo>
                  <a:pt x="377372" y="904959"/>
                </a:lnTo>
                <a:cubicBezTo>
                  <a:pt x="270934" y="900121"/>
                  <a:pt x="163030" y="908700"/>
                  <a:pt x="58058" y="890444"/>
                </a:cubicBezTo>
                <a:cubicBezTo>
                  <a:pt x="42985" y="887823"/>
                  <a:pt x="43543" y="862201"/>
                  <a:pt x="43543" y="846902"/>
                </a:cubicBezTo>
                <a:cubicBezTo>
                  <a:pt x="43543" y="822232"/>
                  <a:pt x="53220" y="798521"/>
                  <a:pt x="58058" y="774330"/>
                </a:cubicBezTo>
                <a:cubicBezTo>
                  <a:pt x="62896" y="725949"/>
                  <a:pt x="65179" y="677244"/>
                  <a:pt x="72572" y="629187"/>
                </a:cubicBezTo>
                <a:cubicBezTo>
                  <a:pt x="74898" y="614065"/>
                  <a:pt x="82883" y="600355"/>
                  <a:pt x="87086" y="585644"/>
                </a:cubicBezTo>
                <a:cubicBezTo>
                  <a:pt x="92566" y="566464"/>
                  <a:pt x="98032" y="547213"/>
                  <a:pt x="101600" y="527587"/>
                </a:cubicBezTo>
                <a:cubicBezTo>
                  <a:pt x="107720" y="493928"/>
                  <a:pt x="111277" y="459854"/>
                  <a:pt x="116115" y="425987"/>
                </a:cubicBezTo>
                <a:cubicBezTo>
                  <a:pt x="111277" y="387282"/>
                  <a:pt x="114930" y="346531"/>
                  <a:pt x="101600" y="309873"/>
                </a:cubicBezTo>
                <a:cubicBezTo>
                  <a:pt x="54637" y="180725"/>
                  <a:pt x="58058" y="306227"/>
                  <a:pt x="58058" y="251816"/>
                </a:cubicBezTo>
              </a:path>
            </a:pathLst>
          </a:custGeom>
          <a:noFill/>
          <a:ln>
            <a:solidFill>
              <a:srgbClr val="33CC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5704114" y="2180872"/>
            <a:ext cx="3222172" cy="272042"/>
          </a:xfrm>
          <a:custGeom>
            <a:avLst/>
            <a:gdLst>
              <a:gd name="connsiteX0" fmla="*/ 14515 w 3222172"/>
              <a:gd name="connsiteY0" fmla="*/ 272042 h 272042"/>
              <a:gd name="connsiteX1" fmla="*/ 740229 w 3222172"/>
              <a:gd name="connsiteY1" fmla="*/ 54328 h 272042"/>
              <a:gd name="connsiteX2" fmla="*/ 3222172 w 3222172"/>
              <a:gd name="connsiteY2" fmla="*/ 68842 h 272042"/>
              <a:gd name="connsiteX3" fmla="*/ 3193143 w 3222172"/>
              <a:gd name="connsiteY3" fmla="*/ 112385 h 272042"/>
              <a:gd name="connsiteX4" fmla="*/ 3149600 w 3222172"/>
              <a:gd name="connsiteY4" fmla="*/ 141414 h 272042"/>
              <a:gd name="connsiteX5" fmla="*/ 2569029 w 3222172"/>
              <a:gd name="connsiteY5" fmla="*/ 126899 h 272042"/>
              <a:gd name="connsiteX6" fmla="*/ 2481943 w 3222172"/>
              <a:gd name="connsiteY6" fmla="*/ 112385 h 272042"/>
              <a:gd name="connsiteX7" fmla="*/ 1219200 w 3222172"/>
              <a:gd name="connsiteY7" fmla="*/ 141414 h 272042"/>
              <a:gd name="connsiteX8" fmla="*/ 1175657 w 3222172"/>
              <a:gd name="connsiteY8" fmla="*/ 155928 h 272042"/>
              <a:gd name="connsiteX9" fmla="*/ 1103086 w 3222172"/>
              <a:gd name="connsiteY9" fmla="*/ 243014 h 272042"/>
              <a:gd name="connsiteX10" fmla="*/ 1016000 w 3222172"/>
              <a:gd name="connsiteY10" fmla="*/ 272042 h 272042"/>
              <a:gd name="connsiteX11" fmla="*/ 595086 w 3222172"/>
              <a:gd name="connsiteY11" fmla="*/ 257528 h 272042"/>
              <a:gd name="connsiteX12" fmla="*/ 551543 w 3222172"/>
              <a:gd name="connsiteY12" fmla="*/ 243014 h 272042"/>
              <a:gd name="connsiteX13" fmla="*/ 333829 w 3222172"/>
              <a:gd name="connsiteY13" fmla="*/ 228499 h 272042"/>
              <a:gd name="connsiteX14" fmla="*/ 0 w 3222172"/>
              <a:gd name="connsiteY14" fmla="*/ 199471 h 272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22172" h="272042">
                <a:moveTo>
                  <a:pt x="14515" y="272042"/>
                </a:moveTo>
                <a:cubicBezTo>
                  <a:pt x="45597" y="-163118"/>
                  <a:pt x="-37727" y="54328"/>
                  <a:pt x="740229" y="54328"/>
                </a:cubicBezTo>
                <a:lnTo>
                  <a:pt x="3222172" y="68842"/>
                </a:lnTo>
                <a:cubicBezTo>
                  <a:pt x="3212496" y="83356"/>
                  <a:pt x="3205478" y="100050"/>
                  <a:pt x="3193143" y="112385"/>
                </a:cubicBezTo>
                <a:cubicBezTo>
                  <a:pt x="3180808" y="124720"/>
                  <a:pt x="3167039" y="141008"/>
                  <a:pt x="3149600" y="141414"/>
                </a:cubicBezTo>
                <a:lnTo>
                  <a:pt x="2569029" y="126899"/>
                </a:lnTo>
                <a:cubicBezTo>
                  <a:pt x="2540000" y="122061"/>
                  <a:pt x="2511372" y="112385"/>
                  <a:pt x="2481943" y="112385"/>
                </a:cubicBezTo>
                <a:cubicBezTo>
                  <a:pt x="1441696" y="112385"/>
                  <a:pt x="1709173" y="86970"/>
                  <a:pt x="1219200" y="141414"/>
                </a:cubicBezTo>
                <a:cubicBezTo>
                  <a:pt x="1204686" y="146252"/>
                  <a:pt x="1187604" y="146371"/>
                  <a:pt x="1175657" y="155928"/>
                </a:cubicBezTo>
                <a:cubicBezTo>
                  <a:pt x="1105849" y="211775"/>
                  <a:pt x="1193552" y="192755"/>
                  <a:pt x="1103086" y="243014"/>
                </a:cubicBezTo>
                <a:cubicBezTo>
                  <a:pt x="1076338" y="257874"/>
                  <a:pt x="1016000" y="272042"/>
                  <a:pt x="1016000" y="272042"/>
                </a:cubicBezTo>
                <a:cubicBezTo>
                  <a:pt x="875695" y="267204"/>
                  <a:pt x="735201" y="266285"/>
                  <a:pt x="595086" y="257528"/>
                </a:cubicBezTo>
                <a:cubicBezTo>
                  <a:pt x="579816" y="256574"/>
                  <a:pt x="566749" y="244704"/>
                  <a:pt x="551543" y="243014"/>
                </a:cubicBezTo>
                <a:cubicBezTo>
                  <a:pt x="479255" y="234982"/>
                  <a:pt x="406400" y="233337"/>
                  <a:pt x="333829" y="228499"/>
                </a:cubicBezTo>
                <a:cubicBezTo>
                  <a:pt x="168716" y="173463"/>
                  <a:pt x="277342" y="199471"/>
                  <a:pt x="0" y="199471"/>
                </a:cubicBezTo>
              </a:path>
            </a:pathLst>
          </a:cu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5617029" y="3207657"/>
            <a:ext cx="827314" cy="964499"/>
          </a:xfrm>
          <a:custGeom>
            <a:avLst/>
            <a:gdLst>
              <a:gd name="connsiteX0" fmla="*/ 145142 w 827314"/>
              <a:gd name="connsiteY0" fmla="*/ 957943 h 964499"/>
              <a:gd name="connsiteX1" fmla="*/ 464457 w 827314"/>
              <a:gd name="connsiteY1" fmla="*/ 943429 h 964499"/>
              <a:gd name="connsiteX2" fmla="*/ 478971 w 827314"/>
              <a:gd name="connsiteY2" fmla="*/ 885372 h 964499"/>
              <a:gd name="connsiteX3" fmla="*/ 508000 w 827314"/>
              <a:gd name="connsiteY3" fmla="*/ 508000 h 964499"/>
              <a:gd name="connsiteX4" fmla="*/ 595085 w 827314"/>
              <a:gd name="connsiteY4" fmla="*/ 449943 h 964499"/>
              <a:gd name="connsiteX5" fmla="*/ 653142 w 827314"/>
              <a:gd name="connsiteY5" fmla="*/ 435429 h 964499"/>
              <a:gd name="connsiteX6" fmla="*/ 696685 w 827314"/>
              <a:gd name="connsiteY6" fmla="*/ 420914 h 964499"/>
              <a:gd name="connsiteX7" fmla="*/ 769257 w 827314"/>
              <a:gd name="connsiteY7" fmla="*/ 406400 h 964499"/>
              <a:gd name="connsiteX8" fmla="*/ 783771 w 827314"/>
              <a:gd name="connsiteY8" fmla="*/ 362857 h 964499"/>
              <a:gd name="connsiteX9" fmla="*/ 827314 w 827314"/>
              <a:gd name="connsiteY9" fmla="*/ 275772 h 964499"/>
              <a:gd name="connsiteX10" fmla="*/ 812800 w 827314"/>
              <a:gd name="connsiteY10" fmla="*/ 72572 h 964499"/>
              <a:gd name="connsiteX11" fmla="*/ 769257 w 827314"/>
              <a:gd name="connsiteY11" fmla="*/ 58057 h 964499"/>
              <a:gd name="connsiteX12" fmla="*/ 725714 w 827314"/>
              <a:gd name="connsiteY12" fmla="*/ 29029 h 964499"/>
              <a:gd name="connsiteX13" fmla="*/ 508000 w 827314"/>
              <a:gd name="connsiteY13" fmla="*/ 0 h 964499"/>
              <a:gd name="connsiteX14" fmla="*/ 101600 w 827314"/>
              <a:gd name="connsiteY14" fmla="*/ 14514 h 964499"/>
              <a:gd name="connsiteX15" fmla="*/ 58057 w 827314"/>
              <a:gd name="connsiteY15" fmla="*/ 29029 h 964499"/>
              <a:gd name="connsiteX16" fmla="*/ 29028 w 827314"/>
              <a:gd name="connsiteY16" fmla="*/ 87086 h 964499"/>
              <a:gd name="connsiteX17" fmla="*/ 0 w 827314"/>
              <a:gd name="connsiteY17" fmla="*/ 130629 h 964499"/>
              <a:gd name="connsiteX18" fmla="*/ 14514 w 827314"/>
              <a:gd name="connsiteY18" fmla="*/ 232229 h 964499"/>
              <a:gd name="connsiteX19" fmla="*/ 43542 w 827314"/>
              <a:gd name="connsiteY19" fmla="*/ 391886 h 964499"/>
              <a:gd name="connsiteX20" fmla="*/ 72571 w 827314"/>
              <a:gd name="connsiteY20" fmla="*/ 696686 h 964499"/>
              <a:gd name="connsiteX21" fmla="*/ 87085 w 827314"/>
              <a:gd name="connsiteY21" fmla="*/ 740229 h 964499"/>
              <a:gd name="connsiteX22" fmla="*/ 116114 w 827314"/>
              <a:gd name="connsiteY22" fmla="*/ 783772 h 964499"/>
              <a:gd name="connsiteX23" fmla="*/ 130628 w 827314"/>
              <a:gd name="connsiteY23" fmla="*/ 885372 h 964499"/>
              <a:gd name="connsiteX24" fmla="*/ 145142 w 827314"/>
              <a:gd name="connsiteY24" fmla="*/ 957943 h 964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27314" h="964499">
                <a:moveTo>
                  <a:pt x="145142" y="957943"/>
                </a:moveTo>
                <a:cubicBezTo>
                  <a:pt x="200780" y="967619"/>
                  <a:pt x="360341" y="966063"/>
                  <a:pt x="464457" y="943429"/>
                </a:cubicBezTo>
                <a:cubicBezTo>
                  <a:pt x="483950" y="939192"/>
                  <a:pt x="476986" y="905221"/>
                  <a:pt x="478971" y="885372"/>
                </a:cubicBezTo>
                <a:cubicBezTo>
                  <a:pt x="491525" y="759836"/>
                  <a:pt x="475493" y="629902"/>
                  <a:pt x="508000" y="508000"/>
                </a:cubicBezTo>
                <a:cubicBezTo>
                  <a:pt x="516989" y="474290"/>
                  <a:pt x="561239" y="458404"/>
                  <a:pt x="595085" y="449943"/>
                </a:cubicBezTo>
                <a:cubicBezTo>
                  <a:pt x="614437" y="445105"/>
                  <a:pt x="633962" y="440909"/>
                  <a:pt x="653142" y="435429"/>
                </a:cubicBezTo>
                <a:cubicBezTo>
                  <a:pt x="667853" y="431226"/>
                  <a:pt x="681842" y="424625"/>
                  <a:pt x="696685" y="420914"/>
                </a:cubicBezTo>
                <a:cubicBezTo>
                  <a:pt x="720618" y="414931"/>
                  <a:pt x="745066" y="411238"/>
                  <a:pt x="769257" y="406400"/>
                </a:cubicBezTo>
                <a:cubicBezTo>
                  <a:pt x="774095" y="391886"/>
                  <a:pt x="776929" y="376541"/>
                  <a:pt x="783771" y="362857"/>
                </a:cubicBezTo>
                <a:cubicBezTo>
                  <a:pt x="840045" y="250309"/>
                  <a:pt x="790832" y="385218"/>
                  <a:pt x="827314" y="275772"/>
                </a:cubicBezTo>
                <a:cubicBezTo>
                  <a:pt x="822476" y="208039"/>
                  <a:pt x="830297" y="138185"/>
                  <a:pt x="812800" y="72572"/>
                </a:cubicBezTo>
                <a:cubicBezTo>
                  <a:pt x="808858" y="57789"/>
                  <a:pt x="782941" y="64899"/>
                  <a:pt x="769257" y="58057"/>
                </a:cubicBezTo>
                <a:cubicBezTo>
                  <a:pt x="753655" y="50256"/>
                  <a:pt x="742047" y="35154"/>
                  <a:pt x="725714" y="29029"/>
                </a:cubicBezTo>
                <a:cubicBezTo>
                  <a:pt x="681983" y="12630"/>
                  <a:pt x="526878" y="1888"/>
                  <a:pt x="508000" y="0"/>
                </a:cubicBezTo>
                <a:cubicBezTo>
                  <a:pt x="372533" y="4838"/>
                  <a:pt x="236872" y="5787"/>
                  <a:pt x="101600" y="14514"/>
                </a:cubicBezTo>
                <a:cubicBezTo>
                  <a:pt x="86332" y="15499"/>
                  <a:pt x="68875" y="18211"/>
                  <a:pt x="58057" y="29029"/>
                </a:cubicBezTo>
                <a:cubicBezTo>
                  <a:pt x="42758" y="44328"/>
                  <a:pt x="39763" y="68300"/>
                  <a:pt x="29028" y="87086"/>
                </a:cubicBezTo>
                <a:cubicBezTo>
                  <a:pt x="20373" y="102232"/>
                  <a:pt x="9676" y="116115"/>
                  <a:pt x="0" y="130629"/>
                </a:cubicBezTo>
                <a:cubicBezTo>
                  <a:pt x="4838" y="164496"/>
                  <a:pt x="9993" y="198319"/>
                  <a:pt x="14514" y="232229"/>
                </a:cubicBezTo>
                <a:cubicBezTo>
                  <a:pt x="32749" y="368995"/>
                  <a:pt x="15978" y="309193"/>
                  <a:pt x="43542" y="391886"/>
                </a:cubicBezTo>
                <a:cubicBezTo>
                  <a:pt x="51807" y="524125"/>
                  <a:pt x="45324" y="587695"/>
                  <a:pt x="72571" y="696686"/>
                </a:cubicBezTo>
                <a:cubicBezTo>
                  <a:pt x="76282" y="711529"/>
                  <a:pt x="80243" y="726545"/>
                  <a:pt x="87085" y="740229"/>
                </a:cubicBezTo>
                <a:cubicBezTo>
                  <a:pt x="94886" y="755831"/>
                  <a:pt x="106438" y="769258"/>
                  <a:pt x="116114" y="783772"/>
                </a:cubicBezTo>
                <a:cubicBezTo>
                  <a:pt x="120952" y="817639"/>
                  <a:pt x="120798" y="852604"/>
                  <a:pt x="130628" y="885372"/>
                </a:cubicBezTo>
                <a:cubicBezTo>
                  <a:pt x="167708" y="1008972"/>
                  <a:pt x="89504" y="948267"/>
                  <a:pt x="145142" y="957943"/>
                </a:cubicBezTo>
                <a:close/>
              </a:path>
            </a:pathLst>
          </a:cu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5704114" y="3462773"/>
            <a:ext cx="3309257" cy="2226827"/>
          </a:xfrm>
          <a:custGeom>
            <a:avLst/>
            <a:gdLst>
              <a:gd name="connsiteX0" fmla="*/ 14515 w 3309257"/>
              <a:gd name="connsiteY0" fmla="*/ 818941 h 2226827"/>
              <a:gd name="connsiteX1" fmla="*/ 29029 w 3309257"/>
              <a:gd name="connsiteY1" fmla="*/ 1414027 h 2226827"/>
              <a:gd name="connsiteX2" fmla="*/ 174172 w 3309257"/>
              <a:gd name="connsiteY2" fmla="*/ 1384998 h 2226827"/>
              <a:gd name="connsiteX3" fmla="*/ 275772 w 3309257"/>
              <a:gd name="connsiteY3" fmla="*/ 1370484 h 2226827"/>
              <a:gd name="connsiteX4" fmla="*/ 827315 w 3309257"/>
              <a:gd name="connsiteY4" fmla="*/ 1384998 h 2226827"/>
              <a:gd name="connsiteX5" fmla="*/ 986972 w 3309257"/>
              <a:gd name="connsiteY5" fmla="*/ 1414027 h 2226827"/>
              <a:gd name="connsiteX6" fmla="*/ 1030515 w 3309257"/>
              <a:gd name="connsiteY6" fmla="*/ 1501113 h 2226827"/>
              <a:gd name="connsiteX7" fmla="*/ 1045029 w 3309257"/>
              <a:gd name="connsiteY7" fmla="*/ 1544656 h 2226827"/>
              <a:gd name="connsiteX8" fmla="*/ 1132115 w 3309257"/>
              <a:gd name="connsiteY8" fmla="*/ 1573684 h 2226827"/>
              <a:gd name="connsiteX9" fmla="*/ 1175657 w 3309257"/>
              <a:gd name="connsiteY9" fmla="*/ 1588198 h 2226827"/>
              <a:gd name="connsiteX10" fmla="*/ 1219200 w 3309257"/>
              <a:gd name="connsiteY10" fmla="*/ 1617227 h 2226827"/>
              <a:gd name="connsiteX11" fmla="*/ 1364343 w 3309257"/>
              <a:gd name="connsiteY11" fmla="*/ 1646256 h 2226827"/>
              <a:gd name="connsiteX12" fmla="*/ 1422400 w 3309257"/>
              <a:gd name="connsiteY12" fmla="*/ 1660770 h 2226827"/>
              <a:gd name="connsiteX13" fmla="*/ 1611086 w 3309257"/>
              <a:gd name="connsiteY13" fmla="*/ 1675284 h 2226827"/>
              <a:gd name="connsiteX14" fmla="*/ 1654629 w 3309257"/>
              <a:gd name="connsiteY14" fmla="*/ 1689798 h 2226827"/>
              <a:gd name="connsiteX15" fmla="*/ 1698172 w 3309257"/>
              <a:gd name="connsiteY15" fmla="*/ 1733341 h 2226827"/>
              <a:gd name="connsiteX16" fmla="*/ 1770743 w 3309257"/>
              <a:gd name="connsiteY16" fmla="*/ 1747856 h 2226827"/>
              <a:gd name="connsiteX17" fmla="*/ 1857829 w 3309257"/>
              <a:gd name="connsiteY17" fmla="*/ 1791398 h 2226827"/>
              <a:gd name="connsiteX18" fmla="*/ 1959429 w 3309257"/>
              <a:gd name="connsiteY18" fmla="*/ 1863970 h 2226827"/>
              <a:gd name="connsiteX19" fmla="*/ 2264229 w 3309257"/>
              <a:gd name="connsiteY19" fmla="*/ 1907513 h 2226827"/>
              <a:gd name="connsiteX20" fmla="*/ 2467429 w 3309257"/>
              <a:gd name="connsiteY20" fmla="*/ 1922027 h 2226827"/>
              <a:gd name="connsiteX21" fmla="*/ 2598057 w 3309257"/>
              <a:gd name="connsiteY21" fmla="*/ 1980084 h 2226827"/>
              <a:gd name="connsiteX22" fmla="*/ 2656115 w 3309257"/>
              <a:gd name="connsiteY22" fmla="*/ 2139741 h 2226827"/>
              <a:gd name="connsiteX23" fmla="*/ 2670629 w 3309257"/>
              <a:gd name="connsiteY23" fmla="*/ 2183284 h 2226827"/>
              <a:gd name="connsiteX24" fmla="*/ 2757715 w 3309257"/>
              <a:gd name="connsiteY24" fmla="*/ 2197798 h 2226827"/>
              <a:gd name="connsiteX25" fmla="*/ 3033486 w 3309257"/>
              <a:gd name="connsiteY25" fmla="*/ 2212313 h 2226827"/>
              <a:gd name="connsiteX26" fmla="*/ 3077029 w 3309257"/>
              <a:gd name="connsiteY26" fmla="*/ 2226827 h 2226827"/>
              <a:gd name="connsiteX27" fmla="*/ 3149600 w 3309257"/>
              <a:gd name="connsiteY27" fmla="*/ 2168770 h 2226827"/>
              <a:gd name="connsiteX28" fmla="*/ 3178629 w 3309257"/>
              <a:gd name="connsiteY28" fmla="*/ 2067170 h 2226827"/>
              <a:gd name="connsiteX29" fmla="*/ 3309257 w 3309257"/>
              <a:gd name="connsiteY29" fmla="*/ 1951056 h 2226827"/>
              <a:gd name="connsiteX30" fmla="*/ 3294743 w 3309257"/>
              <a:gd name="connsiteY30" fmla="*/ 1297913 h 2226827"/>
              <a:gd name="connsiteX31" fmla="*/ 3280229 w 3309257"/>
              <a:gd name="connsiteY31" fmla="*/ 1225341 h 2226827"/>
              <a:gd name="connsiteX32" fmla="*/ 3236686 w 3309257"/>
              <a:gd name="connsiteY32" fmla="*/ 1022141 h 2226827"/>
              <a:gd name="connsiteX33" fmla="*/ 3222172 w 3309257"/>
              <a:gd name="connsiteY33" fmla="*/ 659284 h 2226827"/>
              <a:gd name="connsiteX34" fmla="*/ 3135086 w 3309257"/>
              <a:gd name="connsiteY34" fmla="*/ 601227 h 2226827"/>
              <a:gd name="connsiteX35" fmla="*/ 3135086 w 3309257"/>
              <a:gd name="connsiteY35" fmla="*/ 354484 h 2226827"/>
              <a:gd name="connsiteX36" fmla="*/ 3164115 w 3309257"/>
              <a:gd name="connsiteY36" fmla="*/ 296427 h 2226827"/>
              <a:gd name="connsiteX37" fmla="*/ 3193143 w 3309257"/>
              <a:gd name="connsiteY37" fmla="*/ 122256 h 2226827"/>
              <a:gd name="connsiteX38" fmla="*/ 3178629 w 3309257"/>
              <a:gd name="connsiteY38" fmla="*/ 49684 h 2226827"/>
              <a:gd name="connsiteX39" fmla="*/ 2931886 w 3309257"/>
              <a:gd name="connsiteY39" fmla="*/ 35170 h 2226827"/>
              <a:gd name="connsiteX40" fmla="*/ 2873829 w 3309257"/>
              <a:gd name="connsiteY40" fmla="*/ 20656 h 2226827"/>
              <a:gd name="connsiteX41" fmla="*/ 2104572 w 3309257"/>
              <a:gd name="connsiteY41" fmla="*/ 20656 h 2226827"/>
              <a:gd name="connsiteX42" fmla="*/ 2032000 w 3309257"/>
              <a:gd name="connsiteY42" fmla="*/ 93227 h 2226827"/>
              <a:gd name="connsiteX43" fmla="*/ 2017486 w 3309257"/>
              <a:gd name="connsiteY43" fmla="*/ 136770 h 2226827"/>
              <a:gd name="connsiteX44" fmla="*/ 1973943 w 3309257"/>
              <a:gd name="connsiteY44" fmla="*/ 151284 h 2226827"/>
              <a:gd name="connsiteX45" fmla="*/ 1393372 w 3309257"/>
              <a:gd name="connsiteY45" fmla="*/ 122256 h 2226827"/>
              <a:gd name="connsiteX46" fmla="*/ 1349829 w 3309257"/>
              <a:gd name="connsiteY46" fmla="*/ 107741 h 2226827"/>
              <a:gd name="connsiteX47" fmla="*/ 1291772 w 3309257"/>
              <a:gd name="connsiteY47" fmla="*/ 93227 h 2226827"/>
              <a:gd name="connsiteX48" fmla="*/ 1190172 w 3309257"/>
              <a:gd name="connsiteY48" fmla="*/ 78713 h 2226827"/>
              <a:gd name="connsiteX49" fmla="*/ 841829 w 3309257"/>
              <a:gd name="connsiteY49" fmla="*/ 93227 h 2226827"/>
              <a:gd name="connsiteX50" fmla="*/ 783772 w 3309257"/>
              <a:gd name="connsiteY50" fmla="*/ 107741 h 2226827"/>
              <a:gd name="connsiteX51" fmla="*/ 711200 w 3309257"/>
              <a:gd name="connsiteY51" fmla="*/ 209341 h 2226827"/>
              <a:gd name="connsiteX52" fmla="*/ 551543 w 3309257"/>
              <a:gd name="connsiteY52" fmla="*/ 223856 h 2226827"/>
              <a:gd name="connsiteX53" fmla="*/ 537029 w 3309257"/>
              <a:gd name="connsiteY53" fmla="*/ 267398 h 2226827"/>
              <a:gd name="connsiteX54" fmla="*/ 522515 w 3309257"/>
              <a:gd name="connsiteY54" fmla="*/ 325456 h 2226827"/>
              <a:gd name="connsiteX55" fmla="*/ 478972 w 3309257"/>
              <a:gd name="connsiteY55" fmla="*/ 354484 h 2226827"/>
              <a:gd name="connsiteX56" fmla="*/ 406400 w 3309257"/>
              <a:gd name="connsiteY56" fmla="*/ 441570 h 2226827"/>
              <a:gd name="connsiteX57" fmla="*/ 391886 w 3309257"/>
              <a:gd name="connsiteY57" fmla="*/ 485113 h 2226827"/>
              <a:gd name="connsiteX58" fmla="*/ 333829 w 3309257"/>
              <a:gd name="connsiteY58" fmla="*/ 775398 h 2226827"/>
              <a:gd name="connsiteX59" fmla="*/ 203200 w 3309257"/>
              <a:gd name="connsiteY59" fmla="*/ 789913 h 2226827"/>
              <a:gd name="connsiteX60" fmla="*/ 43543 w 3309257"/>
              <a:gd name="connsiteY60" fmla="*/ 804427 h 2226827"/>
              <a:gd name="connsiteX61" fmla="*/ 29029 w 3309257"/>
              <a:gd name="connsiteY61" fmla="*/ 920541 h 2226827"/>
              <a:gd name="connsiteX62" fmla="*/ 0 w 3309257"/>
              <a:gd name="connsiteY62" fmla="*/ 1022141 h 2226827"/>
              <a:gd name="connsiteX63" fmla="*/ 14515 w 3309257"/>
              <a:gd name="connsiteY63" fmla="*/ 1210827 h 2226827"/>
              <a:gd name="connsiteX64" fmla="*/ 29029 w 3309257"/>
              <a:gd name="connsiteY64" fmla="*/ 1268884 h 2226827"/>
              <a:gd name="connsiteX65" fmla="*/ 43543 w 3309257"/>
              <a:gd name="connsiteY65" fmla="*/ 1312427 h 2226827"/>
              <a:gd name="connsiteX66" fmla="*/ 43543 w 3309257"/>
              <a:gd name="connsiteY66" fmla="*/ 1428541 h 2226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3309257" h="2226827">
                <a:moveTo>
                  <a:pt x="14515" y="818941"/>
                </a:moveTo>
                <a:cubicBezTo>
                  <a:pt x="19353" y="1017303"/>
                  <a:pt x="-24834" y="1223057"/>
                  <a:pt x="29029" y="1414027"/>
                </a:cubicBezTo>
                <a:cubicBezTo>
                  <a:pt x="42423" y="1461513"/>
                  <a:pt x="125329" y="1391975"/>
                  <a:pt x="174172" y="1384998"/>
                </a:cubicBezTo>
                <a:lnTo>
                  <a:pt x="275772" y="1370484"/>
                </a:lnTo>
                <a:lnTo>
                  <a:pt x="827315" y="1384998"/>
                </a:lnTo>
                <a:cubicBezTo>
                  <a:pt x="921680" y="1389101"/>
                  <a:pt x="920910" y="1392007"/>
                  <a:pt x="986972" y="1414027"/>
                </a:cubicBezTo>
                <a:cubicBezTo>
                  <a:pt x="1023453" y="1523473"/>
                  <a:pt x="974242" y="1388567"/>
                  <a:pt x="1030515" y="1501113"/>
                </a:cubicBezTo>
                <a:cubicBezTo>
                  <a:pt x="1037357" y="1514797"/>
                  <a:pt x="1032579" y="1535763"/>
                  <a:pt x="1045029" y="1544656"/>
                </a:cubicBezTo>
                <a:cubicBezTo>
                  <a:pt x="1069928" y="1562441"/>
                  <a:pt x="1103086" y="1564008"/>
                  <a:pt x="1132115" y="1573684"/>
                </a:cubicBezTo>
                <a:lnTo>
                  <a:pt x="1175657" y="1588198"/>
                </a:lnTo>
                <a:cubicBezTo>
                  <a:pt x="1190171" y="1597874"/>
                  <a:pt x="1203598" y="1609426"/>
                  <a:pt x="1219200" y="1617227"/>
                </a:cubicBezTo>
                <a:cubicBezTo>
                  <a:pt x="1261780" y="1638517"/>
                  <a:pt x="1322323" y="1638616"/>
                  <a:pt x="1364343" y="1646256"/>
                </a:cubicBezTo>
                <a:cubicBezTo>
                  <a:pt x="1383969" y="1649824"/>
                  <a:pt x="1402589" y="1658439"/>
                  <a:pt x="1422400" y="1660770"/>
                </a:cubicBezTo>
                <a:cubicBezTo>
                  <a:pt x="1485049" y="1668140"/>
                  <a:pt x="1548191" y="1670446"/>
                  <a:pt x="1611086" y="1675284"/>
                </a:cubicBezTo>
                <a:cubicBezTo>
                  <a:pt x="1625600" y="1680122"/>
                  <a:pt x="1641899" y="1681311"/>
                  <a:pt x="1654629" y="1689798"/>
                </a:cubicBezTo>
                <a:cubicBezTo>
                  <a:pt x="1671708" y="1701184"/>
                  <a:pt x="1679813" y="1724161"/>
                  <a:pt x="1698172" y="1733341"/>
                </a:cubicBezTo>
                <a:cubicBezTo>
                  <a:pt x="1720237" y="1744374"/>
                  <a:pt x="1746810" y="1741873"/>
                  <a:pt x="1770743" y="1747856"/>
                </a:cubicBezTo>
                <a:cubicBezTo>
                  <a:pt x="1818818" y="1759875"/>
                  <a:pt x="1815258" y="1763018"/>
                  <a:pt x="1857829" y="1791398"/>
                </a:cubicBezTo>
                <a:cubicBezTo>
                  <a:pt x="1907252" y="1865534"/>
                  <a:pt x="1861785" y="1815148"/>
                  <a:pt x="1959429" y="1863970"/>
                </a:cubicBezTo>
                <a:cubicBezTo>
                  <a:pt x="2120660" y="1944585"/>
                  <a:pt x="1759973" y="1875996"/>
                  <a:pt x="2264229" y="1907513"/>
                </a:cubicBezTo>
                <a:lnTo>
                  <a:pt x="2467429" y="1922027"/>
                </a:lnTo>
                <a:cubicBezTo>
                  <a:pt x="2571063" y="1956572"/>
                  <a:pt x="2529055" y="1934083"/>
                  <a:pt x="2598057" y="1980084"/>
                </a:cubicBezTo>
                <a:cubicBezTo>
                  <a:pt x="2658910" y="2071362"/>
                  <a:pt x="2600686" y="1973451"/>
                  <a:pt x="2656115" y="2139741"/>
                </a:cubicBezTo>
                <a:cubicBezTo>
                  <a:pt x="2660953" y="2154255"/>
                  <a:pt x="2657345" y="2175693"/>
                  <a:pt x="2670629" y="2183284"/>
                </a:cubicBezTo>
                <a:cubicBezTo>
                  <a:pt x="2696181" y="2197885"/>
                  <a:pt x="2728380" y="2195451"/>
                  <a:pt x="2757715" y="2197798"/>
                </a:cubicBezTo>
                <a:cubicBezTo>
                  <a:pt x="2849473" y="2205139"/>
                  <a:pt x="2941562" y="2207475"/>
                  <a:pt x="3033486" y="2212313"/>
                </a:cubicBezTo>
                <a:cubicBezTo>
                  <a:pt x="3048000" y="2217151"/>
                  <a:pt x="3061730" y="2226827"/>
                  <a:pt x="3077029" y="2226827"/>
                </a:cubicBezTo>
                <a:cubicBezTo>
                  <a:pt x="3123768" y="2226827"/>
                  <a:pt x="3127310" y="2202205"/>
                  <a:pt x="3149600" y="2168770"/>
                </a:cubicBezTo>
                <a:cubicBezTo>
                  <a:pt x="3150677" y="2164461"/>
                  <a:pt x="3170959" y="2077031"/>
                  <a:pt x="3178629" y="2067170"/>
                </a:cubicBezTo>
                <a:cubicBezTo>
                  <a:pt x="3232163" y="1998341"/>
                  <a:pt x="3251055" y="1989858"/>
                  <a:pt x="3309257" y="1951056"/>
                </a:cubicBezTo>
                <a:cubicBezTo>
                  <a:pt x="3304419" y="1733342"/>
                  <a:pt x="3303447" y="1515507"/>
                  <a:pt x="3294743" y="1297913"/>
                </a:cubicBezTo>
                <a:cubicBezTo>
                  <a:pt x="3293757" y="1273263"/>
                  <a:pt x="3283289" y="1249820"/>
                  <a:pt x="3280229" y="1225341"/>
                </a:cubicBezTo>
                <a:cubicBezTo>
                  <a:pt x="3256708" y="1037170"/>
                  <a:pt x="3297782" y="1113784"/>
                  <a:pt x="3236686" y="1022141"/>
                </a:cubicBezTo>
                <a:cubicBezTo>
                  <a:pt x="3231848" y="901189"/>
                  <a:pt x="3250575" y="776954"/>
                  <a:pt x="3222172" y="659284"/>
                </a:cubicBezTo>
                <a:cubicBezTo>
                  <a:pt x="3213986" y="625370"/>
                  <a:pt x="3135086" y="601227"/>
                  <a:pt x="3135086" y="601227"/>
                </a:cubicBezTo>
                <a:cubicBezTo>
                  <a:pt x="3126002" y="474051"/>
                  <a:pt x="3097630" y="441882"/>
                  <a:pt x="3135086" y="354484"/>
                </a:cubicBezTo>
                <a:cubicBezTo>
                  <a:pt x="3143609" y="334597"/>
                  <a:pt x="3154439" y="315779"/>
                  <a:pt x="3164115" y="296427"/>
                </a:cubicBezTo>
                <a:cubicBezTo>
                  <a:pt x="3179401" y="235281"/>
                  <a:pt x="3193143" y="190210"/>
                  <a:pt x="3193143" y="122256"/>
                </a:cubicBezTo>
                <a:cubicBezTo>
                  <a:pt x="3193143" y="97586"/>
                  <a:pt x="3202033" y="57485"/>
                  <a:pt x="3178629" y="49684"/>
                </a:cubicBezTo>
                <a:cubicBezTo>
                  <a:pt x="3100467" y="23630"/>
                  <a:pt x="3014134" y="40008"/>
                  <a:pt x="2931886" y="35170"/>
                </a:cubicBezTo>
                <a:cubicBezTo>
                  <a:pt x="2912534" y="30332"/>
                  <a:pt x="2893505" y="23935"/>
                  <a:pt x="2873829" y="20656"/>
                </a:cubicBezTo>
                <a:cubicBezTo>
                  <a:pt x="2614900" y="-22500"/>
                  <a:pt x="2387639" y="14365"/>
                  <a:pt x="2104572" y="20656"/>
                </a:cubicBezTo>
                <a:cubicBezTo>
                  <a:pt x="2061029" y="49684"/>
                  <a:pt x="2056190" y="44846"/>
                  <a:pt x="2032000" y="93227"/>
                </a:cubicBezTo>
                <a:cubicBezTo>
                  <a:pt x="2025158" y="106911"/>
                  <a:pt x="2028304" y="125952"/>
                  <a:pt x="2017486" y="136770"/>
                </a:cubicBezTo>
                <a:cubicBezTo>
                  <a:pt x="2006668" y="147588"/>
                  <a:pt x="1988457" y="146446"/>
                  <a:pt x="1973943" y="151284"/>
                </a:cubicBezTo>
                <a:lnTo>
                  <a:pt x="1393372" y="122256"/>
                </a:lnTo>
                <a:cubicBezTo>
                  <a:pt x="1378141" y="120805"/>
                  <a:pt x="1364540" y="111944"/>
                  <a:pt x="1349829" y="107741"/>
                </a:cubicBezTo>
                <a:cubicBezTo>
                  <a:pt x="1330649" y="102261"/>
                  <a:pt x="1311398" y="96795"/>
                  <a:pt x="1291772" y="93227"/>
                </a:cubicBezTo>
                <a:cubicBezTo>
                  <a:pt x="1258113" y="87107"/>
                  <a:pt x="1224039" y="83551"/>
                  <a:pt x="1190172" y="78713"/>
                </a:cubicBezTo>
                <a:cubicBezTo>
                  <a:pt x="1074058" y="83551"/>
                  <a:pt x="957749" y="84947"/>
                  <a:pt x="841829" y="93227"/>
                </a:cubicBezTo>
                <a:cubicBezTo>
                  <a:pt x="821932" y="94648"/>
                  <a:pt x="796754" y="92595"/>
                  <a:pt x="783772" y="107741"/>
                </a:cubicBezTo>
                <a:cubicBezTo>
                  <a:pt x="716262" y="186502"/>
                  <a:pt x="800593" y="196570"/>
                  <a:pt x="711200" y="209341"/>
                </a:cubicBezTo>
                <a:cubicBezTo>
                  <a:pt x="658299" y="216898"/>
                  <a:pt x="604762" y="219018"/>
                  <a:pt x="551543" y="223856"/>
                </a:cubicBezTo>
                <a:cubicBezTo>
                  <a:pt x="546705" y="238370"/>
                  <a:pt x="541232" y="252688"/>
                  <a:pt x="537029" y="267398"/>
                </a:cubicBezTo>
                <a:cubicBezTo>
                  <a:pt x="531549" y="286579"/>
                  <a:pt x="533580" y="308858"/>
                  <a:pt x="522515" y="325456"/>
                </a:cubicBezTo>
                <a:cubicBezTo>
                  <a:pt x="512839" y="339970"/>
                  <a:pt x="492373" y="343317"/>
                  <a:pt x="478972" y="354484"/>
                </a:cubicBezTo>
                <a:cubicBezTo>
                  <a:pt x="437064" y="389407"/>
                  <a:pt x="434943" y="398757"/>
                  <a:pt x="406400" y="441570"/>
                </a:cubicBezTo>
                <a:cubicBezTo>
                  <a:pt x="401562" y="456084"/>
                  <a:pt x="393336" y="469882"/>
                  <a:pt x="391886" y="485113"/>
                </a:cubicBezTo>
                <a:cubicBezTo>
                  <a:pt x="388676" y="518821"/>
                  <a:pt x="447490" y="746983"/>
                  <a:pt x="333829" y="775398"/>
                </a:cubicBezTo>
                <a:cubicBezTo>
                  <a:pt x="291326" y="786024"/>
                  <a:pt x="246794" y="785554"/>
                  <a:pt x="203200" y="789913"/>
                </a:cubicBezTo>
                <a:lnTo>
                  <a:pt x="43543" y="804427"/>
                </a:lnTo>
                <a:cubicBezTo>
                  <a:pt x="38705" y="843132"/>
                  <a:pt x="35441" y="882066"/>
                  <a:pt x="29029" y="920541"/>
                </a:cubicBezTo>
                <a:cubicBezTo>
                  <a:pt x="22953" y="956995"/>
                  <a:pt x="11505" y="987626"/>
                  <a:pt x="0" y="1022141"/>
                </a:cubicBezTo>
                <a:cubicBezTo>
                  <a:pt x="4838" y="1085036"/>
                  <a:pt x="7144" y="1148178"/>
                  <a:pt x="14515" y="1210827"/>
                </a:cubicBezTo>
                <a:cubicBezTo>
                  <a:pt x="16846" y="1230638"/>
                  <a:pt x="23549" y="1249704"/>
                  <a:pt x="29029" y="1268884"/>
                </a:cubicBezTo>
                <a:cubicBezTo>
                  <a:pt x="33232" y="1283595"/>
                  <a:pt x="42158" y="1297190"/>
                  <a:pt x="43543" y="1312427"/>
                </a:cubicBezTo>
                <a:cubicBezTo>
                  <a:pt x="47047" y="1350973"/>
                  <a:pt x="43543" y="1389836"/>
                  <a:pt x="43543" y="1428541"/>
                </a:cubicBezTo>
              </a:path>
            </a:pathLst>
          </a:cu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6508002" y="5013176"/>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6660232" y="5013176"/>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6300192" y="5157192"/>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6156176" y="5229200"/>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6136808" y="4924581"/>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6084168" y="4924581"/>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5940152" y="4924581"/>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5796136" y="4708557"/>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5652120" y="5229200"/>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6804248" y="5373216"/>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7360944" y="5373216"/>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7164288" y="5373216"/>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7164288" y="5229200"/>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7504960" y="5013176"/>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8172400" y="5212613"/>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8369056" y="5301208"/>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7236296" y="4869160"/>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7072912" y="4924581"/>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a:off x="8729096" y="5301208"/>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6921944" y="2452914"/>
            <a:ext cx="1539478" cy="338554"/>
          </a:xfrm>
          <a:prstGeom prst="rect">
            <a:avLst/>
          </a:prstGeom>
          <a:noFill/>
        </p:spPr>
        <p:txBody>
          <a:bodyPr wrap="square" rtlCol="0">
            <a:spAutoFit/>
          </a:bodyPr>
          <a:lstStyle/>
          <a:p>
            <a:r>
              <a:rPr lang="it-IT" b="1" dirty="0" smtClean="0">
                <a:solidFill>
                  <a:schemeClr val="bg1"/>
                </a:solidFill>
              </a:rPr>
              <a:t>montagne</a:t>
            </a:r>
            <a:endParaRPr lang="en-US" b="1" dirty="0">
              <a:solidFill>
                <a:schemeClr val="bg1"/>
              </a:solidFill>
            </a:endParaRPr>
          </a:p>
        </p:txBody>
      </p:sp>
      <p:sp>
        <p:nvSpPr>
          <p:cNvPr id="33" name="TextBox 32"/>
          <p:cNvSpPr txBox="1"/>
          <p:nvPr/>
        </p:nvSpPr>
        <p:spPr>
          <a:xfrm>
            <a:off x="5602461" y="3309328"/>
            <a:ext cx="1539478" cy="338554"/>
          </a:xfrm>
          <a:prstGeom prst="rect">
            <a:avLst/>
          </a:prstGeom>
          <a:noFill/>
        </p:spPr>
        <p:txBody>
          <a:bodyPr wrap="square" rtlCol="0">
            <a:spAutoFit/>
          </a:bodyPr>
          <a:lstStyle/>
          <a:p>
            <a:r>
              <a:rPr lang="it-IT" b="1" dirty="0" smtClean="0">
                <a:solidFill>
                  <a:schemeClr val="bg1"/>
                </a:solidFill>
              </a:rPr>
              <a:t>albero</a:t>
            </a:r>
            <a:endParaRPr lang="en-US" b="1" dirty="0">
              <a:solidFill>
                <a:schemeClr val="bg1"/>
              </a:solidFill>
            </a:endParaRPr>
          </a:p>
        </p:txBody>
      </p:sp>
      <p:sp>
        <p:nvSpPr>
          <p:cNvPr id="34" name="TextBox 33"/>
          <p:cNvSpPr txBox="1"/>
          <p:nvPr/>
        </p:nvSpPr>
        <p:spPr>
          <a:xfrm>
            <a:off x="6970613" y="3933056"/>
            <a:ext cx="1539478" cy="338554"/>
          </a:xfrm>
          <a:prstGeom prst="rect">
            <a:avLst/>
          </a:prstGeom>
          <a:noFill/>
        </p:spPr>
        <p:txBody>
          <a:bodyPr wrap="square" rtlCol="0">
            <a:spAutoFit/>
          </a:bodyPr>
          <a:lstStyle/>
          <a:p>
            <a:r>
              <a:rPr lang="it-IT" b="1" dirty="0" smtClean="0">
                <a:solidFill>
                  <a:schemeClr val="bg1"/>
                </a:solidFill>
              </a:rPr>
              <a:t>palazzo</a:t>
            </a:r>
            <a:endParaRPr lang="en-US" b="1" dirty="0">
              <a:solidFill>
                <a:schemeClr val="bg1"/>
              </a:solidFill>
            </a:endParaRPr>
          </a:p>
        </p:txBody>
      </p:sp>
      <p:sp>
        <p:nvSpPr>
          <p:cNvPr id="35" name="TextBox 34"/>
          <p:cNvSpPr txBox="1"/>
          <p:nvPr/>
        </p:nvSpPr>
        <p:spPr>
          <a:xfrm>
            <a:off x="6410749" y="2882916"/>
            <a:ext cx="1539478" cy="338554"/>
          </a:xfrm>
          <a:prstGeom prst="rect">
            <a:avLst/>
          </a:prstGeom>
          <a:noFill/>
        </p:spPr>
        <p:txBody>
          <a:bodyPr wrap="square" rtlCol="0">
            <a:spAutoFit/>
          </a:bodyPr>
          <a:lstStyle/>
          <a:p>
            <a:r>
              <a:rPr lang="it-IT" b="1" dirty="0" smtClean="0">
                <a:solidFill>
                  <a:srgbClr val="000066"/>
                </a:solidFill>
              </a:rPr>
              <a:t>palazzo</a:t>
            </a:r>
            <a:endParaRPr lang="en-US" b="1" dirty="0">
              <a:solidFill>
                <a:srgbClr val="000066"/>
              </a:solidFill>
            </a:endParaRPr>
          </a:p>
        </p:txBody>
      </p:sp>
      <p:sp>
        <p:nvSpPr>
          <p:cNvPr id="36" name="TextBox 35"/>
          <p:cNvSpPr txBox="1"/>
          <p:nvPr/>
        </p:nvSpPr>
        <p:spPr>
          <a:xfrm>
            <a:off x="5913832" y="2147616"/>
            <a:ext cx="1539478" cy="338554"/>
          </a:xfrm>
          <a:prstGeom prst="rect">
            <a:avLst/>
          </a:prstGeom>
          <a:noFill/>
        </p:spPr>
        <p:txBody>
          <a:bodyPr wrap="square" rtlCol="0">
            <a:spAutoFit/>
          </a:bodyPr>
          <a:lstStyle/>
          <a:p>
            <a:r>
              <a:rPr lang="it-IT" b="1" dirty="0" smtClean="0">
                <a:solidFill>
                  <a:srgbClr val="000066"/>
                </a:solidFill>
              </a:rPr>
              <a:t>cielo</a:t>
            </a:r>
            <a:endParaRPr lang="en-US" b="1" dirty="0">
              <a:solidFill>
                <a:srgbClr val="000066"/>
              </a:solidFill>
            </a:endParaRPr>
          </a:p>
        </p:txBody>
      </p:sp>
    </p:spTree>
    <p:extLst>
      <p:ext uri="{BB962C8B-B14F-4D97-AF65-F5344CB8AC3E}">
        <p14:creationId xmlns:p14="http://schemas.microsoft.com/office/powerpoint/2010/main" val="357325011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err="1" smtClean="0"/>
              <a:t>Riconoscimento</a:t>
            </a:r>
            <a:r>
              <a:rPr lang="en-US" sz="3600" b="1" dirty="0" smtClean="0"/>
              <a:t> </a:t>
            </a:r>
            <a:r>
              <a:rPr lang="en-US" sz="3600" b="1" dirty="0" err="1" smtClean="0"/>
              <a:t>della</a:t>
            </a:r>
            <a:r>
              <a:rPr lang="en-US" sz="3600" b="1" dirty="0" smtClean="0"/>
              <a:t> </a:t>
            </a:r>
            <a:r>
              <a:rPr lang="en-US" sz="3600" b="1" dirty="0" err="1" smtClean="0"/>
              <a:t>scena</a:t>
            </a:r>
            <a:endParaRPr lang="en-US" sz="3600" b="1" dirty="0"/>
          </a:p>
        </p:txBody>
      </p:sp>
      <p:sp>
        <p:nvSpPr>
          <p:cNvPr id="3" name="Content Placeholder 2"/>
          <p:cNvSpPr>
            <a:spLocks noGrp="1"/>
          </p:cNvSpPr>
          <p:nvPr>
            <p:ph idx="1"/>
          </p:nvPr>
        </p:nvSpPr>
        <p:spPr>
          <a:xfrm>
            <a:off x="539749" y="1412875"/>
            <a:ext cx="5120821" cy="4525963"/>
          </a:xfrm>
        </p:spPr>
        <p:txBody>
          <a:bodyPr/>
          <a:lstStyle/>
          <a:p>
            <a:r>
              <a:rPr lang="it-IT" dirty="0"/>
              <a:t>Il riconoscimento di </a:t>
            </a:r>
            <a:r>
              <a:rPr lang="it-IT" dirty="0" smtClean="0"/>
              <a:t>scene </a:t>
            </a:r>
            <a:r>
              <a:rPr lang="it-IT" dirty="0"/>
              <a:t>si può suddividere principalmente in </a:t>
            </a:r>
            <a:endParaRPr lang="en-US" dirty="0"/>
          </a:p>
          <a:p>
            <a:pPr lvl="1"/>
            <a:r>
              <a:rPr lang="en-US" sz="2400" b="1" dirty="0" err="1" smtClean="0"/>
              <a:t>Categorizzazione</a:t>
            </a:r>
            <a:r>
              <a:rPr lang="en-US" sz="2400" b="1" dirty="0" smtClean="0"/>
              <a:t> </a:t>
            </a:r>
            <a:r>
              <a:rPr lang="en-US" sz="2400" b="1" dirty="0" err="1" smtClean="0"/>
              <a:t>della</a:t>
            </a:r>
            <a:r>
              <a:rPr lang="en-US" sz="2400" b="1" dirty="0" smtClean="0"/>
              <a:t> </a:t>
            </a:r>
            <a:r>
              <a:rPr lang="en-US" sz="2400" b="1" dirty="0" err="1" smtClean="0"/>
              <a:t>scena</a:t>
            </a:r>
            <a:r>
              <a:rPr lang="en-US" sz="2400" b="1" dirty="0" smtClean="0"/>
              <a:t> (scene categorization) </a:t>
            </a:r>
            <a:r>
              <a:rPr lang="en-US" sz="2400" dirty="0" smtClean="0"/>
              <a:t>dare </a:t>
            </a:r>
            <a:r>
              <a:rPr lang="en-US" sz="2400" dirty="0" err="1" smtClean="0"/>
              <a:t>all’intera</a:t>
            </a:r>
            <a:r>
              <a:rPr lang="en-US" sz="2400" dirty="0" smtClean="0"/>
              <a:t> </a:t>
            </a:r>
            <a:r>
              <a:rPr lang="en-US" sz="2400" dirty="0" err="1" smtClean="0"/>
              <a:t>immagine</a:t>
            </a:r>
            <a:r>
              <a:rPr lang="en-US" sz="2400" dirty="0" smtClean="0"/>
              <a:t> </a:t>
            </a:r>
            <a:r>
              <a:rPr lang="en-US" sz="2400" dirty="0" err="1" smtClean="0"/>
              <a:t>un’etichetta</a:t>
            </a:r>
            <a:r>
              <a:rPr lang="en-US" sz="2400" dirty="0" smtClean="0"/>
              <a:t> </a:t>
            </a:r>
          </a:p>
          <a:p>
            <a:pPr lvl="1"/>
            <a:r>
              <a:rPr lang="it-IT" sz="2400" dirty="0" smtClean="0"/>
              <a:t>Domanda</a:t>
            </a:r>
            <a:r>
              <a:rPr lang="it-IT" sz="2400" dirty="0"/>
              <a:t>: </a:t>
            </a:r>
            <a:r>
              <a:rPr lang="it-IT" sz="2400" i="1" dirty="0" smtClean="0"/>
              <a:t>dovessi scegliere una sola parola da associare alla scena, quale le darei?</a:t>
            </a:r>
          </a:p>
          <a:p>
            <a:pPr marL="457200" lvl="1" indent="0">
              <a:buNone/>
            </a:pPr>
            <a:endParaRPr lang="en-US" sz="2400" dirty="0" smtClean="0"/>
          </a:p>
        </p:txBody>
      </p:sp>
      <p:sp>
        <p:nvSpPr>
          <p:cNvPr id="4" name="Slide Number Placeholder 3"/>
          <p:cNvSpPr>
            <a:spLocks noGrp="1"/>
          </p:cNvSpPr>
          <p:nvPr>
            <p:ph type="sldNum" sz="quarter" idx="12"/>
          </p:nvPr>
        </p:nvSpPr>
        <p:spPr/>
        <p:txBody>
          <a:bodyPr/>
          <a:lstStyle/>
          <a:p>
            <a:pPr>
              <a:defRPr/>
            </a:pPr>
            <a:fld id="{386111E9-C70E-4047-A49E-5E2B65831748}" type="slidenum">
              <a:rPr lang="it-IT" smtClean="0"/>
              <a:pPr>
                <a:defRPr/>
              </a:pPr>
              <a:t>13</a:t>
            </a:fld>
            <a:endParaRPr lang="it-IT" dirty="0"/>
          </a:p>
        </p:txBody>
      </p:sp>
      <p:pic>
        <p:nvPicPr>
          <p:cNvPr id="6" name="Picture 3" descr="IMG_3534"/>
          <p:cNvPicPr>
            <a:picLocks noChangeAspect="1" noChangeArrowheads="1"/>
          </p:cNvPicPr>
          <p:nvPr>
            <p:custDataLst>
              <p:tags r:id="rId1"/>
            </p:custDataLst>
          </p:nvPr>
        </p:nvPicPr>
        <p:blipFill>
          <a:blip r:embed="rId3" cstate="print">
            <a:extLst>
              <a:ext uri="{28A0092B-C50C-407E-A947-70E740481C1C}">
                <a14:useLocalDpi xmlns:a14="http://schemas.microsoft.com/office/drawing/2010/main" val="0"/>
              </a:ext>
            </a:extLst>
          </a:blip>
          <a:srcRect t="8163" b="17346"/>
          <a:stretch>
            <a:fillRect/>
          </a:stretch>
        </p:blipFill>
        <p:spPr bwMode="auto">
          <a:xfrm>
            <a:off x="5724128" y="2204864"/>
            <a:ext cx="3232359" cy="345638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6876256" y="2319263"/>
            <a:ext cx="1757212" cy="461665"/>
          </a:xfrm>
          <a:prstGeom prst="rect">
            <a:avLst/>
          </a:prstGeom>
          <a:noFill/>
        </p:spPr>
        <p:txBody>
          <a:bodyPr wrap="none" rtlCol="0">
            <a:spAutoFit/>
          </a:bodyPr>
          <a:lstStyle/>
          <a:p>
            <a:r>
              <a:rPr lang="it-IT" sz="2400" b="1" dirty="0" smtClean="0">
                <a:solidFill>
                  <a:srgbClr val="FFFF00"/>
                </a:solidFill>
              </a:rPr>
              <a:t>OUTDOOR</a:t>
            </a:r>
            <a:endParaRPr lang="en-US" sz="2400" b="1" dirty="0">
              <a:solidFill>
                <a:srgbClr val="FFFF00"/>
              </a:solidFill>
            </a:endParaRPr>
          </a:p>
        </p:txBody>
      </p:sp>
    </p:spTree>
    <p:extLst>
      <p:ext uri="{BB962C8B-B14F-4D97-AF65-F5344CB8AC3E}">
        <p14:creationId xmlns:p14="http://schemas.microsoft.com/office/powerpoint/2010/main" val="51395623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err="1" smtClean="0"/>
              <a:t>Riconoscimento</a:t>
            </a:r>
            <a:r>
              <a:rPr lang="en-US" sz="3600" b="1" dirty="0" smtClean="0"/>
              <a:t> </a:t>
            </a:r>
            <a:r>
              <a:rPr lang="en-US" sz="3600" b="1" dirty="0" err="1" smtClean="0"/>
              <a:t>della</a:t>
            </a:r>
            <a:r>
              <a:rPr lang="en-US" sz="3600" b="1" dirty="0" smtClean="0"/>
              <a:t> </a:t>
            </a:r>
            <a:r>
              <a:rPr lang="en-US" sz="3600" b="1" dirty="0" err="1" smtClean="0"/>
              <a:t>scena</a:t>
            </a:r>
            <a:endParaRPr lang="en-US" sz="3600" b="1" dirty="0"/>
          </a:p>
        </p:txBody>
      </p:sp>
      <p:sp>
        <p:nvSpPr>
          <p:cNvPr id="3" name="Content Placeholder 2"/>
          <p:cNvSpPr>
            <a:spLocks noGrp="1"/>
          </p:cNvSpPr>
          <p:nvPr>
            <p:ph idx="1"/>
          </p:nvPr>
        </p:nvSpPr>
        <p:spPr>
          <a:xfrm>
            <a:off x="539749" y="1412875"/>
            <a:ext cx="5120821" cy="4525963"/>
          </a:xfrm>
        </p:spPr>
        <p:txBody>
          <a:bodyPr/>
          <a:lstStyle/>
          <a:p>
            <a:pPr lvl="1"/>
            <a:r>
              <a:rPr lang="en-US" sz="2400" b="1" dirty="0" err="1" smtClean="0"/>
              <a:t>Geolocalizzazione</a:t>
            </a:r>
            <a:r>
              <a:rPr lang="en-US" sz="2400" b="1" dirty="0" smtClean="0"/>
              <a:t> </a:t>
            </a:r>
            <a:r>
              <a:rPr lang="en-US" sz="2400" b="1" dirty="0" err="1" smtClean="0"/>
              <a:t>della</a:t>
            </a:r>
            <a:r>
              <a:rPr lang="en-US" sz="2400" b="1" dirty="0" smtClean="0"/>
              <a:t> </a:t>
            </a:r>
            <a:r>
              <a:rPr lang="en-US" sz="2400" b="1" dirty="0" err="1" smtClean="0"/>
              <a:t>scena</a:t>
            </a:r>
            <a:r>
              <a:rPr lang="en-US" sz="2400" b="1" dirty="0" smtClean="0"/>
              <a:t>(scene </a:t>
            </a:r>
            <a:r>
              <a:rPr lang="en-US" sz="2400" b="1" dirty="0" err="1" smtClean="0"/>
              <a:t>geolocalization</a:t>
            </a:r>
            <a:r>
              <a:rPr lang="en-US" sz="2400" b="1" dirty="0" smtClean="0"/>
              <a:t>) </a:t>
            </a:r>
            <a:r>
              <a:rPr lang="en-US" sz="2400" dirty="0" smtClean="0"/>
              <a:t>dare </a:t>
            </a:r>
            <a:r>
              <a:rPr lang="en-US" sz="2400" dirty="0" err="1" smtClean="0"/>
              <a:t>un’etichetta</a:t>
            </a:r>
            <a:r>
              <a:rPr lang="en-US" sz="2400" dirty="0" smtClean="0"/>
              <a:t> </a:t>
            </a:r>
            <a:r>
              <a:rPr lang="en-US" sz="2400" dirty="0" err="1" smtClean="0"/>
              <a:t>geografica</a:t>
            </a:r>
            <a:r>
              <a:rPr lang="en-US" sz="2400" dirty="0" smtClean="0"/>
              <a:t> </a:t>
            </a:r>
            <a:r>
              <a:rPr lang="en-US" sz="2400" dirty="0" err="1" smtClean="0"/>
              <a:t>alla</a:t>
            </a:r>
            <a:r>
              <a:rPr lang="en-US" sz="2400" dirty="0" smtClean="0"/>
              <a:t> </a:t>
            </a:r>
            <a:r>
              <a:rPr lang="en-US" sz="2400" dirty="0" err="1" smtClean="0"/>
              <a:t>scena</a:t>
            </a:r>
            <a:r>
              <a:rPr lang="en-US" sz="2400" dirty="0" smtClean="0"/>
              <a:t> </a:t>
            </a:r>
            <a:r>
              <a:rPr lang="en-US" sz="2400" dirty="0" err="1" smtClean="0"/>
              <a:t>fotografata</a:t>
            </a:r>
            <a:endParaRPr lang="en-US" sz="2400" dirty="0" smtClean="0"/>
          </a:p>
          <a:p>
            <a:pPr lvl="1"/>
            <a:r>
              <a:rPr lang="it-IT" sz="2400" dirty="0" smtClean="0"/>
              <a:t>Domanda</a:t>
            </a:r>
            <a:r>
              <a:rPr lang="it-IT" sz="2400" dirty="0"/>
              <a:t>: </a:t>
            </a:r>
            <a:r>
              <a:rPr lang="it-IT" sz="2400" i="1" dirty="0" smtClean="0"/>
              <a:t>dove mi trovo e cosa sto guardando?</a:t>
            </a:r>
          </a:p>
          <a:p>
            <a:pPr marL="457200" lvl="1" indent="0">
              <a:buNone/>
            </a:pPr>
            <a:endParaRPr lang="en-US" sz="2400" dirty="0" smtClean="0"/>
          </a:p>
        </p:txBody>
      </p:sp>
      <p:sp>
        <p:nvSpPr>
          <p:cNvPr id="4" name="Slide Number Placeholder 3"/>
          <p:cNvSpPr>
            <a:spLocks noGrp="1"/>
          </p:cNvSpPr>
          <p:nvPr>
            <p:ph type="sldNum" sz="quarter" idx="12"/>
          </p:nvPr>
        </p:nvSpPr>
        <p:spPr/>
        <p:txBody>
          <a:bodyPr/>
          <a:lstStyle/>
          <a:p>
            <a:pPr>
              <a:defRPr/>
            </a:pPr>
            <a:fld id="{386111E9-C70E-4047-A49E-5E2B65831748}" type="slidenum">
              <a:rPr lang="it-IT" smtClean="0"/>
              <a:pPr>
                <a:defRPr/>
              </a:pPr>
              <a:t>14</a:t>
            </a:fld>
            <a:endParaRPr lang="it-IT" dirty="0"/>
          </a:p>
        </p:txBody>
      </p:sp>
      <p:pic>
        <p:nvPicPr>
          <p:cNvPr id="6" name="Picture 3" descr="IMG_3534"/>
          <p:cNvPicPr>
            <a:picLocks noChangeAspect="1" noChangeArrowheads="1"/>
          </p:cNvPicPr>
          <p:nvPr>
            <p:custDataLst>
              <p:tags r:id="rId1"/>
            </p:custDataLst>
          </p:nvPr>
        </p:nvPicPr>
        <p:blipFill>
          <a:blip r:embed="rId3" cstate="print">
            <a:extLst>
              <a:ext uri="{28A0092B-C50C-407E-A947-70E740481C1C}">
                <a14:useLocalDpi xmlns:a14="http://schemas.microsoft.com/office/drawing/2010/main" val="0"/>
              </a:ext>
            </a:extLst>
          </a:blip>
          <a:srcRect t="8163" b="17346"/>
          <a:stretch>
            <a:fillRect/>
          </a:stretch>
        </p:blipFill>
        <p:spPr bwMode="auto">
          <a:xfrm>
            <a:off x="5724128" y="2204864"/>
            <a:ext cx="3232359" cy="345638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5724128" y="2547072"/>
            <a:ext cx="3154261" cy="461665"/>
          </a:xfrm>
          <a:prstGeom prst="rect">
            <a:avLst/>
          </a:prstGeom>
          <a:noFill/>
        </p:spPr>
        <p:txBody>
          <a:bodyPr wrap="none" rtlCol="0">
            <a:spAutoFit/>
          </a:bodyPr>
          <a:lstStyle/>
          <a:p>
            <a:r>
              <a:rPr lang="it-IT" sz="2400" b="1" dirty="0" smtClean="0">
                <a:solidFill>
                  <a:srgbClr val="FFFF00"/>
                </a:solidFill>
              </a:rPr>
              <a:t>Tibet, Napala Palace</a:t>
            </a:r>
            <a:endParaRPr lang="en-US" sz="2400" b="1" dirty="0">
              <a:solidFill>
                <a:srgbClr val="FFFF00"/>
              </a:solidFill>
            </a:endParaRPr>
          </a:p>
        </p:txBody>
      </p:sp>
    </p:spTree>
    <p:extLst>
      <p:ext uri="{BB962C8B-B14F-4D97-AF65-F5344CB8AC3E}">
        <p14:creationId xmlns:p14="http://schemas.microsoft.com/office/powerpoint/2010/main" val="25604851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4834" name="Picture 2"/>
          <p:cNvPicPr>
            <a:picLocks noChangeAspect="1" noChangeArrowheads="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4139952" y="2852936"/>
            <a:ext cx="4810125"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4835" name="Picture 3"/>
          <p:cNvPicPr>
            <a:picLocks noChangeAspect="1" noChangeArrowheads="1"/>
          </p:cNvPicPr>
          <p:nvPr>
            <p:custDataLst>
              <p:tags r:id="rId2"/>
            </p:custDataLst>
          </p:nvPr>
        </p:nvPicPr>
        <p:blipFill>
          <a:blip r:embed="rId7">
            <a:extLst>
              <a:ext uri="{28A0092B-C50C-407E-A947-70E740481C1C}">
                <a14:useLocalDpi xmlns:a14="http://schemas.microsoft.com/office/drawing/2010/main" val="0"/>
              </a:ext>
            </a:extLst>
          </a:blip>
          <a:srcRect l="3079" t="5048" b="8725"/>
          <a:stretch>
            <a:fillRect/>
          </a:stretch>
        </p:blipFill>
        <p:spPr bwMode="auto">
          <a:xfrm>
            <a:off x="323528" y="2395736"/>
            <a:ext cx="3597275"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04836" name="Rectangle 4"/>
          <p:cNvSpPr>
            <a:spLocks noGrp="1" noChangeArrowheads="1"/>
          </p:cNvSpPr>
          <p:nvPr>
            <p:ph type="title"/>
            <p:custDataLst>
              <p:tags r:id="rId3"/>
            </p:custDataLst>
          </p:nvPr>
        </p:nvSpPr>
        <p:spPr>
          <a:xfrm>
            <a:off x="395536" y="332656"/>
            <a:ext cx="8229600" cy="1143000"/>
          </a:xfrm>
        </p:spPr>
        <p:txBody>
          <a:bodyPr/>
          <a:lstStyle/>
          <a:p>
            <a:r>
              <a:rPr lang="en-US" sz="4000" b="1" dirty="0" err="1" smtClean="0"/>
              <a:t>Applicazioni</a:t>
            </a:r>
            <a:r>
              <a:rPr lang="en-US" sz="4000" b="1" dirty="0" smtClean="0"/>
              <a:t>: Computational Photography</a:t>
            </a:r>
            <a:endParaRPr lang="en-US" sz="4000" b="1" dirty="0"/>
          </a:p>
        </p:txBody>
      </p:sp>
    </p:spTree>
    <p:extLst>
      <p:ext uri="{BB962C8B-B14F-4D97-AF65-F5344CB8AC3E}">
        <p14:creationId xmlns:p14="http://schemas.microsoft.com/office/powerpoint/2010/main" val="10307004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6883" name="Picture 3" descr="p1010172_bx"/>
          <p:cNvPicPr>
            <a:picLocks noChangeAspect="1" noChangeArrowheads="1"/>
          </p:cNvPicPr>
          <p:nvPr>
            <p:custDataLst>
              <p:tags r:id="rId1"/>
            </p:custDataLst>
          </p:nvPr>
        </p:nvPicPr>
        <p:blipFill>
          <a:blip r:embed="rId26" cstate="print">
            <a:extLst>
              <a:ext uri="{28A0092B-C50C-407E-A947-70E740481C1C}">
                <a14:useLocalDpi xmlns:a14="http://schemas.microsoft.com/office/drawing/2010/main" val="0"/>
              </a:ext>
            </a:extLst>
          </a:blip>
          <a:srcRect l="13000" t="10655" r="13000" b="14761"/>
          <a:stretch>
            <a:fillRect/>
          </a:stretch>
        </p:blipFill>
        <p:spPr bwMode="auto">
          <a:xfrm>
            <a:off x="304800" y="1622092"/>
            <a:ext cx="3429000" cy="2595563"/>
          </a:xfrm>
          <a:prstGeom prst="rect">
            <a:avLst/>
          </a:prstGeom>
          <a:noFill/>
          <a:extLst>
            <a:ext uri="{909E8E84-426E-40DD-AFC4-6F175D3DCCD1}">
              <a14:hiddenFill xmlns:a14="http://schemas.microsoft.com/office/drawing/2010/main">
                <a:solidFill>
                  <a:srgbClr val="FFFFFF"/>
                </a:solidFill>
              </a14:hiddenFill>
            </a:ext>
          </a:extLst>
        </p:spPr>
      </p:pic>
      <p:grpSp>
        <p:nvGrpSpPr>
          <p:cNvPr id="506884" name="Group 4"/>
          <p:cNvGrpSpPr>
            <a:grpSpLocks/>
          </p:cNvGrpSpPr>
          <p:nvPr>
            <p:custDataLst>
              <p:tags r:id="rId2"/>
            </p:custDataLst>
          </p:nvPr>
        </p:nvGrpSpPr>
        <p:grpSpPr bwMode="auto">
          <a:xfrm>
            <a:off x="3815041" y="1111670"/>
            <a:ext cx="2566988" cy="2946400"/>
            <a:chOff x="2702" y="825"/>
            <a:chExt cx="3033" cy="3482"/>
          </a:xfrm>
        </p:grpSpPr>
        <p:grpSp>
          <p:nvGrpSpPr>
            <p:cNvPr id="506885" name="Group 5"/>
            <p:cNvGrpSpPr>
              <a:grpSpLocks/>
            </p:cNvGrpSpPr>
            <p:nvPr/>
          </p:nvGrpSpPr>
          <p:grpSpPr bwMode="auto">
            <a:xfrm>
              <a:off x="2702" y="825"/>
              <a:ext cx="3033" cy="3482"/>
              <a:chOff x="2702" y="825"/>
              <a:chExt cx="3033" cy="3482"/>
            </a:xfrm>
          </p:grpSpPr>
          <p:grpSp>
            <p:nvGrpSpPr>
              <p:cNvPr id="506886" name="Group 6"/>
              <p:cNvGrpSpPr>
                <a:grpSpLocks/>
              </p:cNvGrpSpPr>
              <p:nvPr/>
            </p:nvGrpSpPr>
            <p:grpSpPr bwMode="auto">
              <a:xfrm>
                <a:off x="2702" y="825"/>
                <a:ext cx="3033" cy="3482"/>
                <a:chOff x="2694" y="672"/>
                <a:chExt cx="3033" cy="3482"/>
              </a:xfrm>
            </p:grpSpPr>
            <p:pic>
              <p:nvPicPr>
                <p:cNvPr id="506887" name="Picture 7" descr="p1010172_ov"/>
                <p:cNvPicPr>
                  <a:picLocks noChangeAspect="1" noChangeArrowheads="1"/>
                </p:cNvPicPr>
                <p:nvPr>
                  <p:custDataLst>
                    <p:tags r:id="rId21"/>
                  </p:custDataLst>
                </p:nvPr>
              </p:nvPicPr>
              <p:blipFill>
                <a:blip r:embed="rId27" cstate="print">
                  <a:extLst>
                    <a:ext uri="{28A0092B-C50C-407E-A947-70E740481C1C}">
                      <a14:useLocalDpi xmlns:a14="http://schemas.microsoft.com/office/drawing/2010/main" val="0"/>
                    </a:ext>
                  </a:extLst>
                </a:blip>
                <a:srcRect l="16000" t="2664" r="19000" b="1443"/>
                <a:stretch>
                  <a:fillRect/>
                </a:stretch>
              </p:blipFill>
              <p:spPr bwMode="auto">
                <a:xfrm>
                  <a:off x="2694" y="672"/>
                  <a:ext cx="3033" cy="3360"/>
                </a:xfrm>
                <a:prstGeom prst="rect">
                  <a:avLst/>
                </a:prstGeom>
                <a:noFill/>
                <a:extLst>
                  <a:ext uri="{909E8E84-426E-40DD-AFC4-6F175D3DCCD1}">
                    <a14:hiddenFill xmlns:a14="http://schemas.microsoft.com/office/drawing/2010/main">
                      <a:solidFill>
                        <a:srgbClr val="FFFFFF"/>
                      </a:solidFill>
                    </a14:hiddenFill>
                  </a:ext>
                </a:extLst>
              </p:spPr>
            </p:pic>
            <p:sp>
              <p:nvSpPr>
                <p:cNvPr id="506888" name="Text Box 8"/>
                <p:cNvSpPr txBox="1">
                  <a:spLocks noChangeArrowheads="1"/>
                </p:cNvSpPr>
                <p:nvPr>
                  <p:custDataLst>
                    <p:tags r:id="rId22"/>
                  </p:custDataLst>
                </p:nvPr>
              </p:nvSpPr>
              <p:spPr bwMode="auto">
                <a:xfrm>
                  <a:off x="3962" y="3936"/>
                  <a:ext cx="625" cy="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en-US" sz="600">
                      <a:solidFill>
                        <a:srgbClr val="000000"/>
                      </a:solidFill>
                    </a:rPr>
                    <a:t>meters</a:t>
                  </a:r>
                </a:p>
              </p:txBody>
            </p:sp>
            <p:sp>
              <p:nvSpPr>
                <p:cNvPr id="506889" name="Text Box 9"/>
                <p:cNvSpPr txBox="1">
                  <a:spLocks noChangeArrowheads="1"/>
                </p:cNvSpPr>
                <p:nvPr>
                  <p:custDataLst>
                    <p:tags r:id="rId23"/>
                  </p:custDataLst>
                </p:nvPr>
              </p:nvSpPr>
              <p:spPr bwMode="auto">
                <a:xfrm rot="16200000">
                  <a:off x="2499" y="2149"/>
                  <a:ext cx="623" cy="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sz="600">
                      <a:solidFill>
                        <a:srgbClr val="000000"/>
                      </a:solidFill>
                    </a:rPr>
                    <a:t>meters</a:t>
                  </a:r>
                </a:p>
              </p:txBody>
            </p:sp>
          </p:grpSp>
          <p:sp>
            <p:nvSpPr>
              <p:cNvPr id="506890" name="Oval 10"/>
              <p:cNvSpPr>
                <a:spLocks noChangeAspect="1" noChangeArrowheads="1"/>
              </p:cNvSpPr>
              <p:nvPr>
                <p:custDataLst>
                  <p:tags r:id="rId17"/>
                </p:custDataLst>
              </p:nvPr>
            </p:nvSpPr>
            <p:spPr bwMode="auto">
              <a:xfrm>
                <a:off x="4565" y="2709"/>
                <a:ext cx="40" cy="40"/>
              </a:xfrm>
              <a:prstGeom prst="ellipse">
                <a:avLst/>
              </a:prstGeom>
              <a:solidFill>
                <a:srgbClr val="FF0000"/>
              </a:solidFill>
              <a:ln w="952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sz="2400">
                  <a:solidFill>
                    <a:srgbClr val="000000"/>
                  </a:solidFill>
                  <a:latin typeface="Times New Roman" pitchFamily="18" charset="0"/>
                </a:endParaRPr>
              </a:p>
            </p:txBody>
          </p:sp>
          <p:sp>
            <p:nvSpPr>
              <p:cNvPr id="506891" name="Oval 11"/>
              <p:cNvSpPr>
                <a:spLocks noChangeArrowheads="1"/>
              </p:cNvSpPr>
              <p:nvPr>
                <p:custDataLst>
                  <p:tags r:id="rId18"/>
                </p:custDataLst>
              </p:nvPr>
            </p:nvSpPr>
            <p:spPr bwMode="auto">
              <a:xfrm>
                <a:off x="3908" y="2008"/>
                <a:ext cx="35" cy="35"/>
              </a:xfrm>
              <a:prstGeom prst="ellipse">
                <a:avLst/>
              </a:prstGeom>
              <a:solidFill>
                <a:srgbClr val="FF0000"/>
              </a:solidFill>
              <a:ln w="952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sz="2400">
                  <a:solidFill>
                    <a:srgbClr val="000000"/>
                  </a:solidFill>
                  <a:latin typeface="Times New Roman" pitchFamily="18" charset="0"/>
                </a:endParaRPr>
              </a:p>
            </p:txBody>
          </p:sp>
          <p:sp>
            <p:nvSpPr>
              <p:cNvPr id="506892" name="Oval 12"/>
              <p:cNvSpPr>
                <a:spLocks noChangeAspect="1" noChangeArrowheads="1"/>
              </p:cNvSpPr>
              <p:nvPr>
                <p:custDataLst>
                  <p:tags r:id="rId19"/>
                </p:custDataLst>
              </p:nvPr>
            </p:nvSpPr>
            <p:spPr bwMode="auto">
              <a:xfrm>
                <a:off x="4628" y="2709"/>
                <a:ext cx="40" cy="40"/>
              </a:xfrm>
              <a:prstGeom prst="ellipse">
                <a:avLst/>
              </a:prstGeom>
              <a:solidFill>
                <a:srgbClr val="FF0000"/>
              </a:solidFill>
              <a:ln w="952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sz="2400">
                  <a:solidFill>
                    <a:srgbClr val="000000"/>
                  </a:solidFill>
                  <a:latin typeface="Times New Roman" pitchFamily="18" charset="0"/>
                </a:endParaRPr>
              </a:p>
            </p:txBody>
          </p:sp>
          <p:sp>
            <p:nvSpPr>
              <p:cNvPr id="506893" name="Oval 13"/>
              <p:cNvSpPr>
                <a:spLocks noChangeAspect="1" noChangeArrowheads="1"/>
              </p:cNvSpPr>
              <p:nvPr>
                <p:custDataLst>
                  <p:tags r:id="rId20"/>
                </p:custDataLst>
              </p:nvPr>
            </p:nvSpPr>
            <p:spPr bwMode="auto">
              <a:xfrm>
                <a:off x="3606" y="2323"/>
                <a:ext cx="40" cy="40"/>
              </a:xfrm>
              <a:prstGeom prst="ellipse">
                <a:avLst/>
              </a:prstGeom>
              <a:solidFill>
                <a:srgbClr val="FF0000"/>
              </a:solidFill>
              <a:ln w="952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sz="2400">
                  <a:solidFill>
                    <a:srgbClr val="000000"/>
                  </a:solidFill>
                  <a:latin typeface="Times New Roman" pitchFamily="18" charset="0"/>
                </a:endParaRPr>
              </a:p>
            </p:txBody>
          </p:sp>
        </p:grpSp>
        <p:sp>
          <p:nvSpPr>
            <p:cNvPr id="506894" name="Text Box 14"/>
            <p:cNvSpPr txBox="1">
              <a:spLocks noChangeArrowheads="1"/>
            </p:cNvSpPr>
            <p:nvPr>
              <p:custDataLst>
                <p:tags r:id="rId9"/>
              </p:custDataLst>
            </p:nvPr>
          </p:nvSpPr>
          <p:spPr bwMode="auto">
            <a:xfrm>
              <a:off x="3025" y="2161"/>
              <a:ext cx="382" cy="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sz="600">
                  <a:solidFill>
                    <a:srgbClr val="000000"/>
                  </a:solidFill>
                </a:rPr>
                <a:t>Ped</a:t>
              </a:r>
            </a:p>
          </p:txBody>
        </p:sp>
        <p:sp>
          <p:nvSpPr>
            <p:cNvPr id="506895" name="Line 15"/>
            <p:cNvSpPr>
              <a:spLocks noChangeShapeType="1"/>
            </p:cNvSpPr>
            <p:nvPr>
              <p:custDataLst>
                <p:tags r:id="rId10"/>
              </p:custDataLst>
            </p:nvPr>
          </p:nvSpPr>
          <p:spPr bwMode="auto">
            <a:xfrm>
              <a:off x="3360" y="2256"/>
              <a:ext cx="192" cy="48"/>
            </a:xfrm>
            <a:prstGeom prst="line">
              <a:avLst/>
            </a:prstGeom>
            <a:noFill/>
            <a:ln w="285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sz="2400">
                <a:solidFill>
                  <a:srgbClr val="000000"/>
                </a:solidFill>
                <a:latin typeface="Times New Roman" pitchFamily="18" charset="0"/>
              </a:endParaRPr>
            </a:p>
          </p:txBody>
        </p:sp>
        <p:sp>
          <p:nvSpPr>
            <p:cNvPr id="506896" name="Line 16"/>
            <p:cNvSpPr>
              <a:spLocks noChangeShapeType="1"/>
            </p:cNvSpPr>
            <p:nvPr>
              <p:custDataLst>
                <p:tags r:id="rId11"/>
              </p:custDataLst>
            </p:nvPr>
          </p:nvSpPr>
          <p:spPr bwMode="auto">
            <a:xfrm flipV="1">
              <a:off x="3360" y="2016"/>
              <a:ext cx="528" cy="192"/>
            </a:xfrm>
            <a:prstGeom prst="line">
              <a:avLst/>
            </a:prstGeom>
            <a:noFill/>
            <a:ln w="285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sz="2400">
                <a:solidFill>
                  <a:srgbClr val="000000"/>
                </a:solidFill>
                <a:latin typeface="Times New Roman" pitchFamily="18" charset="0"/>
              </a:endParaRPr>
            </a:p>
          </p:txBody>
        </p:sp>
        <p:sp>
          <p:nvSpPr>
            <p:cNvPr id="506897" name="Text Box 17"/>
            <p:cNvSpPr txBox="1">
              <a:spLocks noChangeArrowheads="1"/>
            </p:cNvSpPr>
            <p:nvPr>
              <p:custDataLst>
                <p:tags r:id="rId12"/>
              </p:custDataLst>
            </p:nvPr>
          </p:nvSpPr>
          <p:spPr bwMode="auto">
            <a:xfrm>
              <a:off x="5159" y="2401"/>
              <a:ext cx="385" cy="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sz="600">
                  <a:solidFill>
                    <a:srgbClr val="000000"/>
                  </a:solidFill>
                </a:rPr>
                <a:t>Ped</a:t>
              </a:r>
            </a:p>
          </p:txBody>
        </p:sp>
        <p:sp>
          <p:nvSpPr>
            <p:cNvPr id="506898" name="Line 18"/>
            <p:cNvSpPr>
              <a:spLocks noChangeShapeType="1"/>
            </p:cNvSpPr>
            <p:nvPr>
              <p:custDataLst>
                <p:tags r:id="rId13"/>
              </p:custDataLst>
            </p:nvPr>
          </p:nvSpPr>
          <p:spPr bwMode="auto">
            <a:xfrm flipH="1">
              <a:off x="4704" y="2564"/>
              <a:ext cx="480" cy="144"/>
            </a:xfrm>
            <a:prstGeom prst="line">
              <a:avLst/>
            </a:prstGeom>
            <a:noFill/>
            <a:ln w="285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sz="2400">
                <a:solidFill>
                  <a:srgbClr val="000000"/>
                </a:solidFill>
                <a:latin typeface="Times New Roman" pitchFamily="18" charset="0"/>
              </a:endParaRPr>
            </a:p>
          </p:txBody>
        </p:sp>
        <p:sp>
          <p:nvSpPr>
            <p:cNvPr id="506899" name="Line 19"/>
            <p:cNvSpPr>
              <a:spLocks noChangeShapeType="1"/>
            </p:cNvSpPr>
            <p:nvPr>
              <p:custDataLst>
                <p:tags r:id="rId14"/>
              </p:custDataLst>
            </p:nvPr>
          </p:nvSpPr>
          <p:spPr bwMode="auto">
            <a:xfrm flipH="1">
              <a:off x="4608" y="2496"/>
              <a:ext cx="576" cy="192"/>
            </a:xfrm>
            <a:prstGeom prst="line">
              <a:avLst/>
            </a:prstGeom>
            <a:noFill/>
            <a:ln w="285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sz="2400">
                <a:solidFill>
                  <a:srgbClr val="000000"/>
                </a:solidFill>
                <a:latin typeface="Times New Roman" pitchFamily="18" charset="0"/>
              </a:endParaRPr>
            </a:p>
          </p:txBody>
        </p:sp>
        <p:sp>
          <p:nvSpPr>
            <p:cNvPr id="506900" name="Text Box 20"/>
            <p:cNvSpPr txBox="1">
              <a:spLocks noChangeArrowheads="1"/>
            </p:cNvSpPr>
            <p:nvPr>
              <p:custDataLst>
                <p:tags r:id="rId15"/>
              </p:custDataLst>
            </p:nvPr>
          </p:nvSpPr>
          <p:spPr bwMode="auto">
            <a:xfrm>
              <a:off x="3072" y="2688"/>
              <a:ext cx="480" cy="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sz="600">
                  <a:solidFill>
                    <a:srgbClr val="000000"/>
                  </a:solidFill>
                </a:rPr>
                <a:t>Car</a:t>
              </a:r>
            </a:p>
          </p:txBody>
        </p:sp>
        <p:sp>
          <p:nvSpPr>
            <p:cNvPr id="506901" name="Line 21"/>
            <p:cNvSpPr>
              <a:spLocks noChangeShapeType="1"/>
            </p:cNvSpPr>
            <p:nvPr>
              <p:custDataLst>
                <p:tags r:id="rId16"/>
              </p:custDataLst>
            </p:nvPr>
          </p:nvSpPr>
          <p:spPr bwMode="auto">
            <a:xfrm flipV="1">
              <a:off x="3408" y="2784"/>
              <a:ext cx="144" cy="48"/>
            </a:xfrm>
            <a:prstGeom prst="line">
              <a:avLst/>
            </a:prstGeom>
            <a:noFill/>
            <a:ln w="28575">
              <a:solidFill>
                <a:srgbClr val="00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sz="2400">
                <a:solidFill>
                  <a:srgbClr val="000000"/>
                </a:solidFill>
                <a:latin typeface="Times New Roman" pitchFamily="18" charset="0"/>
              </a:endParaRPr>
            </a:p>
          </p:txBody>
        </p:sp>
      </p:grpSp>
      <p:sp>
        <p:nvSpPr>
          <p:cNvPr id="506902" name="Text Box 22"/>
          <p:cNvSpPr txBox="1">
            <a:spLocks noChangeArrowheads="1"/>
          </p:cNvSpPr>
          <p:nvPr>
            <p:custDataLst>
              <p:tags r:id="rId3"/>
            </p:custDataLst>
          </p:nvPr>
        </p:nvSpPr>
        <p:spPr bwMode="auto">
          <a:xfrm>
            <a:off x="276041" y="4204218"/>
            <a:ext cx="37338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50000"/>
              </a:spcBef>
              <a:spcAft>
                <a:spcPct val="0"/>
              </a:spcAft>
            </a:pPr>
            <a:r>
              <a:rPr lang="en-US" sz="1800" b="1" dirty="0" smtClean="0">
                <a:solidFill>
                  <a:srgbClr val="000000"/>
                </a:solidFill>
              </a:rPr>
              <a:t>Lane detection</a:t>
            </a:r>
            <a:endParaRPr lang="en-US" sz="1800" b="1" dirty="0">
              <a:solidFill>
                <a:srgbClr val="000000"/>
              </a:solidFill>
            </a:endParaRPr>
          </a:p>
        </p:txBody>
      </p:sp>
      <p:pic>
        <p:nvPicPr>
          <p:cNvPr id="506903" name="Picture 23"/>
          <p:cNvPicPr>
            <a:picLocks noChangeAspect="1" noChangeArrowheads="1"/>
          </p:cNvPicPr>
          <p:nvPr>
            <p:custDataLst>
              <p:tags r:id="rId4"/>
            </p:custDataLst>
          </p:nvPr>
        </p:nvPicPr>
        <p:blipFill>
          <a:blip r:embed="rId28">
            <a:extLst>
              <a:ext uri="{28A0092B-C50C-407E-A947-70E740481C1C}">
                <a14:useLocalDpi xmlns:a14="http://schemas.microsoft.com/office/drawing/2010/main" val="0"/>
              </a:ext>
            </a:extLst>
          </a:blip>
          <a:srcRect/>
          <a:stretch>
            <a:fillRect/>
          </a:stretch>
        </p:blipFill>
        <p:spPr bwMode="auto">
          <a:xfrm>
            <a:off x="6713083" y="1315962"/>
            <a:ext cx="1800225" cy="1209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6904" name="Picture 24"/>
          <p:cNvPicPr>
            <a:picLocks noChangeAspect="1" noChangeArrowheads="1"/>
          </p:cNvPicPr>
          <p:nvPr>
            <p:custDataLst>
              <p:tags r:id="rId5"/>
            </p:custDataLst>
          </p:nvPr>
        </p:nvPicPr>
        <p:blipFill>
          <a:blip r:embed="rId29">
            <a:extLst>
              <a:ext uri="{28A0092B-C50C-407E-A947-70E740481C1C}">
                <a14:useLocalDpi xmlns:a14="http://schemas.microsoft.com/office/drawing/2010/main" val="0"/>
              </a:ext>
            </a:extLst>
          </a:blip>
          <a:srcRect l="50000" t="50334"/>
          <a:stretch>
            <a:fillRect/>
          </a:stretch>
        </p:blipFill>
        <p:spPr bwMode="auto">
          <a:xfrm>
            <a:off x="3391441" y="4648838"/>
            <a:ext cx="1848802" cy="1254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6905" name="Picture 25"/>
          <p:cNvPicPr>
            <a:picLocks noChangeAspect="1" noChangeArrowheads="1"/>
          </p:cNvPicPr>
          <p:nvPr>
            <p:custDataLst>
              <p:tags r:id="rId6"/>
            </p:custDataLst>
          </p:nvPr>
        </p:nvPicPr>
        <p:blipFill>
          <a:blip r:embed="rId30">
            <a:extLst>
              <a:ext uri="{28A0092B-C50C-407E-A947-70E740481C1C}">
                <a14:useLocalDpi xmlns:a14="http://schemas.microsoft.com/office/drawing/2010/main" val="0"/>
              </a:ext>
            </a:extLst>
          </a:blip>
          <a:srcRect/>
          <a:stretch>
            <a:fillRect/>
          </a:stretch>
        </p:blipFill>
        <p:spPr bwMode="auto">
          <a:xfrm>
            <a:off x="1619672" y="4550985"/>
            <a:ext cx="1570793" cy="14500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06906" name="Rectangle 26"/>
          <p:cNvSpPr>
            <a:spLocks noChangeArrowheads="1"/>
          </p:cNvSpPr>
          <p:nvPr>
            <p:custDataLst>
              <p:tags r:id="rId7"/>
            </p:custDataLst>
          </p:nvPr>
        </p:nvSpPr>
        <p:spPr bwMode="auto">
          <a:xfrm>
            <a:off x="152400" y="1164892"/>
            <a:ext cx="363432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50000"/>
              </a:spcBef>
              <a:spcAft>
                <a:spcPct val="0"/>
              </a:spcAft>
            </a:pPr>
            <a:r>
              <a:rPr lang="en-US" sz="1800" b="1" dirty="0" err="1" smtClean="0">
                <a:solidFill>
                  <a:srgbClr val="000000"/>
                </a:solidFill>
              </a:rPr>
              <a:t>Localizzazione</a:t>
            </a:r>
            <a:r>
              <a:rPr lang="en-US" sz="1800" b="1" dirty="0" smtClean="0">
                <a:solidFill>
                  <a:srgbClr val="000000"/>
                </a:solidFill>
              </a:rPr>
              <a:t> di auto e </a:t>
            </a:r>
            <a:r>
              <a:rPr lang="en-US" sz="1800" b="1" dirty="0" err="1" smtClean="0">
                <a:solidFill>
                  <a:srgbClr val="000000"/>
                </a:solidFill>
              </a:rPr>
              <a:t>pedoni</a:t>
            </a:r>
            <a:endParaRPr lang="en-US" sz="1800" b="1" dirty="0">
              <a:solidFill>
                <a:srgbClr val="000000"/>
              </a:solidFill>
            </a:endParaRPr>
          </a:p>
        </p:txBody>
      </p:sp>
      <p:sp>
        <p:nvSpPr>
          <p:cNvPr id="506907" name="Rectangle 27"/>
          <p:cNvSpPr>
            <a:spLocks noChangeArrowheads="1"/>
          </p:cNvSpPr>
          <p:nvPr>
            <p:custDataLst>
              <p:tags r:id="rId8"/>
            </p:custDataLst>
          </p:nvPr>
        </p:nvSpPr>
        <p:spPr bwMode="auto">
          <a:xfrm>
            <a:off x="5712563" y="4165990"/>
            <a:ext cx="2876550" cy="2014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fontAlgn="base">
              <a:spcBef>
                <a:spcPct val="0"/>
              </a:spcBef>
              <a:spcAft>
                <a:spcPct val="0"/>
              </a:spcAft>
              <a:buFontTx/>
              <a:buChar char="•"/>
            </a:pPr>
            <a:r>
              <a:rPr lang="en-US" dirty="0">
                <a:solidFill>
                  <a:srgbClr val="000000"/>
                </a:solidFill>
              </a:rPr>
              <a:t> Collision warning systems with adaptive cruise control, </a:t>
            </a:r>
          </a:p>
          <a:p>
            <a:pPr fontAlgn="base">
              <a:spcBef>
                <a:spcPct val="0"/>
              </a:spcBef>
              <a:spcAft>
                <a:spcPct val="0"/>
              </a:spcAft>
              <a:buFontTx/>
              <a:buChar char="•"/>
            </a:pPr>
            <a:r>
              <a:rPr lang="en-US" dirty="0">
                <a:solidFill>
                  <a:srgbClr val="000000"/>
                </a:solidFill>
              </a:rPr>
              <a:t> Lane departure warning systems, </a:t>
            </a:r>
          </a:p>
          <a:p>
            <a:pPr fontAlgn="base">
              <a:spcBef>
                <a:spcPct val="0"/>
              </a:spcBef>
              <a:spcAft>
                <a:spcPct val="0"/>
              </a:spcAft>
              <a:buFontTx/>
              <a:buChar char="•"/>
            </a:pPr>
            <a:r>
              <a:rPr lang="en-US" dirty="0">
                <a:solidFill>
                  <a:srgbClr val="000000"/>
                </a:solidFill>
              </a:rPr>
              <a:t> Rear object detection systems,</a:t>
            </a:r>
            <a:r>
              <a:rPr lang="en-US" b="1" dirty="0">
                <a:solidFill>
                  <a:srgbClr val="000000"/>
                </a:solidFill>
              </a:rPr>
              <a:t> </a:t>
            </a:r>
          </a:p>
        </p:txBody>
      </p:sp>
      <p:sp>
        <p:nvSpPr>
          <p:cNvPr id="2" name="Title 1"/>
          <p:cNvSpPr>
            <a:spLocks noGrp="1"/>
          </p:cNvSpPr>
          <p:nvPr>
            <p:ph type="title"/>
          </p:nvPr>
        </p:nvSpPr>
        <p:spPr/>
        <p:txBody>
          <a:bodyPr/>
          <a:lstStyle/>
          <a:p>
            <a:r>
              <a:rPr lang="it-IT" sz="4000" b="1" dirty="0" smtClean="0"/>
              <a:t>Assisted driving</a:t>
            </a:r>
            <a:endParaRPr lang="en-US" sz="4000" b="1" dirty="0"/>
          </a:p>
        </p:txBody>
      </p:sp>
      <p:sp>
        <p:nvSpPr>
          <p:cNvPr id="3" name="Rectangle 2"/>
          <p:cNvSpPr/>
          <p:nvPr/>
        </p:nvSpPr>
        <p:spPr>
          <a:xfrm>
            <a:off x="4193958" y="3873603"/>
            <a:ext cx="4572000" cy="584775"/>
          </a:xfrm>
          <a:prstGeom prst="rect">
            <a:avLst/>
          </a:prstGeom>
        </p:spPr>
        <p:txBody>
          <a:bodyPr>
            <a:spAutoFit/>
          </a:bodyPr>
          <a:lstStyle/>
          <a:p>
            <a:r>
              <a:rPr lang="en-US" dirty="0"/>
              <a:t>https://www.youtube.com/watch?v=VuHSDpfm2AU</a:t>
            </a:r>
          </a:p>
        </p:txBody>
      </p:sp>
      <p:sp>
        <p:nvSpPr>
          <p:cNvPr id="4" name="Rectangle 3"/>
          <p:cNvSpPr/>
          <p:nvPr/>
        </p:nvSpPr>
        <p:spPr>
          <a:xfrm>
            <a:off x="3458702" y="6001053"/>
            <a:ext cx="5054606" cy="338554"/>
          </a:xfrm>
          <a:prstGeom prst="rect">
            <a:avLst/>
          </a:prstGeom>
        </p:spPr>
        <p:txBody>
          <a:bodyPr wrap="square">
            <a:spAutoFit/>
          </a:bodyPr>
          <a:lstStyle/>
          <a:p>
            <a:r>
              <a:rPr lang="en-US" dirty="0"/>
              <a:t>https://www.youtube.com/watch?v=yMLBKgn9Nq8</a:t>
            </a:r>
          </a:p>
        </p:txBody>
      </p:sp>
      <p:pic>
        <p:nvPicPr>
          <p:cNvPr id="31" name="Picture 10" descr="Logo"/>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6683761" y="444133"/>
            <a:ext cx="2247900" cy="68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0955424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0199" name="Picture 7">
            <a:hlinkClick r:id="rId5"/>
          </p:cNvPr>
          <p:cNvPicPr>
            <a:picLocks noChangeAspect="1" noChangeArrowheads="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2051720" y="1196752"/>
            <a:ext cx="5745063" cy="50507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20194" name="Rectangle 2"/>
          <p:cNvSpPr>
            <a:spLocks noGrp="1" noChangeArrowheads="1"/>
          </p:cNvSpPr>
          <p:nvPr>
            <p:ph type="title"/>
            <p:custDataLst>
              <p:tags r:id="rId2"/>
            </p:custDataLst>
          </p:nvPr>
        </p:nvSpPr>
        <p:spPr/>
        <p:txBody>
          <a:bodyPr/>
          <a:lstStyle/>
          <a:p>
            <a:r>
              <a:rPr lang="en-US" sz="4000" b="1" dirty="0" err="1" smtClean="0"/>
              <a:t>Applicazioni</a:t>
            </a:r>
            <a:r>
              <a:rPr lang="en-US" sz="4000" b="1" dirty="0" smtClean="0"/>
              <a:t>:  image retrieval</a:t>
            </a:r>
            <a:endParaRPr lang="en-US" sz="4000" b="1" dirty="0"/>
          </a:p>
        </p:txBody>
      </p:sp>
    </p:spTree>
    <p:extLst>
      <p:ext uri="{BB962C8B-B14F-4D97-AF65-F5344CB8AC3E}">
        <p14:creationId xmlns:p14="http://schemas.microsoft.com/office/powerpoint/2010/main" val="395136344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0978" name="Picture 2"/>
          <p:cNvPicPr>
            <a:picLocks noChangeAspect="1" noChangeArrowheads="1"/>
          </p:cNvPicPr>
          <p:nvPr>
            <p:custDataLst>
              <p:tags r:id="rId1"/>
            </p:custDataLst>
          </p:nvPr>
        </p:nvPicPr>
        <p:blipFill>
          <a:blip r:embed="rId7">
            <a:extLst>
              <a:ext uri="{28A0092B-C50C-407E-A947-70E740481C1C}">
                <a14:useLocalDpi xmlns:a14="http://schemas.microsoft.com/office/drawing/2010/main" val="0"/>
              </a:ext>
            </a:extLst>
          </a:blip>
          <a:srcRect/>
          <a:stretch>
            <a:fillRect/>
          </a:stretch>
        </p:blipFill>
        <p:spPr bwMode="auto">
          <a:xfrm>
            <a:off x="6075363" y="762000"/>
            <a:ext cx="3068637" cy="4038600"/>
          </a:xfrm>
          <a:prstGeom prst="rect">
            <a:avLst/>
          </a:prstGeom>
          <a:noFill/>
          <a:extLst>
            <a:ext uri="{909E8E84-426E-40DD-AFC4-6F175D3DCCD1}">
              <a14:hiddenFill xmlns:a14="http://schemas.microsoft.com/office/drawing/2010/main">
                <a:solidFill>
                  <a:srgbClr val="FFFFFF"/>
                </a:solidFill>
              </a14:hiddenFill>
            </a:ext>
          </a:extLst>
        </p:spPr>
      </p:pic>
      <p:pic>
        <p:nvPicPr>
          <p:cNvPr id="510979" name="Picture 3"/>
          <p:cNvPicPr>
            <a:picLocks noChangeAspect="1" noChangeArrowheads="1"/>
          </p:cNvPicPr>
          <p:nvPr>
            <p:custDataLst>
              <p:tags r:id="rId2"/>
            </p:custDataLst>
          </p:nvPr>
        </p:nvPicPr>
        <p:blipFill>
          <a:blip r:embed="rId8">
            <a:extLst>
              <a:ext uri="{28A0092B-C50C-407E-A947-70E740481C1C}">
                <a14:useLocalDpi xmlns:a14="http://schemas.microsoft.com/office/drawing/2010/main" val="0"/>
              </a:ext>
            </a:extLst>
          </a:blip>
          <a:srcRect/>
          <a:stretch>
            <a:fillRect/>
          </a:stretch>
        </p:blipFill>
        <p:spPr bwMode="auto">
          <a:xfrm>
            <a:off x="0" y="1295400"/>
            <a:ext cx="3302000" cy="3581400"/>
          </a:xfrm>
          <a:prstGeom prst="rect">
            <a:avLst/>
          </a:prstGeom>
          <a:noFill/>
          <a:extLst>
            <a:ext uri="{909E8E84-426E-40DD-AFC4-6F175D3DCCD1}">
              <a14:hiddenFill xmlns:a14="http://schemas.microsoft.com/office/drawing/2010/main">
                <a:solidFill>
                  <a:srgbClr val="FFFFFF"/>
                </a:solidFill>
              </a14:hiddenFill>
            </a:ext>
          </a:extLst>
        </p:spPr>
      </p:pic>
      <p:pic>
        <p:nvPicPr>
          <p:cNvPr id="510980" name="Picture 4"/>
          <p:cNvPicPr>
            <a:picLocks noChangeAspect="1" noChangeArrowheads="1"/>
          </p:cNvPicPr>
          <p:nvPr>
            <p:custDataLst>
              <p:tags r:id="rId3"/>
            </p:custDataLst>
          </p:nvPr>
        </p:nvPicPr>
        <p:blipFill>
          <a:blip r:embed="rId9">
            <a:lum bright="-12000" contrast="6000"/>
            <a:extLst>
              <a:ext uri="{28A0092B-C50C-407E-A947-70E740481C1C}">
                <a14:useLocalDpi xmlns:a14="http://schemas.microsoft.com/office/drawing/2010/main" val="0"/>
              </a:ext>
            </a:extLst>
          </a:blip>
          <a:srcRect/>
          <a:stretch>
            <a:fillRect/>
          </a:stretch>
        </p:blipFill>
        <p:spPr bwMode="auto">
          <a:xfrm>
            <a:off x="3200400" y="2819400"/>
            <a:ext cx="3028950" cy="4038600"/>
          </a:xfrm>
          <a:prstGeom prst="rect">
            <a:avLst/>
          </a:prstGeom>
          <a:noFill/>
          <a:extLst>
            <a:ext uri="{909E8E84-426E-40DD-AFC4-6F175D3DCCD1}">
              <a14:hiddenFill xmlns:a14="http://schemas.microsoft.com/office/drawing/2010/main">
                <a:solidFill>
                  <a:srgbClr val="FFFFFF"/>
                </a:solidFill>
              </a14:hiddenFill>
            </a:ext>
          </a:extLst>
        </p:spPr>
      </p:pic>
      <p:sp>
        <p:nvSpPr>
          <p:cNvPr id="510982" name="Text Box 6"/>
          <p:cNvSpPr txBox="1">
            <a:spLocks noChangeArrowheads="1"/>
          </p:cNvSpPr>
          <p:nvPr>
            <p:custDataLst>
              <p:tags r:id="rId4"/>
            </p:custDataLst>
          </p:nvPr>
        </p:nvSpPr>
        <p:spPr bwMode="auto">
          <a:xfrm>
            <a:off x="307975" y="5517232"/>
            <a:ext cx="2686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dirty="0">
                <a:solidFill>
                  <a:srgbClr val="000000"/>
                </a:solidFill>
              </a:rPr>
              <a:t>Michelangelo 1475-1564</a:t>
            </a:r>
          </a:p>
        </p:txBody>
      </p:sp>
      <p:sp>
        <p:nvSpPr>
          <p:cNvPr id="9" name="Title 1"/>
          <p:cNvSpPr txBox="1">
            <a:spLocks/>
          </p:cNvSpPr>
          <p:nvPr/>
        </p:nvSpPr>
        <p:spPr>
          <a:xfrm>
            <a:off x="457200" y="274638"/>
            <a:ext cx="8229600" cy="1143000"/>
          </a:xfrm>
          <a:prstGeom prst="rect">
            <a:avLst/>
          </a:prstGeom>
        </p:spPr>
        <p:txBody>
          <a:bodyPr/>
          <a:lstStyle>
            <a:lvl1pPr algn="ctr" rtl="0" eaLnBrk="0" fontAlgn="base" hangingPunct="0">
              <a:spcBef>
                <a:spcPct val="0"/>
              </a:spcBef>
              <a:spcAft>
                <a:spcPct val="0"/>
              </a:spcAft>
              <a:defRPr sz="4400">
                <a:solidFill>
                  <a:srgbClr val="800000"/>
                </a:solidFill>
                <a:latin typeface="+mj-lt"/>
                <a:ea typeface="+mj-ea"/>
                <a:cs typeface="+mj-cs"/>
              </a:defRPr>
            </a:lvl1pPr>
            <a:lvl2pPr algn="ctr" rtl="0" eaLnBrk="0" fontAlgn="base" hangingPunct="0">
              <a:spcBef>
                <a:spcPct val="0"/>
              </a:spcBef>
              <a:spcAft>
                <a:spcPct val="0"/>
              </a:spcAft>
              <a:defRPr sz="4400">
                <a:solidFill>
                  <a:srgbClr val="800000"/>
                </a:solidFill>
                <a:latin typeface="Tahoma" pitchFamily="34" charset="0"/>
                <a:cs typeface="Arial" charset="0"/>
              </a:defRPr>
            </a:lvl2pPr>
            <a:lvl3pPr algn="ctr" rtl="0" eaLnBrk="0" fontAlgn="base" hangingPunct="0">
              <a:spcBef>
                <a:spcPct val="0"/>
              </a:spcBef>
              <a:spcAft>
                <a:spcPct val="0"/>
              </a:spcAft>
              <a:defRPr sz="4400">
                <a:solidFill>
                  <a:srgbClr val="800000"/>
                </a:solidFill>
                <a:latin typeface="Tahoma" pitchFamily="34" charset="0"/>
                <a:cs typeface="Arial" charset="0"/>
              </a:defRPr>
            </a:lvl3pPr>
            <a:lvl4pPr algn="ctr" rtl="0" eaLnBrk="0" fontAlgn="base" hangingPunct="0">
              <a:spcBef>
                <a:spcPct val="0"/>
              </a:spcBef>
              <a:spcAft>
                <a:spcPct val="0"/>
              </a:spcAft>
              <a:defRPr sz="4400">
                <a:solidFill>
                  <a:srgbClr val="800000"/>
                </a:solidFill>
                <a:latin typeface="Tahoma" pitchFamily="34" charset="0"/>
                <a:cs typeface="Arial" charset="0"/>
              </a:defRPr>
            </a:lvl4pPr>
            <a:lvl5pPr algn="ctr" rtl="0" eaLnBrk="0" fontAlgn="base" hangingPunct="0">
              <a:spcBef>
                <a:spcPct val="0"/>
              </a:spcBef>
              <a:spcAft>
                <a:spcPct val="0"/>
              </a:spcAft>
              <a:defRPr sz="4400">
                <a:solidFill>
                  <a:srgbClr val="800000"/>
                </a:solidFill>
                <a:latin typeface="Tahoma" pitchFamily="34" charset="0"/>
                <a:cs typeface="Arial" charset="0"/>
              </a:defRPr>
            </a:lvl5pPr>
            <a:lvl6pPr marL="457200" algn="ctr" rtl="0" fontAlgn="base">
              <a:spcBef>
                <a:spcPct val="0"/>
              </a:spcBef>
              <a:spcAft>
                <a:spcPct val="0"/>
              </a:spcAft>
              <a:defRPr sz="4400">
                <a:solidFill>
                  <a:srgbClr val="800000"/>
                </a:solidFill>
                <a:latin typeface="Tahoma" pitchFamily="34" charset="0"/>
                <a:cs typeface="Arial" charset="0"/>
              </a:defRPr>
            </a:lvl6pPr>
            <a:lvl7pPr marL="914400" algn="ctr" rtl="0" fontAlgn="base">
              <a:spcBef>
                <a:spcPct val="0"/>
              </a:spcBef>
              <a:spcAft>
                <a:spcPct val="0"/>
              </a:spcAft>
              <a:defRPr sz="4400">
                <a:solidFill>
                  <a:srgbClr val="800000"/>
                </a:solidFill>
                <a:latin typeface="Tahoma" pitchFamily="34" charset="0"/>
                <a:cs typeface="Arial" charset="0"/>
              </a:defRPr>
            </a:lvl7pPr>
            <a:lvl8pPr marL="1371600" algn="ctr" rtl="0" fontAlgn="base">
              <a:spcBef>
                <a:spcPct val="0"/>
              </a:spcBef>
              <a:spcAft>
                <a:spcPct val="0"/>
              </a:spcAft>
              <a:defRPr sz="4400">
                <a:solidFill>
                  <a:srgbClr val="800000"/>
                </a:solidFill>
                <a:latin typeface="Tahoma" pitchFamily="34" charset="0"/>
                <a:cs typeface="Arial" charset="0"/>
              </a:defRPr>
            </a:lvl8pPr>
            <a:lvl9pPr marL="1828800" algn="ctr" rtl="0" fontAlgn="base">
              <a:spcBef>
                <a:spcPct val="0"/>
              </a:spcBef>
              <a:spcAft>
                <a:spcPct val="0"/>
              </a:spcAft>
              <a:defRPr sz="4400">
                <a:solidFill>
                  <a:srgbClr val="800000"/>
                </a:solidFill>
                <a:latin typeface="Tahoma" pitchFamily="34" charset="0"/>
                <a:cs typeface="Arial" charset="0"/>
              </a:defRPr>
            </a:lvl9pPr>
          </a:lstStyle>
          <a:p>
            <a:r>
              <a:rPr lang="en-US" sz="3600" b="1" kern="0" dirty="0" smtClean="0"/>
              <a:t>Challenges: </a:t>
            </a:r>
            <a:r>
              <a:rPr lang="en-US" sz="3600" b="1" kern="0" dirty="0" err="1" smtClean="0"/>
              <a:t>variazioni</a:t>
            </a:r>
            <a:r>
              <a:rPr lang="en-US" sz="3600" b="1" kern="0" dirty="0" smtClean="0"/>
              <a:t> di </a:t>
            </a:r>
            <a:r>
              <a:rPr lang="en-US" sz="3600" b="1" kern="0" dirty="0" err="1" smtClean="0"/>
              <a:t>posa</a:t>
            </a:r>
            <a:endParaRPr lang="en-US" sz="3600" b="1" kern="0" dirty="0"/>
          </a:p>
        </p:txBody>
      </p:sp>
    </p:spTree>
    <p:extLst>
      <p:ext uri="{BB962C8B-B14F-4D97-AF65-F5344CB8AC3E}">
        <p14:creationId xmlns:p14="http://schemas.microsoft.com/office/powerpoint/2010/main" val="288051322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02" name="Picture 2"/>
          <p:cNvPicPr>
            <a:picLocks noChangeAspect="1" noChangeArrowheads="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1138238" y="1066800"/>
            <a:ext cx="3052762" cy="486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003" name="Picture 3"/>
          <p:cNvPicPr>
            <a:picLocks noChangeAspect="1" noChangeArrowheads="1"/>
          </p:cNvPicPr>
          <p:nvPr>
            <p:custDataLst>
              <p:tags r:id="rId2"/>
            </p:custDataLst>
          </p:nvPr>
        </p:nvPicPr>
        <p:blipFill>
          <a:blip r:embed="rId7">
            <a:extLst>
              <a:ext uri="{28A0092B-C50C-407E-A947-70E740481C1C}">
                <a14:useLocalDpi xmlns:a14="http://schemas.microsoft.com/office/drawing/2010/main" val="0"/>
              </a:ext>
            </a:extLst>
          </a:blip>
          <a:srcRect/>
          <a:stretch>
            <a:fillRect/>
          </a:stretch>
        </p:blipFill>
        <p:spPr bwMode="auto">
          <a:xfrm>
            <a:off x="4643438" y="1066800"/>
            <a:ext cx="3433762"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2005" name="Text Box 5"/>
          <p:cNvSpPr txBox="1">
            <a:spLocks noChangeArrowheads="1"/>
          </p:cNvSpPr>
          <p:nvPr>
            <p:custDataLst>
              <p:tags r:id="rId3"/>
            </p:custDataLst>
          </p:nvPr>
        </p:nvSpPr>
        <p:spPr bwMode="auto">
          <a:xfrm>
            <a:off x="6996113" y="6521450"/>
            <a:ext cx="214788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sz="1600">
                <a:solidFill>
                  <a:srgbClr val="FFCC99"/>
                </a:solidFill>
              </a:rPr>
              <a:t>slide credit: S. Ullman</a:t>
            </a:r>
          </a:p>
        </p:txBody>
      </p:sp>
      <p:sp>
        <p:nvSpPr>
          <p:cNvPr id="6" name="Title 1"/>
          <p:cNvSpPr txBox="1">
            <a:spLocks/>
          </p:cNvSpPr>
          <p:nvPr/>
        </p:nvSpPr>
        <p:spPr>
          <a:xfrm>
            <a:off x="457200" y="274638"/>
            <a:ext cx="8229600" cy="1143000"/>
          </a:xfrm>
          <a:prstGeom prst="rect">
            <a:avLst/>
          </a:prstGeom>
        </p:spPr>
        <p:txBody>
          <a:bodyPr/>
          <a:lstStyle>
            <a:lvl1pPr algn="ctr" rtl="0" eaLnBrk="0" fontAlgn="base" hangingPunct="0">
              <a:spcBef>
                <a:spcPct val="0"/>
              </a:spcBef>
              <a:spcAft>
                <a:spcPct val="0"/>
              </a:spcAft>
              <a:defRPr sz="4400">
                <a:solidFill>
                  <a:srgbClr val="800000"/>
                </a:solidFill>
                <a:latin typeface="+mj-lt"/>
                <a:ea typeface="+mj-ea"/>
                <a:cs typeface="+mj-cs"/>
              </a:defRPr>
            </a:lvl1pPr>
            <a:lvl2pPr algn="ctr" rtl="0" eaLnBrk="0" fontAlgn="base" hangingPunct="0">
              <a:spcBef>
                <a:spcPct val="0"/>
              </a:spcBef>
              <a:spcAft>
                <a:spcPct val="0"/>
              </a:spcAft>
              <a:defRPr sz="4400">
                <a:solidFill>
                  <a:srgbClr val="800000"/>
                </a:solidFill>
                <a:latin typeface="Tahoma" pitchFamily="34" charset="0"/>
                <a:cs typeface="Arial" charset="0"/>
              </a:defRPr>
            </a:lvl2pPr>
            <a:lvl3pPr algn="ctr" rtl="0" eaLnBrk="0" fontAlgn="base" hangingPunct="0">
              <a:spcBef>
                <a:spcPct val="0"/>
              </a:spcBef>
              <a:spcAft>
                <a:spcPct val="0"/>
              </a:spcAft>
              <a:defRPr sz="4400">
                <a:solidFill>
                  <a:srgbClr val="800000"/>
                </a:solidFill>
                <a:latin typeface="Tahoma" pitchFamily="34" charset="0"/>
                <a:cs typeface="Arial" charset="0"/>
              </a:defRPr>
            </a:lvl3pPr>
            <a:lvl4pPr algn="ctr" rtl="0" eaLnBrk="0" fontAlgn="base" hangingPunct="0">
              <a:spcBef>
                <a:spcPct val="0"/>
              </a:spcBef>
              <a:spcAft>
                <a:spcPct val="0"/>
              </a:spcAft>
              <a:defRPr sz="4400">
                <a:solidFill>
                  <a:srgbClr val="800000"/>
                </a:solidFill>
                <a:latin typeface="Tahoma" pitchFamily="34" charset="0"/>
                <a:cs typeface="Arial" charset="0"/>
              </a:defRPr>
            </a:lvl4pPr>
            <a:lvl5pPr algn="ctr" rtl="0" eaLnBrk="0" fontAlgn="base" hangingPunct="0">
              <a:spcBef>
                <a:spcPct val="0"/>
              </a:spcBef>
              <a:spcAft>
                <a:spcPct val="0"/>
              </a:spcAft>
              <a:defRPr sz="4400">
                <a:solidFill>
                  <a:srgbClr val="800000"/>
                </a:solidFill>
                <a:latin typeface="Tahoma" pitchFamily="34" charset="0"/>
                <a:cs typeface="Arial" charset="0"/>
              </a:defRPr>
            </a:lvl5pPr>
            <a:lvl6pPr marL="457200" algn="ctr" rtl="0" fontAlgn="base">
              <a:spcBef>
                <a:spcPct val="0"/>
              </a:spcBef>
              <a:spcAft>
                <a:spcPct val="0"/>
              </a:spcAft>
              <a:defRPr sz="4400">
                <a:solidFill>
                  <a:srgbClr val="800000"/>
                </a:solidFill>
                <a:latin typeface="Tahoma" pitchFamily="34" charset="0"/>
                <a:cs typeface="Arial" charset="0"/>
              </a:defRPr>
            </a:lvl6pPr>
            <a:lvl7pPr marL="914400" algn="ctr" rtl="0" fontAlgn="base">
              <a:spcBef>
                <a:spcPct val="0"/>
              </a:spcBef>
              <a:spcAft>
                <a:spcPct val="0"/>
              </a:spcAft>
              <a:defRPr sz="4400">
                <a:solidFill>
                  <a:srgbClr val="800000"/>
                </a:solidFill>
                <a:latin typeface="Tahoma" pitchFamily="34" charset="0"/>
                <a:cs typeface="Arial" charset="0"/>
              </a:defRPr>
            </a:lvl7pPr>
            <a:lvl8pPr marL="1371600" algn="ctr" rtl="0" fontAlgn="base">
              <a:spcBef>
                <a:spcPct val="0"/>
              </a:spcBef>
              <a:spcAft>
                <a:spcPct val="0"/>
              </a:spcAft>
              <a:defRPr sz="4400">
                <a:solidFill>
                  <a:srgbClr val="800000"/>
                </a:solidFill>
                <a:latin typeface="Tahoma" pitchFamily="34" charset="0"/>
                <a:cs typeface="Arial" charset="0"/>
              </a:defRPr>
            </a:lvl8pPr>
            <a:lvl9pPr marL="1828800" algn="ctr" rtl="0" fontAlgn="base">
              <a:spcBef>
                <a:spcPct val="0"/>
              </a:spcBef>
              <a:spcAft>
                <a:spcPct val="0"/>
              </a:spcAft>
              <a:defRPr sz="4400">
                <a:solidFill>
                  <a:srgbClr val="800000"/>
                </a:solidFill>
                <a:latin typeface="Tahoma" pitchFamily="34" charset="0"/>
                <a:cs typeface="Arial" charset="0"/>
              </a:defRPr>
            </a:lvl9pPr>
          </a:lstStyle>
          <a:p>
            <a:r>
              <a:rPr lang="en-US" sz="3200" b="1" kern="0" dirty="0" smtClean="0"/>
              <a:t>Challenges: </a:t>
            </a:r>
            <a:r>
              <a:rPr lang="en-US" sz="3200" b="1" kern="0" dirty="0" err="1" smtClean="0"/>
              <a:t>variazioni</a:t>
            </a:r>
            <a:r>
              <a:rPr lang="en-US" sz="3200" b="1" kern="0" dirty="0" smtClean="0"/>
              <a:t> di </a:t>
            </a:r>
            <a:r>
              <a:rPr lang="en-US" sz="3200" b="1" kern="0" dirty="0" err="1" smtClean="0"/>
              <a:t>illuminazione</a:t>
            </a:r>
            <a:endParaRPr lang="en-US" sz="3200" b="1" kern="0" dirty="0"/>
          </a:p>
        </p:txBody>
      </p:sp>
    </p:spTree>
    <p:extLst>
      <p:ext uri="{BB962C8B-B14F-4D97-AF65-F5344CB8AC3E}">
        <p14:creationId xmlns:p14="http://schemas.microsoft.com/office/powerpoint/2010/main" val="306207596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691680" y="3342725"/>
            <a:ext cx="6363583" cy="1478363"/>
            <a:chOff x="1691680" y="3342725"/>
            <a:chExt cx="6363583" cy="1478363"/>
          </a:xfrm>
        </p:grpSpPr>
        <p:pic>
          <p:nvPicPr>
            <p:cNvPr id="294914" name="Picture 2" descr="http://www.clipartbest.com/cliparts/dT8/5Bo/dT85Bo56c.jpe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91680" y="3356991"/>
              <a:ext cx="1464097" cy="1464097"/>
            </a:xfrm>
            <a:prstGeom prst="rect">
              <a:avLst/>
            </a:prstGeom>
            <a:noFill/>
            <a:extLst>
              <a:ext uri="{909E8E84-426E-40DD-AFC4-6F175D3DCCD1}">
                <a14:hiddenFill xmlns:a14="http://schemas.microsoft.com/office/drawing/2010/main">
                  <a:solidFill>
                    <a:srgbClr val="FFFFFF"/>
                  </a:solidFill>
                </a14:hiddenFill>
              </a:ext>
            </a:extLst>
          </p:spPr>
        </p:pic>
        <p:pic>
          <p:nvPicPr>
            <p:cNvPr id="294916" name="Picture 4" descr="http://images.quebarato.com.br/T440x/bicicleta+em+madeira+radelo+santo+andre+sp+brasil__3AFDFC_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3044" y="3342725"/>
              <a:ext cx="1952126" cy="1464096"/>
            </a:xfrm>
            <a:prstGeom prst="rect">
              <a:avLst/>
            </a:prstGeom>
            <a:noFill/>
            <a:extLst>
              <a:ext uri="{909E8E84-426E-40DD-AFC4-6F175D3DCCD1}">
                <a14:hiddenFill xmlns:a14="http://schemas.microsoft.com/office/drawing/2010/main">
                  <a:solidFill>
                    <a:srgbClr val="FFFFFF"/>
                  </a:solidFill>
                </a14:hiddenFill>
              </a:ext>
            </a:extLst>
          </p:spPr>
        </p:pic>
        <p:pic>
          <p:nvPicPr>
            <p:cNvPr id="294918" name="Picture 6" descr="https://encrypted-tbn2.gstatic.com/images?q=tbn:ANd9GcT6MKhq8P7fiYBOzZV0EJ2Z326HGI6tcdeHjKfp6N2-o2e4uUl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53894" y="3356991"/>
              <a:ext cx="1306338" cy="1306338"/>
            </a:xfrm>
            <a:prstGeom prst="rect">
              <a:avLst/>
            </a:prstGeom>
            <a:noFill/>
            <a:extLst>
              <a:ext uri="{909E8E84-426E-40DD-AFC4-6F175D3DCCD1}">
                <a14:hiddenFill xmlns:a14="http://schemas.microsoft.com/office/drawing/2010/main">
                  <a:solidFill>
                    <a:srgbClr val="FFFFFF"/>
                  </a:solidFill>
                </a14:hiddenFill>
              </a:ext>
            </a:extLst>
          </p:spPr>
        </p:pic>
        <p:pic>
          <p:nvPicPr>
            <p:cNvPr id="294920" name="Picture 8" descr="http://www.ediciclo.it/blog/wp-content/uploads/2011/02/bici-depoca.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53495" y="3356991"/>
              <a:ext cx="1301768" cy="1215658"/>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Content Placeholder 2"/>
          <p:cNvSpPr>
            <a:spLocks noGrp="1"/>
          </p:cNvSpPr>
          <p:nvPr>
            <p:ph idx="1"/>
          </p:nvPr>
        </p:nvSpPr>
        <p:spPr/>
        <p:txBody>
          <a:bodyPr/>
          <a:lstStyle/>
          <a:p>
            <a:r>
              <a:rPr lang="en-US" dirty="0" smtClean="0"/>
              <a:t>Area di </a:t>
            </a:r>
            <a:r>
              <a:rPr lang="en-US" dirty="0" err="1" smtClean="0"/>
              <a:t>ricerca</a:t>
            </a:r>
            <a:r>
              <a:rPr lang="en-US" dirty="0" smtClean="0"/>
              <a:t> </a:t>
            </a:r>
            <a:r>
              <a:rPr lang="en-US" dirty="0" err="1" smtClean="0"/>
              <a:t>primaria</a:t>
            </a:r>
            <a:r>
              <a:rPr lang="en-US" dirty="0" smtClean="0"/>
              <a:t> </a:t>
            </a:r>
            <a:r>
              <a:rPr lang="en-US" dirty="0" err="1" smtClean="0"/>
              <a:t>nella</a:t>
            </a:r>
            <a:r>
              <a:rPr lang="en-US" dirty="0" smtClean="0"/>
              <a:t> computer vision, largamente </a:t>
            </a:r>
            <a:r>
              <a:rPr lang="en-US" dirty="0" err="1" smtClean="0"/>
              <a:t>focalizzata</a:t>
            </a:r>
            <a:r>
              <a:rPr lang="en-US" dirty="0" smtClean="0"/>
              <a:t> </a:t>
            </a:r>
            <a:r>
              <a:rPr lang="en-US" dirty="0" err="1" smtClean="0"/>
              <a:t>sulle</a:t>
            </a:r>
            <a:r>
              <a:rPr lang="en-US" dirty="0" smtClean="0"/>
              <a:t> </a:t>
            </a:r>
            <a:r>
              <a:rPr lang="it-IT" dirty="0" smtClean="0"/>
              <a:t>«</a:t>
            </a:r>
            <a:r>
              <a:rPr lang="it-IT" i="1" dirty="0" smtClean="0"/>
              <a:t>categorie</a:t>
            </a:r>
            <a:r>
              <a:rPr lang="it-IT" dirty="0" smtClean="0"/>
              <a:t>» anziché su oggetti specifici</a:t>
            </a:r>
          </a:p>
          <a:p>
            <a:pPr lvl="1"/>
            <a:r>
              <a:rPr lang="en-US" dirty="0" smtClean="0"/>
              <a:t>Per </a:t>
            </a:r>
            <a:r>
              <a:rPr lang="en-US" dirty="0" err="1" smtClean="0"/>
              <a:t>esempio</a:t>
            </a:r>
            <a:r>
              <a:rPr lang="en-US" dirty="0" smtClean="0"/>
              <a:t>, </a:t>
            </a:r>
            <a:r>
              <a:rPr lang="en-US" dirty="0" err="1" smtClean="0"/>
              <a:t>bicicletta</a:t>
            </a:r>
            <a:endParaRPr lang="en-US" dirty="0" smtClean="0"/>
          </a:p>
          <a:p>
            <a:pPr lvl="1"/>
            <a:endParaRPr lang="en-US" dirty="0"/>
          </a:p>
          <a:p>
            <a:pPr lvl="1"/>
            <a:endParaRPr lang="en-US" dirty="0" smtClean="0"/>
          </a:p>
          <a:p>
            <a:pPr lvl="1"/>
            <a:endParaRPr lang="en-US" dirty="0" smtClean="0"/>
          </a:p>
          <a:p>
            <a:pPr lvl="1"/>
            <a:r>
              <a:rPr lang="en-US" dirty="0" err="1" smtClean="0"/>
              <a:t>Esiste</a:t>
            </a:r>
            <a:r>
              <a:rPr lang="en-US" dirty="0" smtClean="0"/>
              <a:t> </a:t>
            </a:r>
            <a:r>
              <a:rPr lang="en-US" dirty="0" err="1" smtClean="0"/>
              <a:t>il</a:t>
            </a:r>
            <a:r>
              <a:rPr lang="en-US" dirty="0" smtClean="0"/>
              <a:t> </a:t>
            </a:r>
            <a:r>
              <a:rPr lang="en-US" dirty="0" err="1" smtClean="0"/>
              <a:t>problema</a:t>
            </a:r>
            <a:r>
              <a:rPr lang="en-US" dirty="0" smtClean="0"/>
              <a:t> di </a:t>
            </a:r>
            <a:r>
              <a:rPr lang="en-US" dirty="0" err="1" smtClean="0"/>
              <a:t>cosa</a:t>
            </a:r>
            <a:r>
              <a:rPr lang="en-US" dirty="0"/>
              <a:t> </a:t>
            </a:r>
            <a:r>
              <a:rPr lang="en-US" dirty="0" err="1" smtClean="0"/>
              <a:t>sia</a:t>
            </a:r>
            <a:r>
              <a:rPr lang="en-US" dirty="0" smtClean="0"/>
              <a:t> </a:t>
            </a:r>
            <a:r>
              <a:rPr lang="en-US" dirty="0" err="1" smtClean="0"/>
              <a:t>una</a:t>
            </a:r>
            <a:r>
              <a:rPr lang="en-US" dirty="0" smtClean="0"/>
              <a:t> </a:t>
            </a:r>
            <a:r>
              <a:rPr lang="en-US" dirty="0" err="1" smtClean="0"/>
              <a:t>categoria</a:t>
            </a:r>
            <a:r>
              <a:rPr lang="en-US" dirty="0" smtClean="0"/>
              <a:t>, a </a:t>
            </a:r>
            <a:r>
              <a:rPr lang="en-US" dirty="0" err="1" smtClean="0"/>
              <a:t>livello</a:t>
            </a:r>
            <a:r>
              <a:rPr lang="en-US" dirty="0" smtClean="0"/>
              <a:t> </a:t>
            </a:r>
            <a:r>
              <a:rPr lang="en-US" dirty="0" err="1" smtClean="0"/>
              <a:t>semantico</a:t>
            </a:r>
            <a:endParaRPr lang="en-US" dirty="0" smtClean="0"/>
          </a:p>
        </p:txBody>
      </p:sp>
      <p:sp>
        <p:nvSpPr>
          <p:cNvPr id="2" name="Title 1"/>
          <p:cNvSpPr>
            <a:spLocks noGrp="1"/>
          </p:cNvSpPr>
          <p:nvPr>
            <p:ph type="title"/>
          </p:nvPr>
        </p:nvSpPr>
        <p:spPr/>
        <p:txBody>
          <a:bodyPr/>
          <a:lstStyle/>
          <a:p>
            <a:r>
              <a:rPr lang="en-US" sz="3600" b="1" dirty="0" err="1" smtClean="0"/>
              <a:t>Riconoscimento</a:t>
            </a:r>
            <a:r>
              <a:rPr lang="en-US" sz="3600" b="1" dirty="0" smtClean="0"/>
              <a:t> di (</a:t>
            </a:r>
            <a:r>
              <a:rPr lang="en-US" sz="3600" b="1" dirty="0" err="1" smtClean="0"/>
              <a:t>categorie</a:t>
            </a:r>
            <a:r>
              <a:rPr lang="en-US" sz="3600" b="1" dirty="0" smtClean="0"/>
              <a:t> di) </a:t>
            </a:r>
            <a:r>
              <a:rPr lang="en-US" sz="3600" b="1" dirty="0" err="1" smtClean="0"/>
              <a:t>oggetti</a:t>
            </a:r>
            <a:endParaRPr lang="en-US" sz="3600" dirty="0"/>
          </a:p>
        </p:txBody>
      </p:sp>
      <p:sp>
        <p:nvSpPr>
          <p:cNvPr id="4" name="Slide Number Placeholder 3"/>
          <p:cNvSpPr>
            <a:spLocks noGrp="1"/>
          </p:cNvSpPr>
          <p:nvPr>
            <p:ph type="sldNum" sz="quarter" idx="12"/>
          </p:nvPr>
        </p:nvSpPr>
        <p:spPr/>
        <p:txBody>
          <a:bodyPr/>
          <a:lstStyle/>
          <a:p>
            <a:pPr>
              <a:defRPr/>
            </a:pPr>
            <a:fld id="{386111E9-C70E-4047-A49E-5E2B65831748}" type="slidenum">
              <a:rPr lang="it-IT" smtClean="0"/>
              <a:pPr>
                <a:defRPr/>
              </a:pPr>
              <a:t>2</a:t>
            </a:fld>
            <a:endParaRPr lang="it-IT"/>
          </a:p>
        </p:txBody>
      </p:sp>
    </p:spTree>
    <p:extLst>
      <p:ext uri="{BB962C8B-B14F-4D97-AF65-F5344CB8AC3E}">
        <p14:creationId xmlns:p14="http://schemas.microsoft.com/office/powerpoint/2010/main" val="175591326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3026" name="Picture 2"/>
          <p:cNvPicPr>
            <a:picLocks noChangeAspect="1" noChangeArrowheads="1"/>
          </p:cNvPicPr>
          <p:nvPr>
            <p:custDataLst>
              <p:tags r:id="rId1"/>
            </p:custDataLst>
          </p:nvPr>
        </p:nvPicPr>
        <p:blipFill>
          <a:blip r:embed="rId5">
            <a:extLst>
              <a:ext uri="{28A0092B-C50C-407E-A947-70E740481C1C}">
                <a14:useLocalDpi xmlns:a14="http://schemas.microsoft.com/office/drawing/2010/main" val="0"/>
              </a:ext>
            </a:extLst>
          </a:blip>
          <a:srcRect l="3540" t="9630" r="3093" b="8888"/>
          <a:stretch>
            <a:fillRect/>
          </a:stretch>
        </p:blipFill>
        <p:spPr bwMode="auto">
          <a:xfrm>
            <a:off x="2625906" y="1124744"/>
            <a:ext cx="4349193" cy="5229200"/>
          </a:xfrm>
          <a:prstGeom prst="rect">
            <a:avLst/>
          </a:prstGeom>
          <a:noFill/>
          <a:extLst>
            <a:ext uri="{909E8E84-426E-40DD-AFC4-6F175D3DCCD1}">
              <a14:hiddenFill xmlns:a14="http://schemas.microsoft.com/office/drawing/2010/main">
                <a:solidFill>
                  <a:srgbClr val="FFFFFF"/>
                </a:solidFill>
              </a14:hiddenFill>
            </a:ext>
          </a:extLst>
        </p:spPr>
      </p:pic>
      <p:sp>
        <p:nvSpPr>
          <p:cNvPr id="513028" name="Text Box 4"/>
          <p:cNvSpPr txBox="1">
            <a:spLocks noChangeArrowheads="1"/>
          </p:cNvSpPr>
          <p:nvPr>
            <p:custDataLst>
              <p:tags r:id="rId2"/>
            </p:custDataLst>
          </p:nvPr>
        </p:nvSpPr>
        <p:spPr bwMode="auto">
          <a:xfrm>
            <a:off x="457200" y="5589240"/>
            <a:ext cx="1708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dirty="0">
                <a:solidFill>
                  <a:srgbClr val="B83D00"/>
                </a:solidFill>
              </a:rPr>
              <a:t>Magritte, 1957 </a:t>
            </a:r>
          </a:p>
        </p:txBody>
      </p:sp>
      <p:sp>
        <p:nvSpPr>
          <p:cNvPr id="5" name="Title 1"/>
          <p:cNvSpPr txBox="1">
            <a:spLocks/>
          </p:cNvSpPr>
          <p:nvPr/>
        </p:nvSpPr>
        <p:spPr>
          <a:xfrm>
            <a:off x="457200" y="274638"/>
            <a:ext cx="8229600" cy="1143000"/>
          </a:xfrm>
          <a:prstGeom prst="rect">
            <a:avLst/>
          </a:prstGeom>
        </p:spPr>
        <p:txBody>
          <a:bodyPr/>
          <a:lstStyle>
            <a:lvl1pPr algn="ctr" rtl="0" eaLnBrk="0" fontAlgn="base" hangingPunct="0">
              <a:spcBef>
                <a:spcPct val="0"/>
              </a:spcBef>
              <a:spcAft>
                <a:spcPct val="0"/>
              </a:spcAft>
              <a:defRPr sz="4400">
                <a:solidFill>
                  <a:srgbClr val="800000"/>
                </a:solidFill>
                <a:latin typeface="+mj-lt"/>
                <a:ea typeface="+mj-ea"/>
                <a:cs typeface="+mj-cs"/>
              </a:defRPr>
            </a:lvl1pPr>
            <a:lvl2pPr algn="ctr" rtl="0" eaLnBrk="0" fontAlgn="base" hangingPunct="0">
              <a:spcBef>
                <a:spcPct val="0"/>
              </a:spcBef>
              <a:spcAft>
                <a:spcPct val="0"/>
              </a:spcAft>
              <a:defRPr sz="4400">
                <a:solidFill>
                  <a:srgbClr val="800000"/>
                </a:solidFill>
                <a:latin typeface="Tahoma" pitchFamily="34" charset="0"/>
                <a:cs typeface="Arial" charset="0"/>
              </a:defRPr>
            </a:lvl2pPr>
            <a:lvl3pPr algn="ctr" rtl="0" eaLnBrk="0" fontAlgn="base" hangingPunct="0">
              <a:spcBef>
                <a:spcPct val="0"/>
              </a:spcBef>
              <a:spcAft>
                <a:spcPct val="0"/>
              </a:spcAft>
              <a:defRPr sz="4400">
                <a:solidFill>
                  <a:srgbClr val="800000"/>
                </a:solidFill>
                <a:latin typeface="Tahoma" pitchFamily="34" charset="0"/>
                <a:cs typeface="Arial" charset="0"/>
              </a:defRPr>
            </a:lvl3pPr>
            <a:lvl4pPr algn="ctr" rtl="0" eaLnBrk="0" fontAlgn="base" hangingPunct="0">
              <a:spcBef>
                <a:spcPct val="0"/>
              </a:spcBef>
              <a:spcAft>
                <a:spcPct val="0"/>
              </a:spcAft>
              <a:defRPr sz="4400">
                <a:solidFill>
                  <a:srgbClr val="800000"/>
                </a:solidFill>
                <a:latin typeface="Tahoma" pitchFamily="34" charset="0"/>
                <a:cs typeface="Arial" charset="0"/>
              </a:defRPr>
            </a:lvl4pPr>
            <a:lvl5pPr algn="ctr" rtl="0" eaLnBrk="0" fontAlgn="base" hangingPunct="0">
              <a:spcBef>
                <a:spcPct val="0"/>
              </a:spcBef>
              <a:spcAft>
                <a:spcPct val="0"/>
              </a:spcAft>
              <a:defRPr sz="4400">
                <a:solidFill>
                  <a:srgbClr val="800000"/>
                </a:solidFill>
                <a:latin typeface="Tahoma" pitchFamily="34" charset="0"/>
                <a:cs typeface="Arial" charset="0"/>
              </a:defRPr>
            </a:lvl5pPr>
            <a:lvl6pPr marL="457200" algn="ctr" rtl="0" fontAlgn="base">
              <a:spcBef>
                <a:spcPct val="0"/>
              </a:spcBef>
              <a:spcAft>
                <a:spcPct val="0"/>
              </a:spcAft>
              <a:defRPr sz="4400">
                <a:solidFill>
                  <a:srgbClr val="800000"/>
                </a:solidFill>
                <a:latin typeface="Tahoma" pitchFamily="34" charset="0"/>
                <a:cs typeface="Arial" charset="0"/>
              </a:defRPr>
            </a:lvl6pPr>
            <a:lvl7pPr marL="914400" algn="ctr" rtl="0" fontAlgn="base">
              <a:spcBef>
                <a:spcPct val="0"/>
              </a:spcBef>
              <a:spcAft>
                <a:spcPct val="0"/>
              </a:spcAft>
              <a:defRPr sz="4400">
                <a:solidFill>
                  <a:srgbClr val="800000"/>
                </a:solidFill>
                <a:latin typeface="Tahoma" pitchFamily="34" charset="0"/>
                <a:cs typeface="Arial" charset="0"/>
              </a:defRPr>
            </a:lvl7pPr>
            <a:lvl8pPr marL="1371600" algn="ctr" rtl="0" fontAlgn="base">
              <a:spcBef>
                <a:spcPct val="0"/>
              </a:spcBef>
              <a:spcAft>
                <a:spcPct val="0"/>
              </a:spcAft>
              <a:defRPr sz="4400">
                <a:solidFill>
                  <a:srgbClr val="800000"/>
                </a:solidFill>
                <a:latin typeface="Tahoma" pitchFamily="34" charset="0"/>
                <a:cs typeface="Arial" charset="0"/>
              </a:defRPr>
            </a:lvl8pPr>
            <a:lvl9pPr marL="1828800" algn="ctr" rtl="0" fontAlgn="base">
              <a:spcBef>
                <a:spcPct val="0"/>
              </a:spcBef>
              <a:spcAft>
                <a:spcPct val="0"/>
              </a:spcAft>
              <a:defRPr sz="4400">
                <a:solidFill>
                  <a:srgbClr val="800000"/>
                </a:solidFill>
                <a:latin typeface="Tahoma" pitchFamily="34" charset="0"/>
                <a:cs typeface="Arial" charset="0"/>
              </a:defRPr>
            </a:lvl9pPr>
          </a:lstStyle>
          <a:p>
            <a:r>
              <a:rPr lang="en-US" sz="3600" b="1" kern="0" dirty="0" smtClean="0"/>
              <a:t>Challenges: </a:t>
            </a:r>
            <a:r>
              <a:rPr lang="en-US" sz="3600" b="1" kern="0" dirty="0" err="1" smtClean="0"/>
              <a:t>occlusioni</a:t>
            </a:r>
            <a:endParaRPr lang="en-US" sz="3600" b="1" kern="0" dirty="0"/>
          </a:p>
        </p:txBody>
      </p:sp>
    </p:spTree>
    <p:extLst>
      <p:ext uri="{BB962C8B-B14F-4D97-AF65-F5344CB8AC3E}">
        <p14:creationId xmlns:p14="http://schemas.microsoft.com/office/powerpoint/2010/main" val="9878093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051" name="Rectangle 3"/>
          <p:cNvSpPr>
            <a:spLocks noChangeArrowheads="1"/>
          </p:cNvSpPr>
          <p:nvPr>
            <p:custDataLst>
              <p:tags r:id="rId1"/>
            </p:custDataLst>
          </p:nvPr>
        </p:nvSpPr>
        <p:spPr bwMode="auto">
          <a:xfrm>
            <a:off x="2057400" y="61913"/>
            <a:ext cx="1981200" cy="7620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sz="2400">
              <a:solidFill>
                <a:srgbClr val="000000"/>
              </a:solidFill>
              <a:latin typeface="Times New Roman" pitchFamily="18" charset="0"/>
            </a:endParaRPr>
          </a:p>
        </p:txBody>
      </p:sp>
      <p:sp>
        <p:nvSpPr>
          <p:cNvPr id="5" name="Title 1"/>
          <p:cNvSpPr txBox="1">
            <a:spLocks/>
          </p:cNvSpPr>
          <p:nvPr/>
        </p:nvSpPr>
        <p:spPr>
          <a:xfrm>
            <a:off x="457200" y="274638"/>
            <a:ext cx="8229600" cy="1143000"/>
          </a:xfrm>
          <a:prstGeom prst="rect">
            <a:avLst/>
          </a:prstGeom>
        </p:spPr>
        <p:txBody>
          <a:bodyPr/>
          <a:lstStyle>
            <a:lvl1pPr algn="ctr" rtl="0" eaLnBrk="0" fontAlgn="base" hangingPunct="0">
              <a:spcBef>
                <a:spcPct val="0"/>
              </a:spcBef>
              <a:spcAft>
                <a:spcPct val="0"/>
              </a:spcAft>
              <a:defRPr sz="4400">
                <a:solidFill>
                  <a:srgbClr val="800000"/>
                </a:solidFill>
                <a:latin typeface="+mj-lt"/>
                <a:ea typeface="+mj-ea"/>
                <a:cs typeface="+mj-cs"/>
              </a:defRPr>
            </a:lvl1pPr>
            <a:lvl2pPr algn="ctr" rtl="0" eaLnBrk="0" fontAlgn="base" hangingPunct="0">
              <a:spcBef>
                <a:spcPct val="0"/>
              </a:spcBef>
              <a:spcAft>
                <a:spcPct val="0"/>
              </a:spcAft>
              <a:defRPr sz="4400">
                <a:solidFill>
                  <a:srgbClr val="800000"/>
                </a:solidFill>
                <a:latin typeface="Tahoma" pitchFamily="34" charset="0"/>
                <a:cs typeface="Arial" charset="0"/>
              </a:defRPr>
            </a:lvl2pPr>
            <a:lvl3pPr algn="ctr" rtl="0" eaLnBrk="0" fontAlgn="base" hangingPunct="0">
              <a:spcBef>
                <a:spcPct val="0"/>
              </a:spcBef>
              <a:spcAft>
                <a:spcPct val="0"/>
              </a:spcAft>
              <a:defRPr sz="4400">
                <a:solidFill>
                  <a:srgbClr val="800000"/>
                </a:solidFill>
                <a:latin typeface="Tahoma" pitchFamily="34" charset="0"/>
                <a:cs typeface="Arial" charset="0"/>
              </a:defRPr>
            </a:lvl3pPr>
            <a:lvl4pPr algn="ctr" rtl="0" eaLnBrk="0" fontAlgn="base" hangingPunct="0">
              <a:spcBef>
                <a:spcPct val="0"/>
              </a:spcBef>
              <a:spcAft>
                <a:spcPct val="0"/>
              </a:spcAft>
              <a:defRPr sz="4400">
                <a:solidFill>
                  <a:srgbClr val="800000"/>
                </a:solidFill>
                <a:latin typeface="Tahoma" pitchFamily="34" charset="0"/>
                <a:cs typeface="Arial" charset="0"/>
              </a:defRPr>
            </a:lvl4pPr>
            <a:lvl5pPr algn="ctr" rtl="0" eaLnBrk="0" fontAlgn="base" hangingPunct="0">
              <a:spcBef>
                <a:spcPct val="0"/>
              </a:spcBef>
              <a:spcAft>
                <a:spcPct val="0"/>
              </a:spcAft>
              <a:defRPr sz="4400">
                <a:solidFill>
                  <a:srgbClr val="800000"/>
                </a:solidFill>
                <a:latin typeface="Tahoma" pitchFamily="34" charset="0"/>
                <a:cs typeface="Arial" charset="0"/>
              </a:defRPr>
            </a:lvl5pPr>
            <a:lvl6pPr marL="457200" algn="ctr" rtl="0" fontAlgn="base">
              <a:spcBef>
                <a:spcPct val="0"/>
              </a:spcBef>
              <a:spcAft>
                <a:spcPct val="0"/>
              </a:spcAft>
              <a:defRPr sz="4400">
                <a:solidFill>
                  <a:srgbClr val="800000"/>
                </a:solidFill>
                <a:latin typeface="Tahoma" pitchFamily="34" charset="0"/>
                <a:cs typeface="Arial" charset="0"/>
              </a:defRPr>
            </a:lvl6pPr>
            <a:lvl7pPr marL="914400" algn="ctr" rtl="0" fontAlgn="base">
              <a:spcBef>
                <a:spcPct val="0"/>
              </a:spcBef>
              <a:spcAft>
                <a:spcPct val="0"/>
              </a:spcAft>
              <a:defRPr sz="4400">
                <a:solidFill>
                  <a:srgbClr val="800000"/>
                </a:solidFill>
                <a:latin typeface="Tahoma" pitchFamily="34" charset="0"/>
                <a:cs typeface="Arial" charset="0"/>
              </a:defRPr>
            </a:lvl7pPr>
            <a:lvl8pPr marL="1371600" algn="ctr" rtl="0" fontAlgn="base">
              <a:spcBef>
                <a:spcPct val="0"/>
              </a:spcBef>
              <a:spcAft>
                <a:spcPct val="0"/>
              </a:spcAft>
              <a:defRPr sz="4400">
                <a:solidFill>
                  <a:srgbClr val="800000"/>
                </a:solidFill>
                <a:latin typeface="Tahoma" pitchFamily="34" charset="0"/>
                <a:cs typeface="Arial" charset="0"/>
              </a:defRPr>
            </a:lvl8pPr>
            <a:lvl9pPr marL="1828800" algn="ctr" rtl="0" fontAlgn="base">
              <a:spcBef>
                <a:spcPct val="0"/>
              </a:spcBef>
              <a:spcAft>
                <a:spcPct val="0"/>
              </a:spcAft>
              <a:defRPr sz="4400">
                <a:solidFill>
                  <a:srgbClr val="800000"/>
                </a:solidFill>
                <a:latin typeface="Tahoma" pitchFamily="34" charset="0"/>
                <a:cs typeface="Arial" charset="0"/>
              </a:defRPr>
            </a:lvl9pPr>
          </a:lstStyle>
          <a:p>
            <a:r>
              <a:rPr lang="en-US" sz="3600" b="1" kern="0" dirty="0" smtClean="0"/>
              <a:t>Challenges: </a:t>
            </a:r>
            <a:r>
              <a:rPr lang="en-US" sz="3600" b="1" kern="0" dirty="0" err="1" smtClean="0"/>
              <a:t>variazioni</a:t>
            </a:r>
            <a:r>
              <a:rPr lang="en-US" sz="3600" b="1" kern="0" dirty="0" smtClean="0"/>
              <a:t> di </a:t>
            </a:r>
            <a:r>
              <a:rPr lang="en-US" sz="3600" b="1" kern="0" dirty="0" err="1" smtClean="0"/>
              <a:t>scala</a:t>
            </a:r>
            <a:endParaRPr lang="en-US" sz="3600" b="1" kern="0" dirty="0"/>
          </a:p>
        </p:txBody>
      </p:sp>
      <p:grpSp>
        <p:nvGrpSpPr>
          <p:cNvPr id="3" name="Group 2"/>
          <p:cNvGrpSpPr/>
          <p:nvPr/>
        </p:nvGrpSpPr>
        <p:grpSpPr>
          <a:xfrm>
            <a:off x="2699792" y="1052735"/>
            <a:ext cx="3725426" cy="5729063"/>
            <a:chOff x="2699792" y="1052735"/>
            <a:chExt cx="3725426" cy="5729063"/>
          </a:xfrm>
        </p:grpSpPr>
        <p:pic>
          <p:nvPicPr>
            <p:cNvPr id="514050" name="Picture 2"/>
            <p:cNvPicPr>
              <a:picLocks noChangeAspect="1" noChangeArrowheads="1"/>
            </p:cNvPicPr>
            <p:nvPr>
              <p:custDataLst>
                <p:tags r:id="rId2"/>
              </p:custDataLst>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30348" t="5618" r="28346" b="999"/>
            <a:stretch>
              <a:fillRect/>
            </a:stretch>
          </p:blipFill>
          <p:spPr bwMode="auto">
            <a:xfrm>
              <a:off x="3048000" y="1052735"/>
              <a:ext cx="3377218" cy="572906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699792" y="1052735"/>
              <a:ext cx="1512168" cy="1008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43038562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5074" name="Picture 2"/>
          <p:cNvPicPr>
            <a:picLocks noChangeAspect="1" noChangeArrowheads="1"/>
          </p:cNvPicPr>
          <p:nvPr>
            <p:custDataLst>
              <p:tags r:id="rId1"/>
            </p:custDataLst>
          </p:nvPr>
        </p:nvPicPr>
        <p:blipFill>
          <a:blip r:embed="rId5">
            <a:extLst>
              <a:ext uri="{28A0092B-C50C-407E-A947-70E740481C1C}">
                <a14:useLocalDpi xmlns:a14="http://schemas.microsoft.com/office/drawing/2010/main" val="0"/>
              </a:ext>
            </a:extLst>
          </a:blip>
          <a:srcRect/>
          <a:stretch>
            <a:fillRect/>
          </a:stretch>
        </p:blipFill>
        <p:spPr bwMode="auto">
          <a:xfrm>
            <a:off x="0" y="1243013"/>
            <a:ext cx="9144000" cy="4471987"/>
          </a:xfrm>
          <a:prstGeom prst="rect">
            <a:avLst/>
          </a:prstGeom>
          <a:noFill/>
          <a:extLst>
            <a:ext uri="{909E8E84-426E-40DD-AFC4-6F175D3DCCD1}">
              <a14:hiddenFill xmlns:a14="http://schemas.microsoft.com/office/drawing/2010/main">
                <a:solidFill>
                  <a:srgbClr val="FFFFFF"/>
                </a:solidFill>
              </a14:hiddenFill>
            </a:ext>
          </a:extLst>
        </p:spPr>
      </p:pic>
      <p:sp>
        <p:nvSpPr>
          <p:cNvPr id="515076" name="Text Box 4"/>
          <p:cNvSpPr txBox="1">
            <a:spLocks noChangeArrowheads="1"/>
          </p:cNvSpPr>
          <p:nvPr>
            <p:custDataLst>
              <p:tags r:id="rId2"/>
            </p:custDataLst>
          </p:nvPr>
        </p:nvSpPr>
        <p:spPr bwMode="auto">
          <a:xfrm>
            <a:off x="6948264" y="5718402"/>
            <a:ext cx="20002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dirty="0">
                <a:solidFill>
                  <a:srgbClr val="000000"/>
                </a:solidFill>
              </a:rPr>
              <a:t>Xu, </a:t>
            </a:r>
            <a:r>
              <a:rPr lang="en-US" dirty="0" err="1">
                <a:solidFill>
                  <a:srgbClr val="000000"/>
                </a:solidFill>
              </a:rPr>
              <a:t>Beihong</a:t>
            </a:r>
            <a:r>
              <a:rPr lang="en-US" dirty="0">
                <a:solidFill>
                  <a:srgbClr val="000000"/>
                </a:solidFill>
              </a:rPr>
              <a:t> 1943</a:t>
            </a:r>
          </a:p>
        </p:txBody>
      </p:sp>
      <p:sp>
        <p:nvSpPr>
          <p:cNvPr id="5" name="Title 1"/>
          <p:cNvSpPr txBox="1">
            <a:spLocks/>
          </p:cNvSpPr>
          <p:nvPr/>
        </p:nvSpPr>
        <p:spPr>
          <a:xfrm>
            <a:off x="457200" y="274638"/>
            <a:ext cx="8229600" cy="1143000"/>
          </a:xfrm>
          <a:prstGeom prst="rect">
            <a:avLst/>
          </a:prstGeom>
        </p:spPr>
        <p:txBody>
          <a:bodyPr/>
          <a:lstStyle>
            <a:lvl1pPr algn="ctr" rtl="0" eaLnBrk="0" fontAlgn="base" hangingPunct="0">
              <a:spcBef>
                <a:spcPct val="0"/>
              </a:spcBef>
              <a:spcAft>
                <a:spcPct val="0"/>
              </a:spcAft>
              <a:defRPr sz="4400">
                <a:solidFill>
                  <a:srgbClr val="800000"/>
                </a:solidFill>
                <a:latin typeface="+mj-lt"/>
                <a:ea typeface="+mj-ea"/>
                <a:cs typeface="+mj-cs"/>
              </a:defRPr>
            </a:lvl1pPr>
            <a:lvl2pPr algn="ctr" rtl="0" eaLnBrk="0" fontAlgn="base" hangingPunct="0">
              <a:spcBef>
                <a:spcPct val="0"/>
              </a:spcBef>
              <a:spcAft>
                <a:spcPct val="0"/>
              </a:spcAft>
              <a:defRPr sz="4400">
                <a:solidFill>
                  <a:srgbClr val="800000"/>
                </a:solidFill>
                <a:latin typeface="Tahoma" pitchFamily="34" charset="0"/>
                <a:cs typeface="Arial" charset="0"/>
              </a:defRPr>
            </a:lvl2pPr>
            <a:lvl3pPr algn="ctr" rtl="0" eaLnBrk="0" fontAlgn="base" hangingPunct="0">
              <a:spcBef>
                <a:spcPct val="0"/>
              </a:spcBef>
              <a:spcAft>
                <a:spcPct val="0"/>
              </a:spcAft>
              <a:defRPr sz="4400">
                <a:solidFill>
                  <a:srgbClr val="800000"/>
                </a:solidFill>
                <a:latin typeface="Tahoma" pitchFamily="34" charset="0"/>
                <a:cs typeface="Arial" charset="0"/>
              </a:defRPr>
            </a:lvl3pPr>
            <a:lvl4pPr algn="ctr" rtl="0" eaLnBrk="0" fontAlgn="base" hangingPunct="0">
              <a:spcBef>
                <a:spcPct val="0"/>
              </a:spcBef>
              <a:spcAft>
                <a:spcPct val="0"/>
              </a:spcAft>
              <a:defRPr sz="4400">
                <a:solidFill>
                  <a:srgbClr val="800000"/>
                </a:solidFill>
                <a:latin typeface="Tahoma" pitchFamily="34" charset="0"/>
                <a:cs typeface="Arial" charset="0"/>
              </a:defRPr>
            </a:lvl4pPr>
            <a:lvl5pPr algn="ctr" rtl="0" eaLnBrk="0" fontAlgn="base" hangingPunct="0">
              <a:spcBef>
                <a:spcPct val="0"/>
              </a:spcBef>
              <a:spcAft>
                <a:spcPct val="0"/>
              </a:spcAft>
              <a:defRPr sz="4400">
                <a:solidFill>
                  <a:srgbClr val="800000"/>
                </a:solidFill>
                <a:latin typeface="Tahoma" pitchFamily="34" charset="0"/>
                <a:cs typeface="Arial" charset="0"/>
              </a:defRPr>
            </a:lvl5pPr>
            <a:lvl6pPr marL="457200" algn="ctr" rtl="0" fontAlgn="base">
              <a:spcBef>
                <a:spcPct val="0"/>
              </a:spcBef>
              <a:spcAft>
                <a:spcPct val="0"/>
              </a:spcAft>
              <a:defRPr sz="4400">
                <a:solidFill>
                  <a:srgbClr val="800000"/>
                </a:solidFill>
                <a:latin typeface="Tahoma" pitchFamily="34" charset="0"/>
                <a:cs typeface="Arial" charset="0"/>
              </a:defRPr>
            </a:lvl6pPr>
            <a:lvl7pPr marL="914400" algn="ctr" rtl="0" fontAlgn="base">
              <a:spcBef>
                <a:spcPct val="0"/>
              </a:spcBef>
              <a:spcAft>
                <a:spcPct val="0"/>
              </a:spcAft>
              <a:defRPr sz="4400">
                <a:solidFill>
                  <a:srgbClr val="800000"/>
                </a:solidFill>
                <a:latin typeface="Tahoma" pitchFamily="34" charset="0"/>
                <a:cs typeface="Arial" charset="0"/>
              </a:defRPr>
            </a:lvl7pPr>
            <a:lvl8pPr marL="1371600" algn="ctr" rtl="0" fontAlgn="base">
              <a:spcBef>
                <a:spcPct val="0"/>
              </a:spcBef>
              <a:spcAft>
                <a:spcPct val="0"/>
              </a:spcAft>
              <a:defRPr sz="4400">
                <a:solidFill>
                  <a:srgbClr val="800000"/>
                </a:solidFill>
                <a:latin typeface="Tahoma" pitchFamily="34" charset="0"/>
                <a:cs typeface="Arial" charset="0"/>
              </a:defRPr>
            </a:lvl8pPr>
            <a:lvl9pPr marL="1828800" algn="ctr" rtl="0" fontAlgn="base">
              <a:spcBef>
                <a:spcPct val="0"/>
              </a:spcBef>
              <a:spcAft>
                <a:spcPct val="0"/>
              </a:spcAft>
              <a:defRPr sz="4400">
                <a:solidFill>
                  <a:srgbClr val="800000"/>
                </a:solidFill>
                <a:latin typeface="Tahoma" pitchFamily="34" charset="0"/>
                <a:cs typeface="Arial" charset="0"/>
              </a:defRPr>
            </a:lvl9pPr>
          </a:lstStyle>
          <a:p>
            <a:r>
              <a:rPr lang="en-US" sz="3600" b="1" kern="0" dirty="0" smtClean="0"/>
              <a:t>Challenges: </a:t>
            </a:r>
            <a:r>
              <a:rPr lang="en-US" sz="3600" b="1" kern="0" dirty="0" err="1" smtClean="0"/>
              <a:t>deformazioni</a:t>
            </a:r>
            <a:endParaRPr lang="en-US" sz="3600" b="1" kern="0" dirty="0"/>
          </a:p>
        </p:txBody>
      </p:sp>
    </p:spTree>
    <p:extLst>
      <p:ext uri="{BB962C8B-B14F-4D97-AF65-F5344CB8AC3E}">
        <p14:creationId xmlns:p14="http://schemas.microsoft.com/office/powerpoint/2010/main" val="212809922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6098" name="Picture 2"/>
          <p:cNvPicPr>
            <a:picLocks noChangeAspect="1" noChangeArrowheads="1"/>
          </p:cNvPicPr>
          <p:nvPr>
            <p:custDataLst>
              <p:tags r:id="rId1"/>
            </p:custDataLst>
          </p:nvPr>
        </p:nvPicPr>
        <p:blipFill>
          <a:blip r:embed="rId5">
            <a:lum contrast="24000"/>
            <a:extLst>
              <a:ext uri="{28A0092B-C50C-407E-A947-70E740481C1C}">
                <a14:useLocalDpi xmlns:a14="http://schemas.microsoft.com/office/drawing/2010/main" val="0"/>
              </a:ext>
            </a:extLst>
          </a:blip>
          <a:srcRect/>
          <a:stretch>
            <a:fillRect/>
          </a:stretch>
        </p:blipFill>
        <p:spPr bwMode="auto">
          <a:xfrm>
            <a:off x="2627784" y="1196752"/>
            <a:ext cx="5361961" cy="5112568"/>
          </a:xfrm>
          <a:prstGeom prst="rect">
            <a:avLst/>
          </a:prstGeom>
          <a:noFill/>
          <a:extLst>
            <a:ext uri="{909E8E84-426E-40DD-AFC4-6F175D3DCCD1}">
              <a14:hiddenFill xmlns:a14="http://schemas.microsoft.com/office/drawing/2010/main">
                <a:solidFill>
                  <a:srgbClr val="FFFFFF"/>
                </a:solidFill>
              </a14:hiddenFill>
            </a:ext>
          </a:extLst>
        </p:spPr>
      </p:pic>
      <p:sp>
        <p:nvSpPr>
          <p:cNvPr id="516100" name="Text Box 4"/>
          <p:cNvSpPr txBox="1">
            <a:spLocks noChangeArrowheads="1"/>
          </p:cNvSpPr>
          <p:nvPr>
            <p:custDataLst>
              <p:tags r:id="rId2"/>
            </p:custDataLst>
          </p:nvPr>
        </p:nvSpPr>
        <p:spPr bwMode="auto">
          <a:xfrm>
            <a:off x="971600" y="5589240"/>
            <a:ext cx="1327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dirty="0">
                <a:solidFill>
                  <a:srgbClr val="FF0505"/>
                </a:solidFill>
              </a:rPr>
              <a:t>Klimt, 1913</a:t>
            </a:r>
          </a:p>
        </p:txBody>
      </p:sp>
      <p:sp>
        <p:nvSpPr>
          <p:cNvPr id="5" name="Title 1"/>
          <p:cNvSpPr txBox="1">
            <a:spLocks/>
          </p:cNvSpPr>
          <p:nvPr/>
        </p:nvSpPr>
        <p:spPr>
          <a:xfrm>
            <a:off x="457200" y="274638"/>
            <a:ext cx="8229600" cy="1143000"/>
          </a:xfrm>
          <a:prstGeom prst="rect">
            <a:avLst/>
          </a:prstGeom>
        </p:spPr>
        <p:txBody>
          <a:bodyPr/>
          <a:lstStyle>
            <a:lvl1pPr algn="ctr" rtl="0" eaLnBrk="0" fontAlgn="base" hangingPunct="0">
              <a:spcBef>
                <a:spcPct val="0"/>
              </a:spcBef>
              <a:spcAft>
                <a:spcPct val="0"/>
              </a:spcAft>
              <a:defRPr sz="4400">
                <a:solidFill>
                  <a:srgbClr val="800000"/>
                </a:solidFill>
                <a:latin typeface="+mj-lt"/>
                <a:ea typeface="+mj-ea"/>
                <a:cs typeface="+mj-cs"/>
              </a:defRPr>
            </a:lvl1pPr>
            <a:lvl2pPr algn="ctr" rtl="0" eaLnBrk="0" fontAlgn="base" hangingPunct="0">
              <a:spcBef>
                <a:spcPct val="0"/>
              </a:spcBef>
              <a:spcAft>
                <a:spcPct val="0"/>
              </a:spcAft>
              <a:defRPr sz="4400">
                <a:solidFill>
                  <a:srgbClr val="800000"/>
                </a:solidFill>
                <a:latin typeface="Tahoma" pitchFamily="34" charset="0"/>
                <a:cs typeface="Arial" charset="0"/>
              </a:defRPr>
            </a:lvl2pPr>
            <a:lvl3pPr algn="ctr" rtl="0" eaLnBrk="0" fontAlgn="base" hangingPunct="0">
              <a:spcBef>
                <a:spcPct val="0"/>
              </a:spcBef>
              <a:spcAft>
                <a:spcPct val="0"/>
              </a:spcAft>
              <a:defRPr sz="4400">
                <a:solidFill>
                  <a:srgbClr val="800000"/>
                </a:solidFill>
                <a:latin typeface="Tahoma" pitchFamily="34" charset="0"/>
                <a:cs typeface="Arial" charset="0"/>
              </a:defRPr>
            </a:lvl3pPr>
            <a:lvl4pPr algn="ctr" rtl="0" eaLnBrk="0" fontAlgn="base" hangingPunct="0">
              <a:spcBef>
                <a:spcPct val="0"/>
              </a:spcBef>
              <a:spcAft>
                <a:spcPct val="0"/>
              </a:spcAft>
              <a:defRPr sz="4400">
                <a:solidFill>
                  <a:srgbClr val="800000"/>
                </a:solidFill>
                <a:latin typeface="Tahoma" pitchFamily="34" charset="0"/>
                <a:cs typeface="Arial" charset="0"/>
              </a:defRPr>
            </a:lvl4pPr>
            <a:lvl5pPr algn="ctr" rtl="0" eaLnBrk="0" fontAlgn="base" hangingPunct="0">
              <a:spcBef>
                <a:spcPct val="0"/>
              </a:spcBef>
              <a:spcAft>
                <a:spcPct val="0"/>
              </a:spcAft>
              <a:defRPr sz="4400">
                <a:solidFill>
                  <a:srgbClr val="800000"/>
                </a:solidFill>
                <a:latin typeface="Tahoma" pitchFamily="34" charset="0"/>
                <a:cs typeface="Arial" charset="0"/>
              </a:defRPr>
            </a:lvl5pPr>
            <a:lvl6pPr marL="457200" algn="ctr" rtl="0" fontAlgn="base">
              <a:spcBef>
                <a:spcPct val="0"/>
              </a:spcBef>
              <a:spcAft>
                <a:spcPct val="0"/>
              </a:spcAft>
              <a:defRPr sz="4400">
                <a:solidFill>
                  <a:srgbClr val="800000"/>
                </a:solidFill>
                <a:latin typeface="Tahoma" pitchFamily="34" charset="0"/>
                <a:cs typeface="Arial" charset="0"/>
              </a:defRPr>
            </a:lvl6pPr>
            <a:lvl7pPr marL="914400" algn="ctr" rtl="0" fontAlgn="base">
              <a:spcBef>
                <a:spcPct val="0"/>
              </a:spcBef>
              <a:spcAft>
                <a:spcPct val="0"/>
              </a:spcAft>
              <a:defRPr sz="4400">
                <a:solidFill>
                  <a:srgbClr val="800000"/>
                </a:solidFill>
                <a:latin typeface="Tahoma" pitchFamily="34" charset="0"/>
                <a:cs typeface="Arial" charset="0"/>
              </a:defRPr>
            </a:lvl7pPr>
            <a:lvl8pPr marL="1371600" algn="ctr" rtl="0" fontAlgn="base">
              <a:spcBef>
                <a:spcPct val="0"/>
              </a:spcBef>
              <a:spcAft>
                <a:spcPct val="0"/>
              </a:spcAft>
              <a:defRPr sz="4400">
                <a:solidFill>
                  <a:srgbClr val="800000"/>
                </a:solidFill>
                <a:latin typeface="Tahoma" pitchFamily="34" charset="0"/>
                <a:cs typeface="Arial" charset="0"/>
              </a:defRPr>
            </a:lvl8pPr>
            <a:lvl9pPr marL="1828800" algn="ctr" rtl="0" fontAlgn="base">
              <a:spcBef>
                <a:spcPct val="0"/>
              </a:spcBef>
              <a:spcAft>
                <a:spcPct val="0"/>
              </a:spcAft>
              <a:defRPr sz="4400">
                <a:solidFill>
                  <a:srgbClr val="800000"/>
                </a:solidFill>
                <a:latin typeface="Tahoma" pitchFamily="34" charset="0"/>
                <a:cs typeface="Arial" charset="0"/>
              </a:defRPr>
            </a:lvl9pPr>
          </a:lstStyle>
          <a:p>
            <a:r>
              <a:rPr lang="en-US" sz="3600" b="1" kern="0" dirty="0" smtClean="0"/>
              <a:t>Challenges: clutter</a:t>
            </a:r>
            <a:endParaRPr lang="en-US" sz="3600" b="1" kern="0" dirty="0"/>
          </a:p>
        </p:txBody>
      </p:sp>
    </p:spTree>
    <p:extLst>
      <p:ext uri="{BB962C8B-B14F-4D97-AF65-F5344CB8AC3E}">
        <p14:creationId xmlns:p14="http://schemas.microsoft.com/office/powerpoint/2010/main" val="290828401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9171" name="Picture 3"/>
          <p:cNvPicPr>
            <a:picLocks noChangeAspect="1" noChangeArrowheads="1"/>
          </p:cNvPicPr>
          <p:nvPr>
            <p:custDataLst>
              <p:tags r:id="rId1"/>
            </p:custDataLst>
          </p:nvPr>
        </p:nvPicPr>
        <p:blipFill>
          <a:blip r:embed="rId9" cstate="print">
            <a:extLst>
              <a:ext uri="{28A0092B-C50C-407E-A947-70E740481C1C}">
                <a14:useLocalDpi xmlns:a14="http://schemas.microsoft.com/office/drawing/2010/main" val="0"/>
              </a:ext>
            </a:extLst>
          </a:blip>
          <a:srcRect l="8571" t="3438" r="8571"/>
          <a:stretch>
            <a:fillRect/>
          </a:stretch>
        </p:blipFill>
        <p:spPr bwMode="auto">
          <a:xfrm>
            <a:off x="3200400" y="1447800"/>
            <a:ext cx="2286000" cy="2212975"/>
          </a:xfrm>
          <a:prstGeom prst="rect">
            <a:avLst/>
          </a:prstGeom>
          <a:noFill/>
          <a:extLst>
            <a:ext uri="{909E8E84-426E-40DD-AFC4-6F175D3DCCD1}">
              <a14:hiddenFill xmlns:a14="http://schemas.microsoft.com/office/drawing/2010/main">
                <a:solidFill>
                  <a:srgbClr val="FFFFFF"/>
                </a:solidFill>
              </a14:hiddenFill>
            </a:ext>
          </a:extLst>
        </p:spPr>
      </p:pic>
      <p:pic>
        <p:nvPicPr>
          <p:cNvPr id="519172" name="Picture 4"/>
          <p:cNvPicPr>
            <a:picLocks noChangeAspect="1" noChangeArrowheads="1"/>
          </p:cNvPicPr>
          <p:nvPr>
            <p:custDataLst>
              <p:tags r:id="rId2"/>
            </p:custDataLst>
          </p:nvPr>
        </p:nvPicPr>
        <p:blipFill>
          <a:blip r:embed="rId10">
            <a:extLst>
              <a:ext uri="{28A0092B-C50C-407E-A947-70E740481C1C}">
                <a14:useLocalDpi xmlns:a14="http://schemas.microsoft.com/office/drawing/2010/main" val="0"/>
              </a:ext>
            </a:extLst>
          </a:blip>
          <a:srcRect t="10989" b="9891"/>
          <a:stretch>
            <a:fillRect/>
          </a:stretch>
        </p:blipFill>
        <p:spPr bwMode="auto">
          <a:xfrm>
            <a:off x="533400" y="4106863"/>
            <a:ext cx="1854200" cy="2362200"/>
          </a:xfrm>
          <a:prstGeom prst="rect">
            <a:avLst/>
          </a:prstGeom>
          <a:noFill/>
          <a:extLst>
            <a:ext uri="{909E8E84-426E-40DD-AFC4-6F175D3DCCD1}">
              <a14:hiddenFill xmlns:a14="http://schemas.microsoft.com/office/drawing/2010/main">
                <a:solidFill>
                  <a:srgbClr val="FFFFFF"/>
                </a:solidFill>
              </a14:hiddenFill>
            </a:ext>
          </a:extLst>
        </p:spPr>
      </p:pic>
      <p:pic>
        <p:nvPicPr>
          <p:cNvPr id="519173" name="Picture 5"/>
          <p:cNvPicPr>
            <a:picLocks noChangeAspect="1" noChangeArrowheads="1"/>
          </p:cNvPicPr>
          <p:nvPr>
            <p:custDataLst>
              <p:tags r:id="rId3"/>
            </p:custDataLst>
          </p:nvPr>
        </p:nvPicPr>
        <p:blipFill>
          <a:blip r:embed="rId11">
            <a:extLst>
              <a:ext uri="{28A0092B-C50C-407E-A947-70E740481C1C}">
                <a14:useLocalDpi xmlns:a14="http://schemas.microsoft.com/office/drawing/2010/main" val="0"/>
              </a:ext>
            </a:extLst>
          </a:blip>
          <a:srcRect/>
          <a:stretch>
            <a:fillRect/>
          </a:stretch>
        </p:blipFill>
        <p:spPr bwMode="auto">
          <a:xfrm>
            <a:off x="5638800" y="1219200"/>
            <a:ext cx="3286125" cy="2286000"/>
          </a:xfrm>
          <a:prstGeom prst="rect">
            <a:avLst/>
          </a:prstGeom>
          <a:noFill/>
          <a:extLst>
            <a:ext uri="{909E8E84-426E-40DD-AFC4-6F175D3DCCD1}">
              <a14:hiddenFill xmlns:a14="http://schemas.microsoft.com/office/drawing/2010/main">
                <a:solidFill>
                  <a:srgbClr val="FFFFFF"/>
                </a:solidFill>
              </a14:hiddenFill>
            </a:ext>
          </a:extLst>
        </p:spPr>
      </p:pic>
      <p:pic>
        <p:nvPicPr>
          <p:cNvPr id="519174" name="Picture 6"/>
          <p:cNvPicPr>
            <a:picLocks noChangeAspect="1" noChangeArrowheads="1"/>
          </p:cNvPicPr>
          <p:nvPr>
            <p:custDataLst>
              <p:tags r:id="rId4"/>
            </p:custDataLst>
          </p:nvPr>
        </p:nvPicPr>
        <p:blipFill>
          <a:blip r:embed="rId12">
            <a:extLst>
              <a:ext uri="{28A0092B-C50C-407E-A947-70E740481C1C}">
                <a14:useLocalDpi xmlns:a14="http://schemas.microsoft.com/office/drawing/2010/main" val="0"/>
              </a:ext>
            </a:extLst>
          </a:blip>
          <a:srcRect/>
          <a:stretch>
            <a:fillRect/>
          </a:stretch>
        </p:blipFill>
        <p:spPr bwMode="auto">
          <a:xfrm>
            <a:off x="381000" y="1219200"/>
            <a:ext cx="2241550" cy="2447925"/>
          </a:xfrm>
          <a:prstGeom prst="rect">
            <a:avLst/>
          </a:prstGeom>
          <a:noFill/>
          <a:extLst>
            <a:ext uri="{909E8E84-426E-40DD-AFC4-6F175D3DCCD1}">
              <a14:hiddenFill xmlns:a14="http://schemas.microsoft.com/office/drawing/2010/main">
                <a:solidFill>
                  <a:srgbClr val="FFFFFF"/>
                </a:solidFill>
              </a14:hiddenFill>
            </a:ext>
          </a:extLst>
        </p:spPr>
      </p:pic>
      <p:pic>
        <p:nvPicPr>
          <p:cNvPr id="519175" name="Picture 7" descr="Wagner in Leisure"/>
          <p:cNvPicPr>
            <a:picLocks noChangeAspect="1" noChangeArrowheads="1"/>
          </p:cNvPicPr>
          <p:nvPr>
            <p:custDataLst>
              <p:tags r:id="rId5"/>
            </p:custDataLst>
          </p:nvPr>
        </p:nvPicPr>
        <p:blipFill>
          <a:blip r:embed="rId13">
            <a:extLst>
              <a:ext uri="{28A0092B-C50C-407E-A947-70E740481C1C}">
                <a14:useLocalDpi xmlns:a14="http://schemas.microsoft.com/office/drawing/2010/main" val="0"/>
              </a:ext>
            </a:extLst>
          </a:blip>
          <a:srcRect/>
          <a:stretch>
            <a:fillRect/>
          </a:stretch>
        </p:blipFill>
        <p:spPr bwMode="auto">
          <a:xfrm>
            <a:off x="2895600" y="4411663"/>
            <a:ext cx="3200400" cy="2011362"/>
          </a:xfrm>
          <a:prstGeom prst="rect">
            <a:avLst/>
          </a:prstGeom>
          <a:noFill/>
          <a:extLst>
            <a:ext uri="{909E8E84-426E-40DD-AFC4-6F175D3DCCD1}">
              <a14:hiddenFill xmlns:a14="http://schemas.microsoft.com/office/drawing/2010/main">
                <a:solidFill>
                  <a:srgbClr val="FFFFFF"/>
                </a:solidFill>
              </a14:hiddenFill>
            </a:ext>
          </a:extLst>
        </p:spPr>
      </p:pic>
      <p:pic>
        <p:nvPicPr>
          <p:cNvPr id="519176" name="Picture 8" descr="Bertoia"/>
          <p:cNvPicPr>
            <a:picLocks noChangeAspect="1" noChangeArrowheads="1"/>
          </p:cNvPicPr>
          <p:nvPr>
            <p:custDataLst>
              <p:tags r:id="rId6"/>
            </p:custDataLst>
          </p:nvPr>
        </p:nvPicPr>
        <p:blipFill>
          <a:blip r:embed="rId14">
            <a:extLst>
              <a:ext uri="{28A0092B-C50C-407E-A947-70E740481C1C}">
                <a14:useLocalDpi xmlns:a14="http://schemas.microsoft.com/office/drawing/2010/main" val="0"/>
              </a:ext>
            </a:extLst>
          </a:blip>
          <a:srcRect l="49181" t="11476" b="14754"/>
          <a:stretch>
            <a:fillRect/>
          </a:stretch>
        </p:blipFill>
        <p:spPr bwMode="auto">
          <a:xfrm>
            <a:off x="6400800" y="3962400"/>
            <a:ext cx="2590800" cy="2506663"/>
          </a:xfrm>
          <a:prstGeom prst="rect">
            <a:avLst/>
          </a:prstGeom>
          <a:noFill/>
          <a:extLst>
            <a:ext uri="{909E8E84-426E-40DD-AFC4-6F175D3DCCD1}">
              <a14:hiddenFill xmlns:a14="http://schemas.microsoft.com/office/drawing/2010/main">
                <a:solidFill>
                  <a:srgbClr val="FFFFFF"/>
                </a:solidFill>
              </a14:hiddenFill>
            </a:ext>
          </a:extLst>
        </p:spPr>
      </p:pic>
      <p:sp>
        <p:nvSpPr>
          <p:cNvPr id="9" name="Title 1"/>
          <p:cNvSpPr txBox="1">
            <a:spLocks/>
          </p:cNvSpPr>
          <p:nvPr/>
        </p:nvSpPr>
        <p:spPr>
          <a:xfrm>
            <a:off x="457200" y="274638"/>
            <a:ext cx="8229600" cy="1143000"/>
          </a:xfrm>
          <a:prstGeom prst="rect">
            <a:avLst/>
          </a:prstGeom>
        </p:spPr>
        <p:txBody>
          <a:bodyPr/>
          <a:lstStyle>
            <a:lvl1pPr algn="ctr" rtl="0" eaLnBrk="0" fontAlgn="base" hangingPunct="0">
              <a:spcBef>
                <a:spcPct val="0"/>
              </a:spcBef>
              <a:spcAft>
                <a:spcPct val="0"/>
              </a:spcAft>
              <a:defRPr sz="4400">
                <a:solidFill>
                  <a:srgbClr val="800000"/>
                </a:solidFill>
                <a:latin typeface="+mj-lt"/>
                <a:ea typeface="+mj-ea"/>
                <a:cs typeface="+mj-cs"/>
              </a:defRPr>
            </a:lvl1pPr>
            <a:lvl2pPr algn="ctr" rtl="0" eaLnBrk="0" fontAlgn="base" hangingPunct="0">
              <a:spcBef>
                <a:spcPct val="0"/>
              </a:spcBef>
              <a:spcAft>
                <a:spcPct val="0"/>
              </a:spcAft>
              <a:defRPr sz="4400">
                <a:solidFill>
                  <a:srgbClr val="800000"/>
                </a:solidFill>
                <a:latin typeface="Tahoma" pitchFamily="34" charset="0"/>
                <a:cs typeface="Arial" charset="0"/>
              </a:defRPr>
            </a:lvl2pPr>
            <a:lvl3pPr algn="ctr" rtl="0" eaLnBrk="0" fontAlgn="base" hangingPunct="0">
              <a:spcBef>
                <a:spcPct val="0"/>
              </a:spcBef>
              <a:spcAft>
                <a:spcPct val="0"/>
              </a:spcAft>
              <a:defRPr sz="4400">
                <a:solidFill>
                  <a:srgbClr val="800000"/>
                </a:solidFill>
                <a:latin typeface="Tahoma" pitchFamily="34" charset="0"/>
                <a:cs typeface="Arial" charset="0"/>
              </a:defRPr>
            </a:lvl3pPr>
            <a:lvl4pPr algn="ctr" rtl="0" eaLnBrk="0" fontAlgn="base" hangingPunct="0">
              <a:spcBef>
                <a:spcPct val="0"/>
              </a:spcBef>
              <a:spcAft>
                <a:spcPct val="0"/>
              </a:spcAft>
              <a:defRPr sz="4400">
                <a:solidFill>
                  <a:srgbClr val="800000"/>
                </a:solidFill>
                <a:latin typeface="Tahoma" pitchFamily="34" charset="0"/>
                <a:cs typeface="Arial" charset="0"/>
              </a:defRPr>
            </a:lvl4pPr>
            <a:lvl5pPr algn="ctr" rtl="0" eaLnBrk="0" fontAlgn="base" hangingPunct="0">
              <a:spcBef>
                <a:spcPct val="0"/>
              </a:spcBef>
              <a:spcAft>
                <a:spcPct val="0"/>
              </a:spcAft>
              <a:defRPr sz="4400">
                <a:solidFill>
                  <a:srgbClr val="800000"/>
                </a:solidFill>
                <a:latin typeface="Tahoma" pitchFamily="34" charset="0"/>
                <a:cs typeface="Arial" charset="0"/>
              </a:defRPr>
            </a:lvl5pPr>
            <a:lvl6pPr marL="457200" algn="ctr" rtl="0" fontAlgn="base">
              <a:spcBef>
                <a:spcPct val="0"/>
              </a:spcBef>
              <a:spcAft>
                <a:spcPct val="0"/>
              </a:spcAft>
              <a:defRPr sz="4400">
                <a:solidFill>
                  <a:srgbClr val="800000"/>
                </a:solidFill>
                <a:latin typeface="Tahoma" pitchFamily="34" charset="0"/>
                <a:cs typeface="Arial" charset="0"/>
              </a:defRPr>
            </a:lvl6pPr>
            <a:lvl7pPr marL="914400" algn="ctr" rtl="0" fontAlgn="base">
              <a:spcBef>
                <a:spcPct val="0"/>
              </a:spcBef>
              <a:spcAft>
                <a:spcPct val="0"/>
              </a:spcAft>
              <a:defRPr sz="4400">
                <a:solidFill>
                  <a:srgbClr val="800000"/>
                </a:solidFill>
                <a:latin typeface="Tahoma" pitchFamily="34" charset="0"/>
                <a:cs typeface="Arial" charset="0"/>
              </a:defRPr>
            </a:lvl7pPr>
            <a:lvl8pPr marL="1371600" algn="ctr" rtl="0" fontAlgn="base">
              <a:spcBef>
                <a:spcPct val="0"/>
              </a:spcBef>
              <a:spcAft>
                <a:spcPct val="0"/>
              </a:spcAft>
              <a:defRPr sz="4400">
                <a:solidFill>
                  <a:srgbClr val="800000"/>
                </a:solidFill>
                <a:latin typeface="Tahoma" pitchFamily="34" charset="0"/>
                <a:cs typeface="Arial" charset="0"/>
              </a:defRPr>
            </a:lvl8pPr>
            <a:lvl9pPr marL="1828800" algn="ctr" rtl="0" fontAlgn="base">
              <a:spcBef>
                <a:spcPct val="0"/>
              </a:spcBef>
              <a:spcAft>
                <a:spcPct val="0"/>
              </a:spcAft>
              <a:defRPr sz="4400">
                <a:solidFill>
                  <a:srgbClr val="800000"/>
                </a:solidFill>
                <a:latin typeface="Tahoma" pitchFamily="34" charset="0"/>
                <a:cs typeface="Arial" charset="0"/>
              </a:defRPr>
            </a:lvl9pPr>
          </a:lstStyle>
          <a:p>
            <a:r>
              <a:rPr lang="en-US" sz="3600" b="1" kern="0" dirty="0" smtClean="0"/>
              <a:t>Challenges: </a:t>
            </a:r>
            <a:r>
              <a:rPr lang="en-US" sz="3600" b="1" kern="0" dirty="0" err="1" smtClean="0"/>
              <a:t>variazioni</a:t>
            </a:r>
            <a:r>
              <a:rPr lang="en-US" sz="3600" b="1" kern="0" dirty="0" smtClean="0"/>
              <a:t> intra </a:t>
            </a:r>
            <a:r>
              <a:rPr lang="en-US" sz="3600" b="1" kern="0" dirty="0" err="1" smtClean="0"/>
              <a:t>classe</a:t>
            </a:r>
            <a:endParaRPr lang="en-US" sz="3600" b="1" kern="0" dirty="0"/>
          </a:p>
        </p:txBody>
      </p:sp>
    </p:spTree>
    <p:extLst>
      <p:ext uri="{BB962C8B-B14F-4D97-AF65-F5344CB8AC3E}">
        <p14:creationId xmlns:p14="http://schemas.microsoft.com/office/powerpoint/2010/main" val="139261177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eaLnBrk="1" hangingPunct="1"/>
            <a:r>
              <a:rPr lang="it-IT" sz="4000" dirty="0" smtClean="0"/>
              <a:t>Il riconoscimento di oggetti è coì difficile?</a:t>
            </a:r>
            <a:endParaRPr lang="en-US" sz="4000" dirty="0"/>
          </a:p>
        </p:txBody>
      </p:sp>
      <p:grpSp>
        <p:nvGrpSpPr>
          <p:cNvPr id="2" name="Group 3"/>
          <p:cNvGrpSpPr>
            <a:grpSpLocks/>
          </p:cNvGrpSpPr>
          <p:nvPr/>
        </p:nvGrpSpPr>
        <p:grpSpPr bwMode="auto">
          <a:xfrm>
            <a:off x="26987" y="2392363"/>
            <a:ext cx="1963739" cy="2613025"/>
            <a:chOff x="155" y="1180"/>
            <a:chExt cx="1237" cy="1646"/>
          </a:xfrm>
        </p:grpSpPr>
        <p:pic>
          <p:nvPicPr>
            <p:cNvPr id="55307" name="Picture 4"/>
            <p:cNvPicPr>
              <a:picLocks noChangeAspect="1" noChangeArrowheads="1"/>
            </p:cNvPicPr>
            <p:nvPr/>
          </p:nvPicPr>
          <p:blipFill>
            <a:blip r:embed="rId3"/>
            <a:srcRect l="33398" t="12192" r="39519" b="44617"/>
            <a:stretch>
              <a:fillRect/>
            </a:stretch>
          </p:blipFill>
          <p:spPr bwMode="auto">
            <a:xfrm>
              <a:off x="359" y="1499"/>
              <a:ext cx="829" cy="1327"/>
            </a:xfrm>
            <a:prstGeom prst="rect">
              <a:avLst/>
            </a:prstGeom>
            <a:noFill/>
            <a:ln w="9525">
              <a:noFill/>
              <a:miter lim="800000"/>
              <a:headEnd/>
              <a:tailEnd/>
            </a:ln>
          </p:spPr>
        </p:pic>
        <p:sp>
          <p:nvSpPr>
            <p:cNvPr id="55308" name="Text Box 5"/>
            <p:cNvSpPr txBox="1">
              <a:spLocks noChangeArrowheads="1"/>
            </p:cNvSpPr>
            <p:nvPr/>
          </p:nvSpPr>
          <p:spPr bwMode="auto">
            <a:xfrm>
              <a:off x="155" y="1180"/>
              <a:ext cx="1237" cy="213"/>
            </a:xfrm>
            <a:prstGeom prst="rect">
              <a:avLst/>
            </a:prstGeom>
            <a:noFill/>
            <a:ln w="9525">
              <a:noFill/>
              <a:miter lim="800000"/>
              <a:headEnd/>
              <a:tailEnd/>
            </a:ln>
          </p:spPr>
          <p:txBody>
            <a:bodyPr wrap="none">
              <a:prstTxWarp prst="textNoShape">
                <a:avLst/>
              </a:prstTxWarp>
              <a:spAutoFit/>
            </a:bodyPr>
            <a:lstStyle/>
            <a:p>
              <a:pPr eaLnBrk="1" hangingPunct="1"/>
              <a:r>
                <a:rPr lang="en-US" dirty="0" smtClean="0">
                  <a:ea typeface="Arial" charset="0"/>
                  <a:cs typeface="Arial" charset="0"/>
                </a:rPr>
                <a:t>Questa è </a:t>
              </a:r>
              <a:r>
                <a:rPr lang="en-US" dirty="0" err="1" smtClean="0">
                  <a:ea typeface="Arial" charset="0"/>
                  <a:cs typeface="Arial" charset="0"/>
                </a:rPr>
                <a:t>una</a:t>
              </a:r>
              <a:r>
                <a:rPr lang="en-US" dirty="0" smtClean="0">
                  <a:ea typeface="Arial" charset="0"/>
                  <a:cs typeface="Arial" charset="0"/>
                </a:rPr>
                <a:t> </a:t>
              </a:r>
              <a:r>
                <a:rPr lang="en-US" dirty="0" err="1" smtClean="0">
                  <a:ea typeface="Arial" charset="0"/>
                  <a:cs typeface="Arial" charset="0"/>
                </a:rPr>
                <a:t>sedia</a:t>
              </a:r>
              <a:endParaRPr lang="en-US" dirty="0">
                <a:ea typeface="Arial" charset="0"/>
                <a:cs typeface="Arial" charset="0"/>
              </a:endParaRPr>
            </a:p>
          </p:txBody>
        </p:sp>
      </p:grpSp>
      <p:grpSp>
        <p:nvGrpSpPr>
          <p:cNvPr id="3" name="Group 6"/>
          <p:cNvGrpSpPr>
            <a:grpSpLocks/>
          </p:cNvGrpSpPr>
          <p:nvPr/>
        </p:nvGrpSpPr>
        <p:grpSpPr bwMode="auto">
          <a:xfrm>
            <a:off x="1981200" y="1666875"/>
            <a:ext cx="3462338" cy="3829050"/>
            <a:chOff x="1988" y="823"/>
            <a:chExt cx="2181" cy="2412"/>
          </a:xfrm>
        </p:grpSpPr>
        <p:pic>
          <p:nvPicPr>
            <p:cNvPr id="55305" name="Picture 7"/>
            <p:cNvPicPr>
              <a:picLocks noChangeAspect="1" noChangeArrowheads="1"/>
            </p:cNvPicPr>
            <p:nvPr/>
          </p:nvPicPr>
          <p:blipFill>
            <a:blip r:embed="rId3"/>
            <a:srcRect/>
            <a:stretch>
              <a:fillRect/>
            </a:stretch>
          </p:blipFill>
          <p:spPr bwMode="auto">
            <a:xfrm>
              <a:off x="1988" y="1045"/>
              <a:ext cx="2181" cy="2190"/>
            </a:xfrm>
            <a:prstGeom prst="rect">
              <a:avLst/>
            </a:prstGeom>
            <a:noFill/>
            <a:ln w="9525">
              <a:noFill/>
              <a:miter lim="800000"/>
              <a:headEnd/>
              <a:tailEnd/>
            </a:ln>
          </p:spPr>
        </p:pic>
        <p:sp>
          <p:nvSpPr>
            <p:cNvPr id="55306" name="Text Box 8"/>
            <p:cNvSpPr txBox="1">
              <a:spLocks noChangeArrowheads="1"/>
            </p:cNvSpPr>
            <p:nvPr/>
          </p:nvSpPr>
          <p:spPr bwMode="auto">
            <a:xfrm>
              <a:off x="2148" y="823"/>
              <a:ext cx="1746" cy="213"/>
            </a:xfrm>
            <a:prstGeom prst="rect">
              <a:avLst/>
            </a:prstGeom>
            <a:noFill/>
            <a:ln w="9525">
              <a:noFill/>
              <a:miter lim="800000"/>
              <a:headEnd/>
              <a:tailEnd/>
            </a:ln>
          </p:spPr>
          <p:txBody>
            <a:bodyPr wrap="none">
              <a:prstTxWarp prst="textNoShape">
                <a:avLst/>
              </a:prstTxWarp>
              <a:spAutoFit/>
            </a:bodyPr>
            <a:lstStyle/>
            <a:p>
              <a:pPr eaLnBrk="1" hangingPunct="1"/>
              <a:r>
                <a:rPr lang="en-US" dirty="0" err="1" smtClean="0">
                  <a:ea typeface="Arial" charset="0"/>
                  <a:cs typeface="Arial" charset="0"/>
                </a:rPr>
                <a:t>Trova</a:t>
              </a:r>
              <a:r>
                <a:rPr lang="en-US" dirty="0" smtClean="0">
                  <a:ea typeface="Arial" charset="0"/>
                  <a:cs typeface="Arial" charset="0"/>
                </a:rPr>
                <a:t> la </a:t>
              </a:r>
              <a:r>
                <a:rPr lang="en-US" dirty="0" err="1" smtClean="0">
                  <a:ea typeface="Arial" charset="0"/>
                  <a:cs typeface="Arial" charset="0"/>
                </a:rPr>
                <a:t>sedia</a:t>
              </a:r>
              <a:r>
                <a:rPr lang="en-US" dirty="0" smtClean="0">
                  <a:ea typeface="Arial" charset="0"/>
                  <a:cs typeface="Arial" charset="0"/>
                </a:rPr>
                <a:t> </a:t>
              </a:r>
              <a:r>
                <a:rPr lang="en-US" dirty="0" err="1" smtClean="0">
                  <a:ea typeface="Arial" charset="0"/>
                  <a:cs typeface="Arial" charset="0"/>
                </a:rPr>
                <a:t>nell’immagine</a:t>
              </a:r>
              <a:endParaRPr lang="en-US" dirty="0">
                <a:ea typeface="Arial" charset="0"/>
                <a:cs typeface="Arial" charset="0"/>
              </a:endParaRPr>
            </a:p>
          </p:txBody>
        </p:sp>
      </p:grpSp>
      <p:pic>
        <p:nvPicPr>
          <p:cNvPr id="9225" name="Picture 9"/>
          <p:cNvPicPr>
            <a:picLocks noChangeAspect="1" noChangeArrowheads="1"/>
          </p:cNvPicPr>
          <p:nvPr/>
        </p:nvPicPr>
        <p:blipFill>
          <a:blip r:embed="rId4"/>
          <a:srcRect/>
          <a:stretch>
            <a:fillRect/>
          </a:stretch>
        </p:blipFill>
        <p:spPr bwMode="auto">
          <a:xfrm>
            <a:off x="5632450" y="2001838"/>
            <a:ext cx="3511550" cy="3470275"/>
          </a:xfrm>
          <a:prstGeom prst="rect">
            <a:avLst/>
          </a:prstGeom>
          <a:noFill/>
          <a:ln w="9525">
            <a:noFill/>
            <a:miter lim="800000"/>
            <a:headEnd/>
            <a:tailEnd/>
          </a:ln>
        </p:spPr>
      </p:pic>
      <p:sp>
        <p:nvSpPr>
          <p:cNvPr id="9226" name="Rectangle 10"/>
          <p:cNvSpPr>
            <a:spLocks noChangeArrowheads="1"/>
          </p:cNvSpPr>
          <p:nvPr/>
        </p:nvSpPr>
        <p:spPr bwMode="auto">
          <a:xfrm>
            <a:off x="6918325" y="2659063"/>
            <a:ext cx="769938" cy="1195387"/>
          </a:xfrm>
          <a:prstGeom prst="rect">
            <a:avLst/>
          </a:prstGeom>
          <a:noFill/>
          <a:ln w="57150">
            <a:solidFill>
              <a:srgbClr val="F10101"/>
            </a:solidFill>
            <a:miter lim="800000"/>
            <a:headEnd/>
            <a:tailEnd/>
          </a:ln>
        </p:spPr>
        <p:txBody>
          <a:bodyPr wrap="none" anchor="ctr">
            <a:prstTxWarp prst="textNoShape">
              <a:avLst/>
            </a:prstTxWarp>
          </a:bodyPr>
          <a:lstStyle/>
          <a:p>
            <a:endParaRPr lang="en-US"/>
          </a:p>
        </p:txBody>
      </p:sp>
      <p:sp>
        <p:nvSpPr>
          <p:cNvPr id="9227" name="Rectangle 11"/>
          <p:cNvSpPr>
            <a:spLocks noChangeArrowheads="1"/>
          </p:cNvSpPr>
          <p:nvPr/>
        </p:nvSpPr>
        <p:spPr bwMode="auto">
          <a:xfrm>
            <a:off x="1978025" y="2011363"/>
            <a:ext cx="769938" cy="1195387"/>
          </a:xfrm>
          <a:prstGeom prst="rect">
            <a:avLst/>
          </a:prstGeom>
          <a:noFill/>
          <a:ln w="57150">
            <a:solidFill>
              <a:srgbClr val="F10101"/>
            </a:solidFill>
            <a:miter lim="800000"/>
            <a:headEnd/>
            <a:tailEnd/>
          </a:ln>
        </p:spPr>
        <p:txBody>
          <a:bodyPr wrap="none" anchor="ctr">
            <a:prstTxWarp prst="textNoShape">
              <a:avLst/>
            </a:prstTxWarp>
          </a:bodyPr>
          <a:lstStyle/>
          <a:p>
            <a:endParaRPr lang="en-US"/>
          </a:p>
        </p:txBody>
      </p:sp>
      <p:sp>
        <p:nvSpPr>
          <p:cNvPr id="9228" name="Text Box 12"/>
          <p:cNvSpPr txBox="1">
            <a:spLocks noChangeArrowheads="1"/>
          </p:cNvSpPr>
          <p:nvPr/>
        </p:nvSpPr>
        <p:spPr bwMode="auto">
          <a:xfrm>
            <a:off x="5523772" y="1498751"/>
            <a:ext cx="3728906" cy="338554"/>
          </a:xfrm>
          <a:prstGeom prst="rect">
            <a:avLst/>
          </a:prstGeom>
          <a:noFill/>
          <a:ln w="9525">
            <a:noFill/>
            <a:miter lim="800000"/>
            <a:headEnd/>
            <a:tailEnd/>
          </a:ln>
        </p:spPr>
        <p:txBody>
          <a:bodyPr wrap="none">
            <a:prstTxWarp prst="textNoShape">
              <a:avLst/>
            </a:prstTxWarp>
            <a:spAutoFit/>
          </a:bodyPr>
          <a:lstStyle/>
          <a:p>
            <a:pPr eaLnBrk="1" hangingPunct="1"/>
            <a:r>
              <a:rPr lang="en-US" dirty="0" err="1" smtClean="0">
                <a:ea typeface="Arial" charset="0"/>
                <a:cs typeface="Arial" charset="0"/>
              </a:rPr>
              <a:t>Faccio</a:t>
            </a:r>
            <a:r>
              <a:rPr lang="en-US" dirty="0" smtClean="0">
                <a:ea typeface="Arial" charset="0"/>
                <a:cs typeface="Arial" charset="0"/>
              </a:rPr>
              <a:t> cross </a:t>
            </a:r>
            <a:r>
              <a:rPr lang="en-US" dirty="0" err="1" smtClean="0">
                <a:ea typeface="Arial" charset="0"/>
                <a:cs typeface="Arial" charset="0"/>
              </a:rPr>
              <a:t>correlazione</a:t>
            </a:r>
            <a:r>
              <a:rPr lang="en-US" dirty="0" smtClean="0">
                <a:ea typeface="Arial" charset="0"/>
                <a:cs typeface="Arial" charset="0"/>
              </a:rPr>
              <a:t> </a:t>
            </a:r>
            <a:r>
              <a:rPr lang="en-US" dirty="0" err="1" smtClean="0">
                <a:ea typeface="Arial" charset="0"/>
                <a:cs typeface="Arial" charset="0"/>
              </a:rPr>
              <a:t>normalizzata</a:t>
            </a:r>
            <a:endParaRPr lang="en-US" dirty="0">
              <a:ea typeface="Arial" charset="0"/>
              <a:cs typeface="Arial" charset="0"/>
            </a:endParaRPr>
          </a:p>
        </p:txBody>
      </p:sp>
      <p:sp>
        <p:nvSpPr>
          <p:cNvPr id="13" name="Text Box 12"/>
          <p:cNvSpPr txBox="1">
            <a:spLocks noChangeArrowheads="1"/>
          </p:cNvSpPr>
          <p:nvPr/>
        </p:nvSpPr>
        <p:spPr bwMode="auto">
          <a:xfrm>
            <a:off x="4142636" y="5762623"/>
            <a:ext cx="915635" cy="369332"/>
          </a:xfrm>
          <a:prstGeom prst="rect">
            <a:avLst/>
          </a:prstGeom>
          <a:noFill/>
          <a:ln w="9525">
            <a:noFill/>
            <a:miter lim="800000"/>
            <a:headEnd/>
            <a:tailEnd/>
          </a:ln>
        </p:spPr>
        <p:txBody>
          <a:bodyPr wrap="none">
            <a:prstTxWarp prst="textNoShape">
              <a:avLst/>
            </a:prstTxWarp>
            <a:spAutoFit/>
          </a:bodyPr>
          <a:lstStyle/>
          <a:p>
            <a:pPr eaLnBrk="1" hangingPunct="1"/>
            <a:r>
              <a:rPr lang="en-US" sz="1800" b="1" dirty="0" smtClean="0">
                <a:ea typeface="Arial" charset="0"/>
                <a:cs typeface="Arial" charset="0"/>
              </a:rPr>
              <a:t>Facile!</a:t>
            </a:r>
            <a:endParaRPr lang="en-US" sz="1800" b="1" dirty="0">
              <a:ea typeface="Arial" charset="0"/>
              <a:cs typeface="Arial" charset="0"/>
            </a:endParaRPr>
          </a:p>
        </p:txBody>
      </p:sp>
    </p:spTree>
    <p:extLst>
      <p:ext uri="{BB962C8B-B14F-4D97-AF65-F5344CB8AC3E}">
        <p14:creationId xmlns:p14="http://schemas.microsoft.com/office/powerpoint/2010/main" val="195098579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7" name="Picture 3"/>
          <p:cNvPicPr>
            <a:picLocks noChangeAspect="1" noChangeArrowheads="1"/>
          </p:cNvPicPr>
          <p:nvPr/>
        </p:nvPicPr>
        <p:blipFill>
          <a:blip r:embed="rId3"/>
          <a:srcRect l="33398" t="12192" r="39519" b="44617"/>
          <a:stretch>
            <a:fillRect/>
          </a:stretch>
        </p:blipFill>
        <p:spPr bwMode="auto">
          <a:xfrm>
            <a:off x="237331" y="803141"/>
            <a:ext cx="744538" cy="1192213"/>
          </a:xfrm>
          <a:prstGeom prst="rect">
            <a:avLst/>
          </a:prstGeom>
          <a:noFill/>
          <a:ln w="9525">
            <a:noFill/>
            <a:miter lim="800000"/>
            <a:headEnd/>
            <a:tailEnd/>
          </a:ln>
        </p:spPr>
      </p:pic>
      <p:grpSp>
        <p:nvGrpSpPr>
          <p:cNvPr id="2" name="Group 5"/>
          <p:cNvGrpSpPr>
            <a:grpSpLocks/>
          </p:cNvGrpSpPr>
          <p:nvPr/>
        </p:nvGrpSpPr>
        <p:grpSpPr bwMode="auto">
          <a:xfrm>
            <a:off x="136525" y="1733551"/>
            <a:ext cx="4697414" cy="3468688"/>
            <a:chOff x="86" y="1092"/>
            <a:chExt cx="2959" cy="2185"/>
          </a:xfrm>
        </p:grpSpPr>
        <p:pic>
          <p:nvPicPr>
            <p:cNvPr id="57365" name="Picture 6" descr="indoor_0255"/>
            <p:cNvPicPr>
              <a:picLocks noChangeAspect="1" noChangeArrowheads="1"/>
            </p:cNvPicPr>
            <p:nvPr/>
          </p:nvPicPr>
          <p:blipFill>
            <a:blip r:embed="rId4"/>
            <a:srcRect/>
            <a:stretch>
              <a:fillRect/>
            </a:stretch>
          </p:blipFill>
          <p:spPr bwMode="auto">
            <a:xfrm>
              <a:off x="86" y="1328"/>
              <a:ext cx="2633" cy="1949"/>
            </a:xfrm>
            <a:prstGeom prst="rect">
              <a:avLst/>
            </a:prstGeom>
            <a:noFill/>
            <a:ln w="9525">
              <a:noFill/>
              <a:miter lim="800000"/>
              <a:headEnd/>
              <a:tailEnd/>
            </a:ln>
          </p:spPr>
        </p:pic>
        <p:sp>
          <p:nvSpPr>
            <p:cNvPr id="57366" name="Rectangle 7"/>
            <p:cNvSpPr>
              <a:spLocks noChangeArrowheads="1"/>
            </p:cNvSpPr>
            <p:nvPr/>
          </p:nvSpPr>
          <p:spPr bwMode="auto">
            <a:xfrm>
              <a:off x="721" y="1092"/>
              <a:ext cx="2324" cy="233"/>
            </a:xfrm>
            <a:prstGeom prst="rect">
              <a:avLst/>
            </a:prstGeom>
            <a:noFill/>
            <a:ln w="9525">
              <a:noFill/>
              <a:miter lim="800000"/>
              <a:headEnd/>
              <a:tailEnd/>
            </a:ln>
          </p:spPr>
          <p:txBody>
            <a:bodyPr wrap="none">
              <a:prstTxWarp prst="textNoShape">
                <a:avLst/>
              </a:prstTxWarp>
              <a:spAutoFit/>
            </a:bodyPr>
            <a:lstStyle/>
            <a:p>
              <a:pPr eaLnBrk="1" hangingPunct="1"/>
              <a:r>
                <a:rPr lang="en-US" sz="1800" dirty="0" err="1" smtClean="0">
                  <a:ea typeface="Arial" charset="0"/>
                  <a:cs typeface="Arial" charset="0"/>
                </a:rPr>
                <a:t>Trova</a:t>
              </a:r>
              <a:r>
                <a:rPr lang="en-US" sz="1800" dirty="0" smtClean="0">
                  <a:ea typeface="Arial" charset="0"/>
                  <a:cs typeface="Arial" charset="0"/>
                </a:rPr>
                <a:t> la </a:t>
              </a:r>
              <a:r>
                <a:rPr lang="en-US" sz="1800" dirty="0" err="1" smtClean="0">
                  <a:ea typeface="Arial" charset="0"/>
                  <a:cs typeface="Arial" charset="0"/>
                </a:rPr>
                <a:t>sedia</a:t>
              </a:r>
              <a:r>
                <a:rPr lang="en-US" sz="1800" dirty="0" smtClean="0">
                  <a:ea typeface="Arial" charset="0"/>
                  <a:cs typeface="Arial" charset="0"/>
                </a:rPr>
                <a:t> in </a:t>
              </a:r>
              <a:r>
                <a:rPr lang="en-US" sz="1800" dirty="0" err="1" smtClean="0">
                  <a:ea typeface="Arial" charset="0"/>
                  <a:cs typeface="Arial" charset="0"/>
                </a:rPr>
                <a:t>questa</a:t>
              </a:r>
              <a:r>
                <a:rPr lang="en-US" sz="1800" dirty="0" smtClean="0">
                  <a:ea typeface="Arial" charset="0"/>
                  <a:cs typeface="Arial" charset="0"/>
                </a:rPr>
                <a:t> </a:t>
              </a:r>
              <a:r>
                <a:rPr lang="en-US" sz="1800" dirty="0" err="1" smtClean="0">
                  <a:ea typeface="Arial" charset="0"/>
                  <a:cs typeface="Arial" charset="0"/>
                </a:rPr>
                <a:t>immagine</a:t>
              </a:r>
              <a:endParaRPr lang="en-US" sz="1800" dirty="0">
                <a:ea typeface="Arial" charset="0"/>
                <a:cs typeface="Arial" charset="0"/>
              </a:endParaRPr>
            </a:p>
          </p:txBody>
        </p:sp>
      </p:grpSp>
      <p:pic>
        <p:nvPicPr>
          <p:cNvPr id="11272" name="Picture 8"/>
          <p:cNvPicPr>
            <a:picLocks noChangeAspect="1" noChangeArrowheads="1"/>
          </p:cNvPicPr>
          <p:nvPr/>
        </p:nvPicPr>
        <p:blipFill>
          <a:blip r:embed="rId5"/>
          <a:srcRect/>
          <a:stretch>
            <a:fillRect/>
          </a:stretch>
        </p:blipFill>
        <p:spPr bwMode="auto">
          <a:xfrm>
            <a:off x="4697413" y="2116138"/>
            <a:ext cx="4224337" cy="3097212"/>
          </a:xfrm>
          <a:prstGeom prst="rect">
            <a:avLst/>
          </a:prstGeom>
          <a:noFill/>
          <a:ln w="9525">
            <a:noFill/>
            <a:miter lim="800000"/>
            <a:headEnd/>
            <a:tailEnd/>
          </a:ln>
        </p:spPr>
      </p:pic>
      <p:sp>
        <p:nvSpPr>
          <p:cNvPr id="11273" name="Text Box 9"/>
          <p:cNvSpPr txBox="1">
            <a:spLocks noChangeArrowheads="1"/>
          </p:cNvSpPr>
          <p:nvPr/>
        </p:nvSpPr>
        <p:spPr bwMode="auto">
          <a:xfrm>
            <a:off x="4850992" y="5213350"/>
            <a:ext cx="3917177" cy="923330"/>
          </a:xfrm>
          <a:prstGeom prst="rect">
            <a:avLst/>
          </a:prstGeom>
          <a:noFill/>
          <a:ln w="9525">
            <a:noFill/>
            <a:miter lim="800000"/>
            <a:headEnd/>
            <a:tailEnd/>
          </a:ln>
        </p:spPr>
        <p:txBody>
          <a:bodyPr wrap="square">
            <a:prstTxWarp prst="textNoShape">
              <a:avLst/>
            </a:prstTxWarp>
            <a:spAutoFit/>
          </a:bodyPr>
          <a:lstStyle/>
          <a:p>
            <a:pPr eaLnBrk="1" hangingPunct="1"/>
            <a:r>
              <a:rPr lang="en-US" sz="1800" dirty="0" err="1" smtClean="0">
                <a:ea typeface="Arial" charset="0"/>
                <a:cs typeface="Arial" charset="0"/>
              </a:rPr>
              <a:t>Molti</a:t>
            </a:r>
            <a:r>
              <a:rPr lang="en-US" sz="1800" dirty="0" smtClean="0">
                <a:ea typeface="Arial" charset="0"/>
                <a:cs typeface="Arial" charset="0"/>
              </a:rPr>
              <a:t> </a:t>
            </a:r>
            <a:r>
              <a:rPr lang="en-US" sz="1800" dirty="0" err="1" smtClean="0">
                <a:ea typeface="Arial" charset="0"/>
                <a:cs typeface="Arial" charset="0"/>
              </a:rPr>
              <a:t>falsi</a:t>
            </a:r>
            <a:r>
              <a:rPr lang="en-US" sz="1800" dirty="0" smtClean="0">
                <a:ea typeface="Arial" charset="0"/>
                <a:cs typeface="Arial" charset="0"/>
              </a:rPr>
              <a:t> </a:t>
            </a:r>
            <a:r>
              <a:rPr lang="en-US" sz="1800" dirty="0" err="1" smtClean="0">
                <a:ea typeface="Arial" charset="0"/>
                <a:cs typeface="Arial" charset="0"/>
              </a:rPr>
              <a:t>positivi</a:t>
            </a:r>
            <a:r>
              <a:rPr lang="en-US" sz="1800" dirty="0" smtClean="0">
                <a:ea typeface="Arial" charset="0"/>
                <a:cs typeface="Arial" charset="0"/>
              </a:rPr>
              <a:t>, </a:t>
            </a:r>
            <a:r>
              <a:rPr lang="en-US" sz="1800" i="1" dirty="0" smtClean="0">
                <a:ea typeface="Arial" charset="0"/>
                <a:cs typeface="Arial" charset="0"/>
              </a:rPr>
              <a:t>template matching come </a:t>
            </a:r>
            <a:r>
              <a:rPr lang="en-US" sz="1800" i="1" dirty="0" err="1" smtClean="0">
                <a:ea typeface="Arial" charset="0"/>
                <a:cs typeface="Arial" charset="0"/>
              </a:rPr>
              <a:t>tecnica</a:t>
            </a:r>
            <a:r>
              <a:rPr lang="en-US" sz="1800" i="1" dirty="0" smtClean="0">
                <a:ea typeface="Arial" charset="0"/>
                <a:cs typeface="Arial" charset="0"/>
              </a:rPr>
              <a:t> a </a:t>
            </a:r>
            <a:r>
              <a:rPr lang="en-US" sz="1800" i="1" dirty="0" err="1" smtClean="0">
                <a:ea typeface="Arial" charset="0"/>
                <a:cs typeface="Arial" charset="0"/>
              </a:rPr>
              <a:t>sé</a:t>
            </a:r>
            <a:r>
              <a:rPr lang="en-US" sz="1800" i="1" dirty="0" smtClean="0">
                <a:ea typeface="Arial" charset="0"/>
                <a:cs typeface="Arial" charset="0"/>
              </a:rPr>
              <a:t> </a:t>
            </a:r>
            <a:r>
              <a:rPr lang="en-US" sz="1800" i="1" dirty="0" err="1" smtClean="0">
                <a:ea typeface="Arial" charset="0"/>
                <a:cs typeface="Arial" charset="0"/>
              </a:rPr>
              <a:t>stante</a:t>
            </a:r>
            <a:r>
              <a:rPr lang="en-US" sz="1800" i="1" dirty="0" smtClean="0">
                <a:ea typeface="Arial" charset="0"/>
                <a:cs typeface="Arial" charset="0"/>
              </a:rPr>
              <a:t> non </a:t>
            </a:r>
            <a:r>
              <a:rPr lang="en-US" sz="1800" i="1" dirty="0" err="1" smtClean="0">
                <a:ea typeface="Arial" charset="0"/>
                <a:cs typeface="Arial" charset="0"/>
              </a:rPr>
              <a:t>viene</a:t>
            </a:r>
            <a:r>
              <a:rPr lang="en-US" sz="1800" i="1" dirty="0" smtClean="0">
                <a:ea typeface="Arial" charset="0"/>
                <a:cs typeface="Arial" charset="0"/>
              </a:rPr>
              <a:t> </a:t>
            </a:r>
            <a:r>
              <a:rPr lang="en-US" sz="1800" i="1" dirty="0" err="1" smtClean="0">
                <a:ea typeface="Arial" charset="0"/>
                <a:cs typeface="Arial" charset="0"/>
              </a:rPr>
              <a:t>piu</a:t>
            </a:r>
            <a:r>
              <a:rPr lang="en-US" sz="1800" i="1" dirty="0" smtClean="0">
                <a:ea typeface="Arial" charset="0"/>
                <a:cs typeface="Arial" charset="0"/>
              </a:rPr>
              <a:t>’ </a:t>
            </a:r>
            <a:r>
              <a:rPr lang="en-US" sz="1800" i="1" dirty="0" err="1" smtClean="0">
                <a:ea typeface="Arial" charset="0"/>
                <a:cs typeface="Arial" charset="0"/>
              </a:rPr>
              <a:t>usata</a:t>
            </a:r>
            <a:r>
              <a:rPr lang="en-US" sz="1800" i="1" dirty="0" smtClean="0">
                <a:ea typeface="Arial" charset="0"/>
                <a:cs typeface="Arial" charset="0"/>
              </a:rPr>
              <a:t> </a:t>
            </a:r>
            <a:r>
              <a:rPr lang="en-US" sz="1800" i="1" dirty="0" err="1" smtClean="0">
                <a:ea typeface="Arial" charset="0"/>
                <a:cs typeface="Arial" charset="0"/>
              </a:rPr>
              <a:t>dagli</a:t>
            </a:r>
            <a:r>
              <a:rPr lang="en-US" sz="1800" i="1" dirty="0" smtClean="0">
                <a:ea typeface="Arial" charset="0"/>
                <a:cs typeface="Arial" charset="0"/>
              </a:rPr>
              <a:t> </a:t>
            </a:r>
            <a:r>
              <a:rPr lang="en-US" sz="1800" i="1" dirty="0" err="1" smtClean="0">
                <a:ea typeface="Arial" charset="0"/>
                <a:cs typeface="Arial" charset="0"/>
              </a:rPr>
              <a:t>anni</a:t>
            </a:r>
            <a:r>
              <a:rPr lang="en-US" sz="1800" i="1" dirty="0" smtClean="0">
                <a:ea typeface="Arial" charset="0"/>
                <a:cs typeface="Arial" charset="0"/>
              </a:rPr>
              <a:t> 80</a:t>
            </a:r>
            <a:endParaRPr lang="en-US" sz="1800" i="1" dirty="0">
              <a:ea typeface="Arial" charset="0"/>
              <a:cs typeface="Arial" charset="0"/>
            </a:endParaRPr>
          </a:p>
        </p:txBody>
      </p:sp>
      <p:grpSp>
        <p:nvGrpSpPr>
          <p:cNvPr id="3" name="Group 10"/>
          <p:cNvGrpSpPr>
            <a:grpSpLocks/>
          </p:cNvGrpSpPr>
          <p:nvPr/>
        </p:nvGrpSpPr>
        <p:grpSpPr bwMode="auto">
          <a:xfrm>
            <a:off x="5695950" y="3009900"/>
            <a:ext cx="2657475" cy="1895475"/>
            <a:chOff x="3588" y="1896"/>
            <a:chExt cx="1674" cy="1194"/>
          </a:xfrm>
        </p:grpSpPr>
        <p:sp>
          <p:nvSpPr>
            <p:cNvPr id="57359" name="Rectangle 11"/>
            <p:cNvSpPr>
              <a:spLocks noChangeArrowheads="1"/>
            </p:cNvSpPr>
            <p:nvPr/>
          </p:nvSpPr>
          <p:spPr bwMode="auto">
            <a:xfrm>
              <a:off x="3960" y="2034"/>
              <a:ext cx="306" cy="441"/>
            </a:xfrm>
            <a:prstGeom prst="rect">
              <a:avLst/>
            </a:prstGeom>
            <a:noFill/>
            <a:ln w="28575">
              <a:solidFill>
                <a:srgbClr val="F10101"/>
              </a:solidFill>
              <a:miter lim="800000"/>
              <a:headEnd/>
              <a:tailEnd/>
            </a:ln>
          </p:spPr>
          <p:txBody>
            <a:bodyPr wrap="none" anchor="ctr">
              <a:prstTxWarp prst="textNoShape">
                <a:avLst/>
              </a:prstTxWarp>
            </a:bodyPr>
            <a:lstStyle/>
            <a:p>
              <a:endParaRPr lang="en-US"/>
            </a:p>
          </p:txBody>
        </p:sp>
        <p:sp>
          <p:nvSpPr>
            <p:cNvPr id="57360" name="Rectangle 12"/>
            <p:cNvSpPr>
              <a:spLocks noChangeArrowheads="1"/>
            </p:cNvSpPr>
            <p:nvPr/>
          </p:nvSpPr>
          <p:spPr bwMode="auto">
            <a:xfrm>
              <a:off x="4470" y="1896"/>
              <a:ext cx="306" cy="441"/>
            </a:xfrm>
            <a:prstGeom prst="rect">
              <a:avLst/>
            </a:prstGeom>
            <a:noFill/>
            <a:ln w="28575">
              <a:solidFill>
                <a:srgbClr val="F10101"/>
              </a:solidFill>
              <a:miter lim="800000"/>
              <a:headEnd/>
              <a:tailEnd/>
            </a:ln>
          </p:spPr>
          <p:txBody>
            <a:bodyPr wrap="none" anchor="ctr">
              <a:prstTxWarp prst="textNoShape">
                <a:avLst/>
              </a:prstTxWarp>
            </a:bodyPr>
            <a:lstStyle/>
            <a:p>
              <a:endParaRPr lang="en-US"/>
            </a:p>
          </p:txBody>
        </p:sp>
        <p:sp>
          <p:nvSpPr>
            <p:cNvPr id="57361" name="Rectangle 13"/>
            <p:cNvSpPr>
              <a:spLocks noChangeArrowheads="1"/>
            </p:cNvSpPr>
            <p:nvPr/>
          </p:nvSpPr>
          <p:spPr bwMode="auto">
            <a:xfrm>
              <a:off x="4956" y="2076"/>
              <a:ext cx="306" cy="441"/>
            </a:xfrm>
            <a:prstGeom prst="rect">
              <a:avLst/>
            </a:prstGeom>
            <a:noFill/>
            <a:ln w="28575">
              <a:solidFill>
                <a:srgbClr val="F10101"/>
              </a:solidFill>
              <a:miter lim="800000"/>
              <a:headEnd/>
              <a:tailEnd/>
            </a:ln>
          </p:spPr>
          <p:txBody>
            <a:bodyPr wrap="none" anchor="ctr">
              <a:prstTxWarp prst="textNoShape">
                <a:avLst/>
              </a:prstTxWarp>
            </a:bodyPr>
            <a:lstStyle/>
            <a:p>
              <a:endParaRPr lang="en-US"/>
            </a:p>
          </p:txBody>
        </p:sp>
        <p:sp>
          <p:nvSpPr>
            <p:cNvPr id="57362" name="Rectangle 14"/>
            <p:cNvSpPr>
              <a:spLocks noChangeArrowheads="1"/>
            </p:cNvSpPr>
            <p:nvPr/>
          </p:nvSpPr>
          <p:spPr bwMode="auto">
            <a:xfrm>
              <a:off x="3588" y="2481"/>
              <a:ext cx="306" cy="441"/>
            </a:xfrm>
            <a:prstGeom prst="rect">
              <a:avLst/>
            </a:prstGeom>
            <a:noFill/>
            <a:ln w="28575">
              <a:solidFill>
                <a:srgbClr val="F10101"/>
              </a:solidFill>
              <a:miter lim="800000"/>
              <a:headEnd/>
              <a:tailEnd/>
            </a:ln>
          </p:spPr>
          <p:txBody>
            <a:bodyPr wrap="none" anchor="ctr">
              <a:prstTxWarp prst="textNoShape">
                <a:avLst/>
              </a:prstTxWarp>
            </a:bodyPr>
            <a:lstStyle/>
            <a:p>
              <a:endParaRPr lang="en-US"/>
            </a:p>
          </p:txBody>
        </p:sp>
        <p:sp>
          <p:nvSpPr>
            <p:cNvPr id="57363" name="Rectangle 15"/>
            <p:cNvSpPr>
              <a:spLocks noChangeArrowheads="1"/>
            </p:cNvSpPr>
            <p:nvPr/>
          </p:nvSpPr>
          <p:spPr bwMode="auto">
            <a:xfrm>
              <a:off x="3972" y="2649"/>
              <a:ext cx="306" cy="441"/>
            </a:xfrm>
            <a:prstGeom prst="rect">
              <a:avLst/>
            </a:prstGeom>
            <a:noFill/>
            <a:ln w="28575">
              <a:solidFill>
                <a:srgbClr val="F10101"/>
              </a:solidFill>
              <a:miter lim="800000"/>
              <a:headEnd/>
              <a:tailEnd/>
            </a:ln>
          </p:spPr>
          <p:txBody>
            <a:bodyPr wrap="none" anchor="ctr">
              <a:prstTxWarp prst="textNoShape">
                <a:avLst/>
              </a:prstTxWarp>
            </a:bodyPr>
            <a:lstStyle/>
            <a:p>
              <a:endParaRPr lang="en-US"/>
            </a:p>
          </p:txBody>
        </p:sp>
        <p:sp>
          <p:nvSpPr>
            <p:cNvPr id="57364" name="Rectangle 16"/>
            <p:cNvSpPr>
              <a:spLocks noChangeArrowheads="1"/>
            </p:cNvSpPr>
            <p:nvPr/>
          </p:nvSpPr>
          <p:spPr bwMode="auto">
            <a:xfrm>
              <a:off x="4152" y="2631"/>
              <a:ext cx="306" cy="441"/>
            </a:xfrm>
            <a:prstGeom prst="rect">
              <a:avLst/>
            </a:prstGeom>
            <a:noFill/>
            <a:ln w="28575">
              <a:solidFill>
                <a:srgbClr val="F10101"/>
              </a:solidFill>
              <a:miter lim="800000"/>
              <a:headEnd/>
              <a:tailEnd/>
            </a:ln>
          </p:spPr>
          <p:txBody>
            <a:bodyPr wrap="none" anchor="ctr">
              <a:prstTxWarp prst="textNoShape">
                <a:avLst/>
              </a:prstTxWarp>
            </a:bodyPr>
            <a:lstStyle/>
            <a:p>
              <a:endParaRPr lang="en-US"/>
            </a:p>
          </p:txBody>
        </p:sp>
      </p:grpSp>
      <p:grpSp>
        <p:nvGrpSpPr>
          <p:cNvPr id="4" name="Group 17"/>
          <p:cNvGrpSpPr>
            <a:grpSpLocks/>
          </p:cNvGrpSpPr>
          <p:nvPr/>
        </p:nvGrpSpPr>
        <p:grpSpPr bwMode="auto">
          <a:xfrm>
            <a:off x="1144588" y="2981325"/>
            <a:ext cx="2635250" cy="1895475"/>
            <a:chOff x="3588" y="1896"/>
            <a:chExt cx="1674" cy="1194"/>
          </a:xfrm>
        </p:grpSpPr>
        <p:sp>
          <p:nvSpPr>
            <p:cNvPr id="57353" name="Rectangle 18"/>
            <p:cNvSpPr>
              <a:spLocks noChangeArrowheads="1"/>
            </p:cNvSpPr>
            <p:nvPr/>
          </p:nvSpPr>
          <p:spPr bwMode="auto">
            <a:xfrm>
              <a:off x="3960" y="2034"/>
              <a:ext cx="306" cy="441"/>
            </a:xfrm>
            <a:prstGeom prst="rect">
              <a:avLst/>
            </a:prstGeom>
            <a:noFill/>
            <a:ln w="28575">
              <a:solidFill>
                <a:srgbClr val="F10101"/>
              </a:solidFill>
              <a:miter lim="800000"/>
              <a:headEnd/>
              <a:tailEnd/>
            </a:ln>
          </p:spPr>
          <p:txBody>
            <a:bodyPr wrap="none" anchor="ctr">
              <a:prstTxWarp prst="textNoShape">
                <a:avLst/>
              </a:prstTxWarp>
            </a:bodyPr>
            <a:lstStyle/>
            <a:p>
              <a:endParaRPr lang="en-US"/>
            </a:p>
          </p:txBody>
        </p:sp>
        <p:sp>
          <p:nvSpPr>
            <p:cNvPr id="57354" name="Rectangle 19"/>
            <p:cNvSpPr>
              <a:spLocks noChangeArrowheads="1"/>
            </p:cNvSpPr>
            <p:nvPr/>
          </p:nvSpPr>
          <p:spPr bwMode="auto">
            <a:xfrm>
              <a:off x="4470" y="1896"/>
              <a:ext cx="306" cy="441"/>
            </a:xfrm>
            <a:prstGeom prst="rect">
              <a:avLst/>
            </a:prstGeom>
            <a:noFill/>
            <a:ln w="28575">
              <a:solidFill>
                <a:srgbClr val="F10101"/>
              </a:solidFill>
              <a:miter lim="800000"/>
              <a:headEnd/>
              <a:tailEnd/>
            </a:ln>
          </p:spPr>
          <p:txBody>
            <a:bodyPr wrap="none" anchor="ctr">
              <a:prstTxWarp prst="textNoShape">
                <a:avLst/>
              </a:prstTxWarp>
            </a:bodyPr>
            <a:lstStyle/>
            <a:p>
              <a:endParaRPr lang="en-US"/>
            </a:p>
          </p:txBody>
        </p:sp>
        <p:sp>
          <p:nvSpPr>
            <p:cNvPr id="57355" name="Rectangle 20"/>
            <p:cNvSpPr>
              <a:spLocks noChangeArrowheads="1"/>
            </p:cNvSpPr>
            <p:nvPr/>
          </p:nvSpPr>
          <p:spPr bwMode="auto">
            <a:xfrm>
              <a:off x="4956" y="2076"/>
              <a:ext cx="306" cy="441"/>
            </a:xfrm>
            <a:prstGeom prst="rect">
              <a:avLst/>
            </a:prstGeom>
            <a:noFill/>
            <a:ln w="28575">
              <a:solidFill>
                <a:srgbClr val="F10101"/>
              </a:solidFill>
              <a:miter lim="800000"/>
              <a:headEnd/>
              <a:tailEnd/>
            </a:ln>
          </p:spPr>
          <p:txBody>
            <a:bodyPr wrap="none" anchor="ctr">
              <a:prstTxWarp prst="textNoShape">
                <a:avLst/>
              </a:prstTxWarp>
            </a:bodyPr>
            <a:lstStyle/>
            <a:p>
              <a:endParaRPr lang="en-US"/>
            </a:p>
          </p:txBody>
        </p:sp>
        <p:sp>
          <p:nvSpPr>
            <p:cNvPr id="57356" name="Rectangle 21"/>
            <p:cNvSpPr>
              <a:spLocks noChangeArrowheads="1"/>
            </p:cNvSpPr>
            <p:nvPr/>
          </p:nvSpPr>
          <p:spPr bwMode="auto">
            <a:xfrm>
              <a:off x="3588" y="2481"/>
              <a:ext cx="306" cy="441"/>
            </a:xfrm>
            <a:prstGeom prst="rect">
              <a:avLst/>
            </a:prstGeom>
            <a:noFill/>
            <a:ln w="28575">
              <a:solidFill>
                <a:srgbClr val="F10101"/>
              </a:solidFill>
              <a:miter lim="800000"/>
              <a:headEnd/>
              <a:tailEnd/>
            </a:ln>
          </p:spPr>
          <p:txBody>
            <a:bodyPr wrap="none" anchor="ctr">
              <a:prstTxWarp prst="textNoShape">
                <a:avLst/>
              </a:prstTxWarp>
            </a:bodyPr>
            <a:lstStyle/>
            <a:p>
              <a:endParaRPr lang="en-US"/>
            </a:p>
          </p:txBody>
        </p:sp>
        <p:sp>
          <p:nvSpPr>
            <p:cNvPr id="57357" name="Rectangle 22"/>
            <p:cNvSpPr>
              <a:spLocks noChangeArrowheads="1"/>
            </p:cNvSpPr>
            <p:nvPr/>
          </p:nvSpPr>
          <p:spPr bwMode="auto">
            <a:xfrm>
              <a:off x="3972" y="2649"/>
              <a:ext cx="306" cy="441"/>
            </a:xfrm>
            <a:prstGeom prst="rect">
              <a:avLst/>
            </a:prstGeom>
            <a:noFill/>
            <a:ln w="28575">
              <a:solidFill>
                <a:srgbClr val="F10101"/>
              </a:solidFill>
              <a:miter lim="800000"/>
              <a:headEnd/>
              <a:tailEnd/>
            </a:ln>
          </p:spPr>
          <p:txBody>
            <a:bodyPr wrap="none" anchor="ctr">
              <a:prstTxWarp prst="textNoShape">
                <a:avLst/>
              </a:prstTxWarp>
            </a:bodyPr>
            <a:lstStyle/>
            <a:p>
              <a:endParaRPr lang="en-US"/>
            </a:p>
          </p:txBody>
        </p:sp>
        <p:sp>
          <p:nvSpPr>
            <p:cNvPr id="57358" name="Rectangle 23"/>
            <p:cNvSpPr>
              <a:spLocks noChangeArrowheads="1"/>
            </p:cNvSpPr>
            <p:nvPr/>
          </p:nvSpPr>
          <p:spPr bwMode="auto">
            <a:xfrm>
              <a:off x="4152" y="2631"/>
              <a:ext cx="306" cy="441"/>
            </a:xfrm>
            <a:prstGeom prst="rect">
              <a:avLst/>
            </a:prstGeom>
            <a:noFill/>
            <a:ln w="28575">
              <a:solidFill>
                <a:srgbClr val="F10101"/>
              </a:solidFill>
              <a:miter lim="800000"/>
              <a:headEnd/>
              <a:tailEnd/>
            </a:ln>
          </p:spPr>
          <p:txBody>
            <a:bodyPr wrap="none" anchor="ctr">
              <a:prstTxWarp prst="textNoShape">
                <a:avLst/>
              </a:prstTxWarp>
            </a:bodyPr>
            <a:lstStyle/>
            <a:p>
              <a:endParaRPr lang="en-US"/>
            </a:p>
          </p:txBody>
        </p:sp>
      </p:grpSp>
      <p:sp>
        <p:nvSpPr>
          <p:cNvPr id="24" name="Rectangle 2"/>
          <p:cNvSpPr txBox="1">
            <a:spLocks noChangeArrowheads="1"/>
          </p:cNvSpPr>
          <p:nvPr/>
        </p:nvSpPr>
        <p:spPr bwMode="auto">
          <a:xfrm>
            <a:off x="609600" y="4270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rgbClr val="800000"/>
                </a:solidFill>
                <a:latin typeface="+mj-lt"/>
                <a:ea typeface="+mj-ea"/>
                <a:cs typeface="+mj-cs"/>
              </a:defRPr>
            </a:lvl1pPr>
            <a:lvl2pPr algn="ctr" rtl="0" eaLnBrk="0" fontAlgn="base" hangingPunct="0">
              <a:spcBef>
                <a:spcPct val="0"/>
              </a:spcBef>
              <a:spcAft>
                <a:spcPct val="0"/>
              </a:spcAft>
              <a:defRPr sz="4400">
                <a:solidFill>
                  <a:srgbClr val="800000"/>
                </a:solidFill>
                <a:latin typeface="Tahoma" pitchFamily="34" charset="0"/>
                <a:cs typeface="Arial" charset="0"/>
              </a:defRPr>
            </a:lvl2pPr>
            <a:lvl3pPr algn="ctr" rtl="0" eaLnBrk="0" fontAlgn="base" hangingPunct="0">
              <a:spcBef>
                <a:spcPct val="0"/>
              </a:spcBef>
              <a:spcAft>
                <a:spcPct val="0"/>
              </a:spcAft>
              <a:defRPr sz="4400">
                <a:solidFill>
                  <a:srgbClr val="800000"/>
                </a:solidFill>
                <a:latin typeface="Tahoma" pitchFamily="34" charset="0"/>
                <a:cs typeface="Arial" charset="0"/>
              </a:defRPr>
            </a:lvl3pPr>
            <a:lvl4pPr algn="ctr" rtl="0" eaLnBrk="0" fontAlgn="base" hangingPunct="0">
              <a:spcBef>
                <a:spcPct val="0"/>
              </a:spcBef>
              <a:spcAft>
                <a:spcPct val="0"/>
              </a:spcAft>
              <a:defRPr sz="4400">
                <a:solidFill>
                  <a:srgbClr val="800000"/>
                </a:solidFill>
                <a:latin typeface="Tahoma" pitchFamily="34" charset="0"/>
                <a:cs typeface="Arial" charset="0"/>
              </a:defRPr>
            </a:lvl4pPr>
            <a:lvl5pPr algn="ctr" rtl="0" eaLnBrk="0" fontAlgn="base" hangingPunct="0">
              <a:spcBef>
                <a:spcPct val="0"/>
              </a:spcBef>
              <a:spcAft>
                <a:spcPct val="0"/>
              </a:spcAft>
              <a:defRPr sz="4400">
                <a:solidFill>
                  <a:srgbClr val="800000"/>
                </a:solidFill>
                <a:latin typeface="Tahoma" pitchFamily="34" charset="0"/>
                <a:cs typeface="Arial" charset="0"/>
              </a:defRPr>
            </a:lvl5pPr>
            <a:lvl6pPr marL="457200" algn="ctr" rtl="0" fontAlgn="base">
              <a:spcBef>
                <a:spcPct val="0"/>
              </a:spcBef>
              <a:spcAft>
                <a:spcPct val="0"/>
              </a:spcAft>
              <a:defRPr sz="4400">
                <a:solidFill>
                  <a:srgbClr val="800000"/>
                </a:solidFill>
                <a:latin typeface="Tahoma" pitchFamily="34" charset="0"/>
                <a:cs typeface="Arial" charset="0"/>
              </a:defRPr>
            </a:lvl6pPr>
            <a:lvl7pPr marL="914400" algn="ctr" rtl="0" fontAlgn="base">
              <a:spcBef>
                <a:spcPct val="0"/>
              </a:spcBef>
              <a:spcAft>
                <a:spcPct val="0"/>
              </a:spcAft>
              <a:defRPr sz="4400">
                <a:solidFill>
                  <a:srgbClr val="800000"/>
                </a:solidFill>
                <a:latin typeface="Tahoma" pitchFamily="34" charset="0"/>
                <a:cs typeface="Arial" charset="0"/>
              </a:defRPr>
            </a:lvl7pPr>
            <a:lvl8pPr marL="1371600" algn="ctr" rtl="0" fontAlgn="base">
              <a:spcBef>
                <a:spcPct val="0"/>
              </a:spcBef>
              <a:spcAft>
                <a:spcPct val="0"/>
              </a:spcAft>
              <a:defRPr sz="4400">
                <a:solidFill>
                  <a:srgbClr val="800000"/>
                </a:solidFill>
                <a:latin typeface="Tahoma" pitchFamily="34" charset="0"/>
                <a:cs typeface="Arial" charset="0"/>
              </a:defRPr>
            </a:lvl8pPr>
            <a:lvl9pPr marL="1828800" algn="ctr" rtl="0" fontAlgn="base">
              <a:spcBef>
                <a:spcPct val="0"/>
              </a:spcBef>
              <a:spcAft>
                <a:spcPct val="0"/>
              </a:spcAft>
              <a:defRPr sz="4400">
                <a:solidFill>
                  <a:srgbClr val="800000"/>
                </a:solidFill>
                <a:latin typeface="Tahoma" pitchFamily="34" charset="0"/>
                <a:cs typeface="Arial" charset="0"/>
              </a:defRPr>
            </a:lvl9pPr>
          </a:lstStyle>
          <a:p>
            <a:pPr eaLnBrk="1" hangingPunct="1"/>
            <a:r>
              <a:rPr lang="it-IT" sz="4000" kern="0" smtClean="0"/>
              <a:t>Il riconoscimento di oggetti è coì difficile?</a:t>
            </a:r>
            <a:endParaRPr lang="en-US" sz="4000" kern="0" dirty="0"/>
          </a:p>
        </p:txBody>
      </p:sp>
    </p:spTree>
    <p:extLst>
      <p:ext uri="{BB962C8B-B14F-4D97-AF65-F5344CB8AC3E}">
        <p14:creationId xmlns:p14="http://schemas.microsoft.com/office/powerpoint/2010/main" val="308022509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smtClean="0"/>
              <a:t>La </a:t>
            </a:r>
            <a:r>
              <a:rPr lang="en-US" sz="4000" b="1" dirty="0" err="1" smtClean="0"/>
              <a:t>ricerca</a:t>
            </a:r>
            <a:r>
              <a:rPr lang="en-US" sz="4000" b="1" dirty="0" smtClean="0"/>
              <a:t> in </a:t>
            </a:r>
            <a:r>
              <a:rPr lang="en-US" sz="4000" b="1" dirty="0" err="1" smtClean="0"/>
              <a:t>riconoscimento</a:t>
            </a:r>
            <a:r>
              <a:rPr lang="en-US" sz="4000" b="1" dirty="0" smtClean="0"/>
              <a:t> di </a:t>
            </a:r>
            <a:r>
              <a:rPr lang="en-US" sz="4000" b="1" dirty="0" err="1" smtClean="0"/>
              <a:t>oggetti</a:t>
            </a:r>
            <a:endParaRPr lang="en-US" sz="4000" dirty="0"/>
          </a:p>
        </p:txBody>
      </p:sp>
      <p:sp>
        <p:nvSpPr>
          <p:cNvPr id="3" name="Content Placeholder 2"/>
          <p:cNvSpPr>
            <a:spLocks noGrp="1"/>
          </p:cNvSpPr>
          <p:nvPr>
            <p:ph idx="1"/>
          </p:nvPr>
        </p:nvSpPr>
        <p:spPr/>
        <p:txBody>
          <a:bodyPr/>
          <a:lstStyle/>
          <a:p>
            <a:r>
              <a:rPr lang="en-US" sz="2400" dirty="0" smtClean="0"/>
              <a:t>La </a:t>
            </a:r>
            <a:r>
              <a:rPr lang="en-US" sz="2400" dirty="0" err="1" smtClean="0"/>
              <a:t>ricerca</a:t>
            </a:r>
            <a:r>
              <a:rPr lang="en-US" sz="2400" dirty="0" smtClean="0"/>
              <a:t> è </a:t>
            </a:r>
            <a:r>
              <a:rPr lang="en-US" sz="2400" dirty="0" err="1" smtClean="0"/>
              <a:t>stata</a:t>
            </a:r>
            <a:r>
              <a:rPr lang="en-US" sz="2400" dirty="0" smtClean="0"/>
              <a:t> </a:t>
            </a:r>
            <a:r>
              <a:rPr lang="en-US" sz="2400" dirty="0" err="1" smtClean="0"/>
              <a:t>negli</a:t>
            </a:r>
            <a:r>
              <a:rPr lang="en-US" sz="2400" dirty="0" smtClean="0"/>
              <a:t> </a:t>
            </a:r>
            <a:r>
              <a:rPr lang="en-US" sz="2400" dirty="0" err="1" smtClean="0"/>
              <a:t>ultimi</a:t>
            </a:r>
            <a:r>
              <a:rPr lang="en-US" sz="2400" dirty="0" smtClean="0"/>
              <a:t> 20 </a:t>
            </a:r>
            <a:r>
              <a:rPr lang="en-US" sz="2400" dirty="0" err="1" smtClean="0"/>
              <a:t>anni</a:t>
            </a:r>
            <a:r>
              <a:rPr lang="en-US" sz="2400" dirty="0" smtClean="0"/>
              <a:t> </a:t>
            </a:r>
            <a:r>
              <a:rPr lang="en-US" sz="2400" dirty="0" err="1" smtClean="0"/>
              <a:t>maggiormente</a:t>
            </a:r>
            <a:r>
              <a:rPr lang="en-US" sz="2400" dirty="0" smtClean="0"/>
              <a:t> </a:t>
            </a:r>
            <a:r>
              <a:rPr lang="en-US" sz="2400" dirty="0" err="1" smtClean="0"/>
              <a:t>focalizzata</a:t>
            </a:r>
            <a:r>
              <a:rPr lang="en-US" sz="2400" dirty="0" smtClean="0"/>
              <a:t> </a:t>
            </a:r>
            <a:r>
              <a:rPr lang="en-US" sz="2400" dirty="0" err="1" smtClean="0"/>
              <a:t>sulla</a:t>
            </a:r>
            <a:r>
              <a:rPr lang="en-US" sz="2400" dirty="0" smtClean="0"/>
              <a:t> </a:t>
            </a:r>
            <a:r>
              <a:rPr lang="en-US" sz="2400" dirty="0" err="1" smtClean="0"/>
              <a:t>classificazione</a:t>
            </a:r>
            <a:r>
              <a:rPr lang="en-US" sz="2400" dirty="0" smtClean="0"/>
              <a:t> </a:t>
            </a:r>
            <a:r>
              <a:rPr lang="en-US" sz="2400" dirty="0" err="1" smtClean="0"/>
              <a:t>anziché</a:t>
            </a:r>
            <a:r>
              <a:rPr lang="en-US" sz="2400" dirty="0" smtClean="0"/>
              <a:t> </a:t>
            </a:r>
            <a:r>
              <a:rPr lang="en-US" sz="2400" dirty="0" err="1" smtClean="0"/>
              <a:t>sulla</a:t>
            </a:r>
            <a:r>
              <a:rPr lang="en-US" sz="2400" dirty="0" smtClean="0"/>
              <a:t> </a:t>
            </a:r>
            <a:r>
              <a:rPr lang="en-US" sz="2400" dirty="0" err="1" smtClean="0"/>
              <a:t>localizzazione</a:t>
            </a:r>
            <a:endParaRPr lang="en-US" sz="2400" dirty="0"/>
          </a:p>
          <a:p>
            <a:r>
              <a:rPr lang="en-US" sz="2400" dirty="0" err="1" smtClean="0"/>
              <a:t>Nella</a:t>
            </a:r>
            <a:r>
              <a:rPr lang="en-US" sz="2400" dirty="0" smtClean="0"/>
              <a:t> </a:t>
            </a:r>
            <a:r>
              <a:rPr lang="en-US" sz="2400" dirty="0" err="1" smtClean="0"/>
              <a:t>comunità</a:t>
            </a:r>
            <a:r>
              <a:rPr lang="en-US" sz="2400" dirty="0" smtClean="0"/>
              <a:t> </a:t>
            </a:r>
            <a:r>
              <a:rPr lang="en-US" sz="2400" dirty="0" err="1" smtClean="0"/>
              <a:t>scientifica</a:t>
            </a:r>
            <a:r>
              <a:rPr lang="en-US" sz="2400" dirty="0" smtClean="0"/>
              <a:t>, </a:t>
            </a:r>
            <a:r>
              <a:rPr lang="en-US" sz="2400" dirty="0" err="1" smtClean="0"/>
              <a:t>i</a:t>
            </a:r>
            <a:r>
              <a:rPr lang="en-US" sz="2400" dirty="0" smtClean="0"/>
              <a:t> </a:t>
            </a:r>
            <a:r>
              <a:rPr lang="en-US" sz="2400" dirty="0" err="1" smtClean="0"/>
              <a:t>protocolli</a:t>
            </a:r>
            <a:r>
              <a:rPr lang="en-US" sz="2400" dirty="0" smtClean="0"/>
              <a:t> di test </a:t>
            </a:r>
            <a:r>
              <a:rPr lang="en-US" sz="2400" dirty="0" err="1" smtClean="0"/>
              <a:t>più</a:t>
            </a:r>
            <a:r>
              <a:rPr lang="en-US" sz="2400" dirty="0" smtClean="0"/>
              <a:t> </a:t>
            </a:r>
            <a:r>
              <a:rPr lang="en-US" sz="2400" dirty="0" err="1" smtClean="0"/>
              <a:t>conosciuti</a:t>
            </a:r>
            <a:r>
              <a:rPr lang="en-US" sz="2400" dirty="0" smtClean="0"/>
              <a:t> </a:t>
            </a:r>
            <a:r>
              <a:rPr lang="en-US" sz="2400" dirty="0" err="1" smtClean="0"/>
              <a:t>sono</a:t>
            </a:r>
            <a:r>
              <a:rPr lang="en-US" sz="2400" dirty="0" smtClean="0"/>
              <a:t> </a:t>
            </a:r>
            <a:r>
              <a:rPr lang="en-US" sz="2400" dirty="0" err="1" smtClean="0"/>
              <a:t>progettati</a:t>
            </a:r>
            <a:r>
              <a:rPr lang="en-US" sz="2400" dirty="0" smtClean="0"/>
              <a:t> per la </a:t>
            </a:r>
            <a:r>
              <a:rPr lang="en-US" sz="2400" dirty="0" err="1" smtClean="0"/>
              <a:t>classificazione</a:t>
            </a:r>
            <a:endParaRPr lang="en-US" sz="2400" dirty="0" smtClean="0"/>
          </a:p>
          <a:p>
            <a:r>
              <a:rPr lang="en-US" sz="2400" dirty="0" err="1"/>
              <a:t>Questo</a:t>
            </a:r>
            <a:r>
              <a:rPr lang="en-US" sz="2400" dirty="0"/>
              <a:t> </a:t>
            </a:r>
            <a:r>
              <a:rPr lang="en-US" sz="2400" dirty="0" err="1"/>
              <a:t>si</a:t>
            </a:r>
            <a:r>
              <a:rPr lang="en-US" sz="2400" dirty="0"/>
              <a:t> </a:t>
            </a:r>
            <a:r>
              <a:rPr lang="en-US" sz="2400" dirty="0" err="1"/>
              <a:t>riflette</a:t>
            </a:r>
            <a:r>
              <a:rPr lang="en-US" sz="2400" dirty="0"/>
              <a:t> </a:t>
            </a:r>
            <a:r>
              <a:rPr lang="en-US" sz="2400" dirty="0" err="1"/>
              <a:t>anche</a:t>
            </a:r>
            <a:r>
              <a:rPr lang="en-US" sz="2400" dirty="0"/>
              <a:t> </a:t>
            </a:r>
            <a:r>
              <a:rPr lang="en-US" sz="2400" dirty="0" err="1"/>
              <a:t>nei</a:t>
            </a:r>
            <a:r>
              <a:rPr lang="en-US" sz="2400" dirty="0"/>
              <a:t> </a:t>
            </a:r>
            <a:r>
              <a:rPr lang="en-US" sz="2400" dirty="0" err="1"/>
              <a:t>metodi</a:t>
            </a:r>
            <a:r>
              <a:rPr lang="en-US" sz="2400" dirty="0"/>
              <a:t> a </a:t>
            </a:r>
            <a:r>
              <a:rPr lang="en-US" sz="2400" dirty="0" err="1"/>
              <a:t>disposizione</a:t>
            </a:r>
            <a:r>
              <a:rPr lang="en-US" sz="2400" dirty="0"/>
              <a:t>: </a:t>
            </a:r>
            <a:r>
              <a:rPr lang="en-US" sz="2400" dirty="0" err="1"/>
              <a:t>esistono</a:t>
            </a:r>
            <a:r>
              <a:rPr lang="en-US" sz="2400" dirty="0"/>
              <a:t> </a:t>
            </a:r>
            <a:r>
              <a:rPr lang="en-US" sz="2400" dirty="0" err="1"/>
              <a:t>più</a:t>
            </a:r>
            <a:r>
              <a:rPr lang="en-US" sz="2400" dirty="0"/>
              <a:t> </a:t>
            </a:r>
            <a:r>
              <a:rPr lang="en-US" sz="2400" dirty="0" err="1"/>
              <a:t>tecniche</a:t>
            </a:r>
            <a:r>
              <a:rPr lang="en-US" sz="2400" dirty="0"/>
              <a:t> di </a:t>
            </a:r>
            <a:r>
              <a:rPr lang="en-US" sz="2400" dirty="0" err="1"/>
              <a:t>classificazione</a:t>
            </a:r>
            <a:r>
              <a:rPr lang="en-US" sz="2400" dirty="0"/>
              <a:t> </a:t>
            </a:r>
            <a:r>
              <a:rPr lang="en-US" sz="2400" dirty="0" err="1"/>
              <a:t>che</a:t>
            </a:r>
            <a:r>
              <a:rPr lang="en-US" sz="2400" dirty="0"/>
              <a:t> di </a:t>
            </a:r>
            <a:r>
              <a:rPr lang="en-US" sz="2400" dirty="0" err="1"/>
              <a:t>localizzazione</a:t>
            </a:r>
            <a:endParaRPr lang="en-US" sz="2400" dirty="0"/>
          </a:p>
          <a:p>
            <a:r>
              <a:rPr lang="en-US" sz="2400" dirty="0" err="1" smtClean="0"/>
              <a:t>Inversione</a:t>
            </a:r>
            <a:r>
              <a:rPr lang="en-US" sz="2400" dirty="0" smtClean="0"/>
              <a:t> di </a:t>
            </a:r>
            <a:r>
              <a:rPr lang="en-US" sz="2400" dirty="0" err="1" smtClean="0"/>
              <a:t>tendenza</a:t>
            </a:r>
            <a:r>
              <a:rPr lang="en-US" sz="2400" dirty="0" smtClean="0"/>
              <a:t> con </a:t>
            </a:r>
            <a:r>
              <a:rPr lang="en-US" sz="2400" dirty="0" err="1" smtClean="0"/>
              <a:t>il</a:t>
            </a:r>
            <a:r>
              <a:rPr lang="en-US" sz="2400" dirty="0" smtClean="0"/>
              <a:t> dataset PASCAL, e </a:t>
            </a:r>
            <a:r>
              <a:rPr lang="en-US" sz="2400" dirty="0" err="1" smtClean="0"/>
              <a:t>il</a:t>
            </a:r>
            <a:r>
              <a:rPr lang="en-US" sz="2400" dirty="0" smtClean="0"/>
              <a:t> challenge </a:t>
            </a:r>
            <a:r>
              <a:rPr lang="en-US" sz="2400" dirty="0" err="1" smtClean="0"/>
              <a:t>associato</a:t>
            </a:r>
            <a:r>
              <a:rPr lang="en-US" sz="2400" dirty="0" smtClean="0"/>
              <a:t> </a:t>
            </a:r>
          </a:p>
          <a:p>
            <a:r>
              <a:rPr lang="it-IT" sz="2400" dirty="0" smtClean="0"/>
              <a:t>Attualmente, l’enfasi si sta spostando sulla localizzazione</a:t>
            </a:r>
            <a:endParaRPr lang="en-US" sz="1600" dirty="0"/>
          </a:p>
        </p:txBody>
      </p:sp>
      <p:sp>
        <p:nvSpPr>
          <p:cNvPr id="4" name="Slide Number Placeholder 3"/>
          <p:cNvSpPr>
            <a:spLocks noGrp="1"/>
          </p:cNvSpPr>
          <p:nvPr>
            <p:ph type="sldNum" sz="quarter" idx="12"/>
          </p:nvPr>
        </p:nvSpPr>
        <p:spPr/>
        <p:txBody>
          <a:bodyPr/>
          <a:lstStyle/>
          <a:p>
            <a:pPr>
              <a:defRPr/>
            </a:pPr>
            <a:fld id="{386111E9-C70E-4047-A49E-5E2B65831748}" type="slidenum">
              <a:rPr lang="it-IT" smtClean="0"/>
              <a:pPr>
                <a:defRPr/>
              </a:pPr>
              <a:t>27</a:t>
            </a:fld>
            <a:endParaRPr lang="it-IT"/>
          </a:p>
        </p:txBody>
      </p:sp>
      <p:sp>
        <p:nvSpPr>
          <p:cNvPr id="5" name="Rectangle 4"/>
          <p:cNvSpPr/>
          <p:nvPr/>
        </p:nvSpPr>
        <p:spPr>
          <a:xfrm>
            <a:off x="2297742" y="5877272"/>
            <a:ext cx="4575291" cy="338554"/>
          </a:xfrm>
          <a:prstGeom prst="rect">
            <a:avLst/>
          </a:prstGeom>
        </p:spPr>
        <p:txBody>
          <a:bodyPr wrap="none">
            <a:spAutoFit/>
          </a:bodyPr>
          <a:lstStyle/>
          <a:p>
            <a:r>
              <a:rPr lang="en-US" dirty="0"/>
              <a:t>http://pascallin.ecs.soton.ac.uk/challenges/VOC/</a:t>
            </a:r>
          </a:p>
        </p:txBody>
      </p:sp>
    </p:spTree>
    <p:extLst>
      <p:ext uri="{BB962C8B-B14F-4D97-AF65-F5344CB8AC3E}">
        <p14:creationId xmlns:p14="http://schemas.microsoft.com/office/powerpoint/2010/main" val="120654741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err="1" smtClean="0"/>
              <a:t>Approcci</a:t>
            </a:r>
            <a:r>
              <a:rPr lang="en-US" sz="4000" b="1" dirty="0" smtClean="0"/>
              <a:t> per </a:t>
            </a:r>
            <a:r>
              <a:rPr lang="en-US" sz="4000" b="1" dirty="0" err="1" smtClean="0"/>
              <a:t>classificazione</a:t>
            </a:r>
            <a:r>
              <a:rPr lang="en-US" sz="4000" b="1" dirty="0" smtClean="0"/>
              <a:t>  di </a:t>
            </a:r>
            <a:r>
              <a:rPr lang="en-US" sz="4000" b="1" dirty="0" err="1" smtClean="0"/>
              <a:t>oggetti</a:t>
            </a:r>
            <a:r>
              <a:rPr lang="en-US" sz="4000" b="1" dirty="0" smtClean="0"/>
              <a:t> e scene</a:t>
            </a:r>
            <a:endParaRPr lang="en-US" sz="4000" dirty="0"/>
          </a:p>
        </p:txBody>
      </p:sp>
      <p:sp>
        <p:nvSpPr>
          <p:cNvPr id="3" name="Content Placeholder 2"/>
          <p:cNvSpPr>
            <a:spLocks noGrp="1"/>
          </p:cNvSpPr>
          <p:nvPr>
            <p:ph idx="1"/>
          </p:nvPr>
        </p:nvSpPr>
        <p:spPr/>
        <p:txBody>
          <a:bodyPr/>
          <a:lstStyle/>
          <a:p>
            <a:r>
              <a:rPr lang="en-US" dirty="0" err="1" smtClean="0"/>
              <a:t>Tassonomia</a:t>
            </a:r>
            <a:r>
              <a:rPr lang="en-US" dirty="0" smtClean="0"/>
              <a:t>: </a:t>
            </a:r>
            <a:r>
              <a:rPr lang="it-IT" dirty="0" smtClean="0"/>
              <a:t>Locali VS Globali</a:t>
            </a:r>
          </a:p>
          <a:p>
            <a:pPr lvl="1"/>
            <a:r>
              <a:rPr lang="it-IT" i="1" dirty="0" smtClean="0"/>
              <a:t>Approcci locali</a:t>
            </a:r>
            <a:r>
              <a:rPr lang="it-IT" dirty="0" smtClean="0"/>
              <a:t>: l’unità fondamentale di analisi è una </a:t>
            </a:r>
            <a:r>
              <a:rPr lang="it-IT" i="1" dirty="0" smtClean="0"/>
              <a:t>patch</a:t>
            </a:r>
            <a:r>
              <a:rPr lang="it-IT" dirty="0" smtClean="0"/>
              <a:t>, o una </a:t>
            </a:r>
            <a:r>
              <a:rPr lang="it-IT" i="1" dirty="0" smtClean="0"/>
              <a:t>regione</a:t>
            </a:r>
            <a:r>
              <a:rPr lang="it-IT" dirty="0" smtClean="0"/>
              <a:t> dell’immagine</a:t>
            </a:r>
          </a:p>
          <a:p>
            <a:pPr lvl="1"/>
            <a:r>
              <a:rPr lang="it-IT" dirty="0" smtClean="0"/>
              <a:t>Si parla anche di </a:t>
            </a:r>
            <a:r>
              <a:rPr lang="it-IT" i="1" dirty="0" smtClean="0"/>
              <a:t>feature locali</a:t>
            </a:r>
          </a:p>
          <a:p>
            <a:pPr lvl="1"/>
            <a:r>
              <a:rPr lang="it-IT" dirty="0" smtClean="0"/>
              <a:t>Posso applicarli a parti delle immagini</a:t>
            </a:r>
          </a:p>
          <a:p>
            <a:pPr lvl="1"/>
            <a:r>
              <a:rPr lang="it-IT" dirty="0" smtClean="0"/>
              <a:t>Resistenti alle occlusioni</a:t>
            </a:r>
          </a:p>
          <a:p>
            <a:pPr lvl="2"/>
            <a:r>
              <a:rPr lang="it-IT" dirty="0" smtClean="0"/>
              <a:t>Bag of visual words (poca struttura spaziale)</a:t>
            </a:r>
          </a:p>
          <a:p>
            <a:pPr lvl="2"/>
            <a:r>
              <a:rPr lang="it-IT" dirty="0" smtClean="0"/>
              <a:t>Pictorial structures (molta struttura spaziale)</a:t>
            </a:r>
          </a:p>
          <a:p>
            <a:pPr lvl="2"/>
            <a:endParaRPr lang="it-IT" dirty="0" smtClean="0"/>
          </a:p>
          <a:p>
            <a:pPr lvl="2"/>
            <a:endParaRPr lang="en-US" dirty="0" smtClean="0"/>
          </a:p>
        </p:txBody>
      </p:sp>
      <p:sp>
        <p:nvSpPr>
          <p:cNvPr id="4" name="Slide Number Placeholder 3"/>
          <p:cNvSpPr>
            <a:spLocks noGrp="1"/>
          </p:cNvSpPr>
          <p:nvPr>
            <p:ph type="sldNum" sz="quarter" idx="12"/>
          </p:nvPr>
        </p:nvSpPr>
        <p:spPr/>
        <p:txBody>
          <a:bodyPr/>
          <a:lstStyle/>
          <a:p>
            <a:pPr>
              <a:defRPr/>
            </a:pPr>
            <a:fld id="{386111E9-C70E-4047-A49E-5E2B65831748}" type="slidenum">
              <a:rPr lang="it-IT" smtClean="0"/>
              <a:pPr>
                <a:defRPr/>
              </a:pPr>
              <a:t>28</a:t>
            </a:fld>
            <a:endParaRPr lang="it-IT"/>
          </a:p>
        </p:txBody>
      </p:sp>
    </p:spTree>
    <p:extLst>
      <p:ext uri="{BB962C8B-B14F-4D97-AF65-F5344CB8AC3E}">
        <p14:creationId xmlns:p14="http://schemas.microsoft.com/office/powerpoint/2010/main" val="169972004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err="1" smtClean="0"/>
              <a:t>Approcci</a:t>
            </a:r>
            <a:r>
              <a:rPr lang="en-US" sz="4000" b="1" dirty="0" smtClean="0"/>
              <a:t> per </a:t>
            </a:r>
            <a:r>
              <a:rPr lang="en-US" sz="4000" b="1" dirty="0" err="1" smtClean="0"/>
              <a:t>classificazione</a:t>
            </a:r>
            <a:r>
              <a:rPr lang="en-US" sz="4000" b="1" dirty="0" smtClean="0"/>
              <a:t>  di </a:t>
            </a:r>
            <a:r>
              <a:rPr lang="en-US" sz="4000" b="1" dirty="0" err="1" smtClean="0"/>
              <a:t>oggetti</a:t>
            </a:r>
            <a:r>
              <a:rPr lang="en-US" sz="4000" b="1" dirty="0" smtClean="0"/>
              <a:t> e scene</a:t>
            </a:r>
            <a:endParaRPr lang="en-US" sz="4000" dirty="0"/>
          </a:p>
        </p:txBody>
      </p:sp>
      <p:sp>
        <p:nvSpPr>
          <p:cNvPr id="3" name="Content Placeholder 2"/>
          <p:cNvSpPr>
            <a:spLocks noGrp="1"/>
          </p:cNvSpPr>
          <p:nvPr>
            <p:ph idx="1"/>
          </p:nvPr>
        </p:nvSpPr>
        <p:spPr/>
        <p:txBody>
          <a:bodyPr/>
          <a:lstStyle/>
          <a:p>
            <a:r>
              <a:rPr lang="en-US" dirty="0" err="1" smtClean="0"/>
              <a:t>Tassonomia</a:t>
            </a:r>
            <a:r>
              <a:rPr lang="en-US" dirty="0" smtClean="0"/>
              <a:t>: </a:t>
            </a:r>
            <a:r>
              <a:rPr lang="it-IT" dirty="0" smtClean="0"/>
              <a:t>Locali VS Globali</a:t>
            </a:r>
          </a:p>
          <a:p>
            <a:pPr lvl="1"/>
            <a:r>
              <a:rPr lang="it-IT" i="1" dirty="0" smtClean="0"/>
              <a:t>Approcci globali</a:t>
            </a:r>
            <a:r>
              <a:rPr lang="it-IT" dirty="0" smtClean="0"/>
              <a:t>: l’unità fondamentale di analisi è l’intera immagine</a:t>
            </a:r>
          </a:p>
          <a:p>
            <a:pPr lvl="1"/>
            <a:r>
              <a:rPr lang="it-IT" dirty="0" smtClean="0"/>
              <a:t>Non posso applicarli a parti delle immagini</a:t>
            </a:r>
          </a:p>
          <a:p>
            <a:pPr lvl="1"/>
            <a:r>
              <a:rPr lang="it-IT" dirty="0" smtClean="0"/>
              <a:t>Poco resistenti alle occlusioni</a:t>
            </a:r>
          </a:p>
          <a:p>
            <a:pPr lvl="1"/>
            <a:r>
              <a:rPr lang="it-IT" dirty="0" smtClean="0"/>
              <a:t>Si parla anche di feature globali</a:t>
            </a:r>
          </a:p>
          <a:p>
            <a:pPr lvl="1"/>
            <a:r>
              <a:rPr lang="it-IT" dirty="0" smtClean="0"/>
              <a:t>Adatti specialmente per scene categorization</a:t>
            </a:r>
          </a:p>
          <a:p>
            <a:pPr lvl="2"/>
            <a:r>
              <a:rPr lang="it-IT" dirty="0" smtClean="0"/>
              <a:t>GIST (essenzialmente, analizza lo spettro delle immagini)</a:t>
            </a:r>
          </a:p>
          <a:p>
            <a:pPr marL="914400" lvl="2" indent="0">
              <a:buNone/>
            </a:pPr>
            <a:endParaRPr lang="it-IT" dirty="0" smtClean="0"/>
          </a:p>
          <a:p>
            <a:pPr lvl="2"/>
            <a:endParaRPr lang="en-US" dirty="0" smtClean="0"/>
          </a:p>
        </p:txBody>
      </p:sp>
      <p:sp>
        <p:nvSpPr>
          <p:cNvPr id="4" name="Slide Number Placeholder 3"/>
          <p:cNvSpPr>
            <a:spLocks noGrp="1"/>
          </p:cNvSpPr>
          <p:nvPr>
            <p:ph type="sldNum" sz="quarter" idx="12"/>
          </p:nvPr>
        </p:nvSpPr>
        <p:spPr/>
        <p:txBody>
          <a:bodyPr/>
          <a:lstStyle/>
          <a:p>
            <a:pPr>
              <a:defRPr/>
            </a:pPr>
            <a:fld id="{386111E9-C70E-4047-A49E-5E2B65831748}" type="slidenum">
              <a:rPr lang="it-IT" smtClean="0"/>
              <a:pPr>
                <a:defRPr/>
              </a:pPr>
              <a:t>29</a:t>
            </a:fld>
            <a:endParaRPr lang="it-IT"/>
          </a:p>
        </p:txBody>
      </p:sp>
    </p:spTree>
    <p:extLst>
      <p:ext uri="{BB962C8B-B14F-4D97-AF65-F5344CB8AC3E}">
        <p14:creationId xmlns:p14="http://schemas.microsoft.com/office/powerpoint/2010/main" val="424229607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it-IT" dirty="0" smtClean="0"/>
              <a:t>Soluzione: non esiste, ma esistono numerosi dataset di oggetti contenenti categorie con numerosi esempi</a:t>
            </a:r>
          </a:p>
          <a:p>
            <a:pPr lvl="1"/>
            <a:r>
              <a:rPr lang="en-US" dirty="0" smtClean="0"/>
              <a:t>Caltech 101, Caltech 256, </a:t>
            </a:r>
            <a:r>
              <a:rPr lang="en-US" dirty="0"/>
              <a:t>PASCAL (10K </a:t>
            </a:r>
            <a:r>
              <a:rPr lang="en-US" dirty="0" err="1" smtClean="0"/>
              <a:t>immagini</a:t>
            </a:r>
            <a:r>
              <a:rPr lang="en-US" dirty="0" smtClean="0"/>
              <a:t>, </a:t>
            </a:r>
            <a:r>
              <a:rPr lang="en-US" dirty="0"/>
              <a:t>10 </a:t>
            </a:r>
            <a:r>
              <a:rPr lang="en-US" dirty="0" err="1" smtClean="0"/>
              <a:t>categorie</a:t>
            </a:r>
            <a:r>
              <a:rPr lang="en-US" dirty="0" smtClean="0"/>
              <a:t>), </a:t>
            </a:r>
            <a:r>
              <a:rPr lang="en-US" dirty="0" err="1" smtClean="0"/>
              <a:t>LabelMe</a:t>
            </a:r>
            <a:r>
              <a:rPr lang="en-US" dirty="0" smtClean="0"/>
              <a:t>, </a:t>
            </a:r>
            <a:r>
              <a:rPr lang="en-US" dirty="0" err="1" smtClean="0"/>
              <a:t>Imagenet</a:t>
            </a:r>
            <a:endParaRPr lang="en-US" dirty="0" smtClean="0"/>
          </a:p>
          <a:p>
            <a:r>
              <a:rPr lang="it-IT" dirty="0" smtClean="0"/>
              <a:t>Ci si limita ad utilizzare tali dataset, assumendo contengano l’intera variabilità visuale di una categoria</a:t>
            </a:r>
            <a:endParaRPr lang="en-US" dirty="0"/>
          </a:p>
          <a:p>
            <a:pPr lvl="1"/>
            <a:endParaRPr lang="it-IT" dirty="0" smtClean="0"/>
          </a:p>
        </p:txBody>
      </p:sp>
      <p:sp>
        <p:nvSpPr>
          <p:cNvPr id="2" name="Title 1"/>
          <p:cNvSpPr>
            <a:spLocks noGrp="1"/>
          </p:cNvSpPr>
          <p:nvPr>
            <p:ph type="title"/>
          </p:nvPr>
        </p:nvSpPr>
        <p:spPr/>
        <p:txBody>
          <a:bodyPr/>
          <a:lstStyle/>
          <a:p>
            <a:r>
              <a:rPr lang="en-US" sz="3600" b="1" dirty="0" err="1" smtClean="0"/>
              <a:t>Riconoscimento</a:t>
            </a:r>
            <a:r>
              <a:rPr lang="en-US" sz="3600" b="1" dirty="0" smtClean="0"/>
              <a:t> di (</a:t>
            </a:r>
            <a:r>
              <a:rPr lang="en-US" sz="3600" b="1" dirty="0" err="1" smtClean="0"/>
              <a:t>categorie</a:t>
            </a:r>
            <a:r>
              <a:rPr lang="en-US" sz="3600" b="1" dirty="0" smtClean="0"/>
              <a:t> di) </a:t>
            </a:r>
            <a:r>
              <a:rPr lang="en-US" sz="3600" b="1" dirty="0" err="1" smtClean="0"/>
              <a:t>oggetti</a:t>
            </a:r>
            <a:r>
              <a:rPr lang="en-US" sz="3600" b="1" dirty="0" smtClean="0"/>
              <a:t> (2)</a:t>
            </a:r>
            <a:endParaRPr lang="en-US" sz="3600" dirty="0"/>
          </a:p>
        </p:txBody>
      </p:sp>
      <p:sp>
        <p:nvSpPr>
          <p:cNvPr id="4" name="Slide Number Placeholder 3"/>
          <p:cNvSpPr>
            <a:spLocks noGrp="1"/>
          </p:cNvSpPr>
          <p:nvPr>
            <p:ph type="sldNum" sz="quarter" idx="12"/>
          </p:nvPr>
        </p:nvSpPr>
        <p:spPr/>
        <p:txBody>
          <a:bodyPr/>
          <a:lstStyle/>
          <a:p>
            <a:pPr>
              <a:defRPr/>
            </a:pPr>
            <a:fld id="{386111E9-C70E-4047-A49E-5E2B65831748}" type="slidenum">
              <a:rPr lang="it-IT" smtClean="0"/>
              <a:pPr>
                <a:defRPr/>
              </a:pPr>
              <a:t>3</a:t>
            </a:fld>
            <a:endParaRPr lang="it-IT"/>
          </a:p>
        </p:txBody>
      </p:sp>
    </p:spTree>
    <p:extLst>
      <p:ext uri="{BB962C8B-B14F-4D97-AF65-F5344CB8AC3E}">
        <p14:creationId xmlns:p14="http://schemas.microsoft.com/office/powerpoint/2010/main" val="137050243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ctrTitle"/>
          </p:nvPr>
        </p:nvSpPr>
        <p:spPr>
          <a:xfrm>
            <a:off x="762000" y="3940175"/>
            <a:ext cx="7772400" cy="1470025"/>
          </a:xfrm>
        </p:spPr>
        <p:txBody>
          <a:bodyPr/>
          <a:lstStyle/>
          <a:p>
            <a:pPr eaLnBrk="1" hangingPunct="1"/>
            <a:r>
              <a:rPr lang="en-US" altLang="en-US" dirty="0" err="1" smtClean="0"/>
              <a:t>Modello</a:t>
            </a:r>
            <a:r>
              <a:rPr lang="en-US" altLang="en-US" dirty="0" smtClean="0"/>
              <a:t> Bag-of-words</a:t>
            </a:r>
          </a:p>
        </p:txBody>
      </p:sp>
      <p:grpSp>
        <p:nvGrpSpPr>
          <p:cNvPr id="7171" name="Group 3"/>
          <p:cNvGrpSpPr>
            <a:grpSpLocks/>
          </p:cNvGrpSpPr>
          <p:nvPr/>
        </p:nvGrpSpPr>
        <p:grpSpPr bwMode="auto">
          <a:xfrm>
            <a:off x="3071699" y="914400"/>
            <a:ext cx="2297113" cy="3200400"/>
            <a:chOff x="288" y="336"/>
            <a:chExt cx="1447" cy="2016"/>
          </a:xfrm>
        </p:grpSpPr>
        <p:pic>
          <p:nvPicPr>
            <p:cNvPr id="7175" name="Picture 4" descr="lunch-bag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8" y="336"/>
              <a:ext cx="1447" cy="2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6" name="Picture 5" descr="ermine"/>
            <p:cNvPicPr>
              <a:picLocks noChangeAspect="1" noChangeArrowheads="1"/>
            </p:cNvPicPr>
            <p:nvPr/>
          </p:nvPicPr>
          <p:blipFill>
            <a:blip r:embed="rId3" cstate="print">
              <a:extLst>
                <a:ext uri="{28A0092B-C50C-407E-A947-70E740481C1C}">
                  <a14:useLocalDpi xmlns:a14="http://schemas.microsoft.com/office/drawing/2010/main" val="0"/>
                </a:ext>
              </a:extLst>
            </a:blip>
            <a:srcRect l="49399" t="22293" r="38898" b="71706"/>
            <a:stretch>
              <a:fillRect/>
            </a:stretch>
          </p:blipFill>
          <p:spPr bwMode="auto">
            <a:xfrm>
              <a:off x="1056" y="1800"/>
              <a:ext cx="240"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Picture 6" descr="ermine"/>
            <p:cNvPicPr>
              <a:picLocks noChangeAspect="1" noChangeArrowheads="1"/>
            </p:cNvPicPr>
            <p:nvPr/>
          </p:nvPicPr>
          <p:blipFill>
            <a:blip r:embed="rId3" cstate="print">
              <a:extLst>
                <a:ext uri="{28A0092B-C50C-407E-A947-70E740481C1C}">
                  <a14:useLocalDpi xmlns:a14="http://schemas.microsoft.com/office/drawing/2010/main" val="0"/>
                </a:ext>
              </a:extLst>
            </a:blip>
            <a:srcRect l="57591" t="4288" r="29535" b="88853"/>
            <a:stretch>
              <a:fillRect/>
            </a:stretch>
          </p:blipFill>
          <p:spPr bwMode="auto">
            <a:xfrm>
              <a:off x="672" y="820"/>
              <a:ext cx="265" cy="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8" name="Picture 7" descr="ermine"/>
            <p:cNvPicPr>
              <a:picLocks noChangeAspect="1" noChangeArrowheads="1"/>
            </p:cNvPicPr>
            <p:nvPr/>
          </p:nvPicPr>
          <p:blipFill>
            <a:blip r:embed="rId3" cstate="print">
              <a:extLst>
                <a:ext uri="{28A0092B-C50C-407E-A947-70E740481C1C}">
                  <a14:useLocalDpi xmlns:a14="http://schemas.microsoft.com/office/drawing/2010/main" val="0"/>
                </a:ext>
              </a:extLst>
            </a:blip>
            <a:srcRect l="43547" t="38583" r="43579" b="54558"/>
            <a:stretch>
              <a:fillRect/>
            </a:stretch>
          </p:blipFill>
          <p:spPr bwMode="auto">
            <a:xfrm>
              <a:off x="720" y="1584"/>
              <a:ext cx="265" cy="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9" name="Picture 8" descr="ermine"/>
            <p:cNvPicPr>
              <a:picLocks noChangeAspect="1" noChangeArrowheads="1"/>
            </p:cNvPicPr>
            <p:nvPr/>
          </p:nvPicPr>
          <p:blipFill>
            <a:blip r:embed="rId3" cstate="print">
              <a:extLst>
                <a:ext uri="{28A0092B-C50C-407E-A947-70E740481C1C}">
                  <a14:useLocalDpi xmlns:a14="http://schemas.microsoft.com/office/drawing/2010/main" val="0"/>
                </a:ext>
              </a:extLst>
            </a:blip>
            <a:srcRect l="38866" t="15433" r="51772" b="79422"/>
            <a:stretch>
              <a:fillRect/>
            </a:stretch>
          </p:blipFill>
          <p:spPr bwMode="auto">
            <a:xfrm>
              <a:off x="1344" y="2016"/>
              <a:ext cx="19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0" name="Picture 9" descr="ermine"/>
            <p:cNvPicPr>
              <a:picLocks noChangeAspect="1" noChangeArrowheads="1"/>
            </p:cNvPicPr>
            <p:nvPr/>
          </p:nvPicPr>
          <p:blipFill>
            <a:blip r:embed="rId3" cstate="print">
              <a:extLst>
                <a:ext uri="{28A0092B-C50C-407E-A947-70E740481C1C}">
                  <a14:useLocalDpi xmlns:a14="http://schemas.microsoft.com/office/drawing/2010/main" val="0"/>
                </a:ext>
              </a:extLst>
            </a:blip>
            <a:srcRect l="58762" t="14577" r="31876" b="79422"/>
            <a:stretch>
              <a:fillRect/>
            </a:stretch>
          </p:blipFill>
          <p:spPr bwMode="auto">
            <a:xfrm>
              <a:off x="1008" y="864"/>
              <a:ext cx="192"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1" name="Picture 10" descr="ermine"/>
            <p:cNvPicPr>
              <a:picLocks noChangeAspect="1" noChangeArrowheads="1"/>
            </p:cNvPicPr>
            <p:nvPr/>
          </p:nvPicPr>
          <p:blipFill>
            <a:blip r:embed="rId3" cstate="print">
              <a:extLst>
                <a:ext uri="{28A0092B-C50C-407E-A947-70E740481C1C}">
                  <a14:useLocalDpi xmlns:a14="http://schemas.microsoft.com/office/drawing/2010/main" val="0"/>
                </a:ext>
              </a:extLst>
            </a:blip>
            <a:srcRect l="56421" t="32582" r="31876" b="62274"/>
            <a:stretch>
              <a:fillRect/>
            </a:stretch>
          </p:blipFill>
          <p:spPr bwMode="auto">
            <a:xfrm>
              <a:off x="768" y="2016"/>
              <a:ext cx="240"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2" name="Picture 11" descr="ermine"/>
            <p:cNvPicPr>
              <a:picLocks noChangeAspect="1" noChangeArrowheads="1"/>
            </p:cNvPicPr>
            <p:nvPr/>
          </p:nvPicPr>
          <p:blipFill>
            <a:blip r:embed="rId3" cstate="print">
              <a:extLst>
                <a:ext uri="{28A0092B-C50C-407E-A947-70E740481C1C}">
                  <a14:useLocalDpi xmlns:a14="http://schemas.microsoft.com/office/drawing/2010/main" val="0"/>
                </a:ext>
              </a:extLst>
            </a:blip>
            <a:srcRect l="58762" t="27437" r="31876" b="67418"/>
            <a:stretch>
              <a:fillRect/>
            </a:stretch>
          </p:blipFill>
          <p:spPr bwMode="auto">
            <a:xfrm>
              <a:off x="1248" y="1104"/>
              <a:ext cx="19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3" name="Picture 12" descr="ermine"/>
            <p:cNvPicPr>
              <a:picLocks noChangeAspect="1" noChangeArrowheads="1"/>
            </p:cNvPicPr>
            <p:nvPr/>
          </p:nvPicPr>
          <p:blipFill>
            <a:blip r:embed="rId3" cstate="print">
              <a:extLst>
                <a:ext uri="{28A0092B-C50C-407E-A947-70E740481C1C}">
                  <a14:useLocalDpi xmlns:a14="http://schemas.microsoft.com/office/drawing/2010/main" val="0"/>
                </a:ext>
              </a:extLst>
            </a:blip>
            <a:srcRect l="59932" t="23151" r="31876" b="71706"/>
            <a:stretch>
              <a:fillRect/>
            </a:stretch>
          </p:blipFill>
          <p:spPr bwMode="auto">
            <a:xfrm>
              <a:off x="1104" y="1392"/>
              <a:ext cx="168"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4" name="Picture 13" descr="ermine"/>
            <p:cNvPicPr>
              <a:picLocks noChangeAspect="1" noChangeArrowheads="1"/>
            </p:cNvPicPr>
            <p:nvPr/>
          </p:nvPicPr>
          <p:blipFill>
            <a:blip r:embed="rId3" cstate="print">
              <a:extLst>
                <a:ext uri="{28A0092B-C50C-407E-A947-70E740481C1C}">
                  <a14:useLocalDpi xmlns:a14="http://schemas.microsoft.com/office/drawing/2010/main" val="0"/>
                </a:ext>
              </a:extLst>
            </a:blip>
            <a:srcRect l="47058" t="24008" r="45920" b="63130"/>
            <a:stretch>
              <a:fillRect/>
            </a:stretch>
          </p:blipFill>
          <p:spPr bwMode="auto">
            <a:xfrm>
              <a:off x="864" y="1104"/>
              <a:ext cx="144" cy="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5" name="Picture 14" descr="ermine"/>
            <p:cNvPicPr>
              <a:picLocks noChangeAspect="1" noChangeArrowheads="1"/>
            </p:cNvPicPr>
            <p:nvPr/>
          </p:nvPicPr>
          <p:blipFill>
            <a:blip r:embed="rId3" cstate="print">
              <a:extLst>
                <a:ext uri="{28A0092B-C50C-407E-A947-70E740481C1C}">
                  <a14:useLocalDpi xmlns:a14="http://schemas.microsoft.com/office/drawing/2010/main" val="0"/>
                </a:ext>
              </a:extLst>
            </a:blip>
            <a:srcRect l="50569" t="17148" r="37727" b="76851"/>
            <a:stretch>
              <a:fillRect/>
            </a:stretch>
          </p:blipFill>
          <p:spPr bwMode="auto">
            <a:xfrm>
              <a:off x="1296" y="1584"/>
              <a:ext cx="240"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172" name="Text Box 15"/>
          <p:cNvSpPr txBox="1">
            <a:spLocks noChangeArrowheads="1"/>
          </p:cNvSpPr>
          <p:nvPr/>
        </p:nvSpPr>
        <p:spPr bwMode="auto">
          <a:xfrm>
            <a:off x="2062421" y="5413376"/>
            <a:ext cx="46025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2800" dirty="0" err="1" smtClean="0"/>
              <a:t>Thans</a:t>
            </a:r>
            <a:r>
              <a:rPr lang="en-US" altLang="en-US" sz="2800" dirty="0" smtClean="0"/>
              <a:t> to Li </a:t>
            </a:r>
            <a:r>
              <a:rPr lang="en-US" altLang="en-US" sz="2800" dirty="0" err="1"/>
              <a:t>Fei-Fei</a:t>
            </a:r>
            <a:r>
              <a:rPr lang="en-US" altLang="en-US" sz="2800" dirty="0"/>
              <a:t> </a:t>
            </a:r>
            <a:r>
              <a:rPr lang="en-US" altLang="en-US" sz="2800" dirty="0" smtClean="0"/>
              <a:t>(Oxford)</a:t>
            </a:r>
            <a:endParaRPr lang="en-US" altLang="en-US" sz="2800" dirty="0"/>
          </a:p>
        </p:txBody>
      </p:sp>
      <p:sp>
        <p:nvSpPr>
          <p:cNvPr id="7173" name="Rectangle 15"/>
          <p:cNvSpPr>
            <a:spLocks noChangeArrowheads="1"/>
          </p:cNvSpPr>
          <p:nvPr/>
        </p:nvSpPr>
        <p:spPr bwMode="auto">
          <a:xfrm>
            <a:off x="755576" y="228600"/>
            <a:ext cx="800742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dirty="0"/>
              <a:t>http://vision.cs.princeton.edu/documents/CVPR2007_tutorial_bag_of_words.ppt</a:t>
            </a:r>
          </a:p>
        </p:txBody>
      </p:sp>
    </p:spTree>
    <p:extLst>
      <p:ext uri="{BB962C8B-B14F-4D97-AF65-F5344CB8AC3E}">
        <p14:creationId xmlns:p14="http://schemas.microsoft.com/office/powerpoint/2010/main" val="190579196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8" name="Group 2"/>
          <p:cNvGrpSpPr>
            <a:grpSpLocks/>
          </p:cNvGrpSpPr>
          <p:nvPr/>
        </p:nvGrpSpPr>
        <p:grpSpPr bwMode="auto">
          <a:xfrm>
            <a:off x="838200" y="533400"/>
            <a:ext cx="3101975" cy="5519738"/>
            <a:chOff x="528" y="336"/>
            <a:chExt cx="1954" cy="3477"/>
          </a:xfrm>
        </p:grpSpPr>
        <p:pic>
          <p:nvPicPr>
            <p:cNvPr id="9234" name="Picture 3" descr="DaVinci_face_onl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8" y="1392"/>
              <a:ext cx="1954" cy="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9956" name="Text Box 4"/>
            <p:cNvSpPr txBox="1">
              <a:spLocks noChangeArrowheads="1"/>
            </p:cNvSpPr>
            <p:nvPr/>
          </p:nvSpPr>
          <p:spPr bwMode="auto">
            <a:xfrm>
              <a:off x="576" y="336"/>
              <a:ext cx="1584" cy="498"/>
            </a:xfrm>
            <a:prstGeom prst="rect">
              <a:avLst/>
            </a:prstGeom>
            <a:solidFill>
              <a:srgbClr val="DCF6D6"/>
            </a:solidFill>
            <a:ln w="28575">
              <a:solidFill>
                <a:srgbClr val="008000"/>
              </a:solidFill>
              <a:miter lim="800000"/>
              <a:headEnd/>
              <a:tailEnd/>
            </a:ln>
            <a:effectLst/>
          </p:spPr>
          <p:txBody>
            <a:bodyPr>
              <a:spAutoFit/>
            </a:bodyPr>
            <a:lstStyle/>
            <a:p>
              <a:pPr algn="ctr">
                <a:spcBef>
                  <a:spcPct val="50000"/>
                </a:spcBef>
                <a:defRPr/>
              </a:pPr>
              <a:r>
                <a:rPr lang="en-US" sz="4400" b="1" dirty="0" err="1" smtClean="0">
                  <a:effectLst>
                    <a:outerShdw blurRad="38100" dist="38100" dir="2700000" algn="tl">
                      <a:srgbClr val="FFFFFF"/>
                    </a:outerShdw>
                  </a:effectLst>
                </a:rPr>
                <a:t>Oggetto</a:t>
              </a:r>
              <a:endParaRPr lang="en-US" sz="4400" b="1" dirty="0">
                <a:effectLst>
                  <a:outerShdw blurRad="38100" dist="38100" dir="2700000" algn="tl">
                    <a:srgbClr val="FFFFFF"/>
                  </a:outerShdw>
                </a:effectLst>
              </a:endParaRPr>
            </a:p>
          </p:txBody>
        </p:sp>
      </p:grpSp>
      <p:grpSp>
        <p:nvGrpSpPr>
          <p:cNvPr id="3" name="Group 5"/>
          <p:cNvGrpSpPr>
            <a:grpSpLocks/>
          </p:cNvGrpSpPr>
          <p:nvPr/>
        </p:nvGrpSpPr>
        <p:grpSpPr bwMode="auto">
          <a:xfrm>
            <a:off x="3429000" y="533400"/>
            <a:ext cx="5334000" cy="6096000"/>
            <a:chOff x="2160" y="336"/>
            <a:chExt cx="3360" cy="3840"/>
          </a:xfrm>
        </p:grpSpPr>
        <p:grpSp>
          <p:nvGrpSpPr>
            <p:cNvPr id="9220" name="Group 6"/>
            <p:cNvGrpSpPr>
              <a:grpSpLocks/>
            </p:cNvGrpSpPr>
            <p:nvPr/>
          </p:nvGrpSpPr>
          <p:grpSpPr bwMode="auto">
            <a:xfrm>
              <a:off x="3072" y="1008"/>
              <a:ext cx="2274" cy="3168"/>
              <a:chOff x="3072" y="1008"/>
              <a:chExt cx="2274" cy="3168"/>
            </a:xfrm>
          </p:grpSpPr>
          <p:pic>
            <p:nvPicPr>
              <p:cNvPr id="9223" name="Picture 7" descr="lunch-bagtran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72" y="1008"/>
                <a:ext cx="2274" cy="3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4" name="Picture 8" descr="ermine"/>
              <p:cNvPicPr>
                <a:picLocks noChangeAspect="1" noChangeArrowheads="1"/>
              </p:cNvPicPr>
              <p:nvPr/>
            </p:nvPicPr>
            <p:blipFill>
              <a:blip r:embed="rId4">
                <a:extLst>
                  <a:ext uri="{28A0092B-C50C-407E-A947-70E740481C1C}">
                    <a14:useLocalDpi xmlns:a14="http://schemas.microsoft.com/office/drawing/2010/main" val="0"/>
                  </a:ext>
                </a:extLst>
              </a:blip>
              <a:srcRect l="49399" t="22293" r="38898" b="71706"/>
              <a:stretch>
                <a:fillRect/>
              </a:stretch>
            </p:blipFill>
            <p:spPr bwMode="auto">
              <a:xfrm>
                <a:off x="4560" y="3072"/>
                <a:ext cx="480"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5" name="Picture 9" descr="ermine"/>
              <p:cNvPicPr>
                <a:picLocks noChangeAspect="1" noChangeArrowheads="1"/>
              </p:cNvPicPr>
              <p:nvPr/>
            </p:nvPicPr>
            <p:blipFill>
              <a:blip r:embed="rId4">
                <a:extLst>
                  <a:ext uri="{28A0092B-C50C-407E-A947-70E740481C1C}">
                    <a14:useLocalDpi xmlns:a14="http://schemas.microsoft.com/office/drawing/2010/main" val="0"/>
                  </a:ext>
                </a:extLst>
              </a:blip>
              <a:srcRect l="57591" t="4288" r="29535" b="88853"/>
              <a:stretch>
                <a:fillRect/>
              </a:stretch>
            </p:blipFill>
            <p:spPr bwMode="auto">
              <a:xfrm>
                <a:off x="4224" y="1632"/>
                <a:ext cx="432" cy="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6" name="Picture 10" descr="ermine"/>
              <p:cNvPicPr>
                <a:picLocks noChangeAspect="1" noChangeArrowheads="1"/>
              </p:cNvPicPr>
              <p:nvPr/>
            </p:nvPicPr>
            <p:blipFill>
              <a:blip r:embed="rId4">
                <a:extLst>
                  <a:ext uri="{28A0092B-C50C-407E-A947-70E740481C1C}">
                    <a14:useLocalDpi xmlns:a14="http://schemas.microsoft.com/office/drawing/2010/main" val="0"/>
                  </a:ext>
                </a:extLst>
              </a:blip>
              <a:srcRect l="43547" t="38583" r="43579" b="54558"/>
              <a:stretch>
                <a:fillRect/>
              </a:stretch>
            </p:blipFill>
            <p:spPr bwMode="auto">
              <a:xfrm>
                <a:off x="3360" y="3120"/>
                <a:ext cx="432" cy="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7" name="Picture 11" descr="ermine"/>
              <p:cNvPicPr>
                <a:picLocks noChangeAspect="1" noChangeArrowheads="1"/>
              </p:cNvPicPr>
              <p:nvPr/>
            </p:nvPicPr>
            <p:blipFill>
              <a:blip r:embed="rId4">
                <a:extLst>
                  <a:ext uri="{28A0092B-C50C-407E-A947-70E740481C1C}">
                    <a14:useLocalDpi xmlns:a14="http://schemas.microsoft.com/office/drawing/2010/main" val="0"/>
                  </a:ext>
                </a:extLst>
              </a:blip>
              <a:srcRect l="38866" t="15433" r="51772" b="79422"/>
              <a:stretch>
                <a:fillRect/>
              </a:stretch>
            </p:blipFill>
            <p:spPr bwMode="auto">
              <a:xfrm>
                <a:off x="4416" y="2496"/>
                <a:ext cx="38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8" name="Picture 12" descr="ermine"/>
              <p:cNvPicPr>
                <a:picLocks noChangeAspect="1" noChangeArrowheads="1"/>
              </p:cNvPicPr>
              <p:nvPr/>
            </p:nvPicPr>
            <p:blipFill>
              <a:blip r:embed="rId4">
                <a:extLst>
                  <a:ext uri="{28A0092B-C50C-407E-A947-70E740481C1C}">
                    <a14:useLocalDpi xmlns:a14="http://schemas.microsoft.com/office/drawing/2010/main" val="0"/>
                  </a:ext>
                </a:extLst>
              </a:blip>
              <a:srcRect l="58762" t="14577" r="31876" b="79422"/>
              <a:stretch>
                <a:fillRect/>
              </a:stretch>
            </p:blipFill>
            <p:spPr bwMode="auto">
              <a:xfrm>
                <a:off x="3840" y="2544"/>
                <a:ext cx="384"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9" name="Picture 13" descr="ermine"/>
              <p:cNvPicPr>
                <a:picLocks noChangeAspect="1" noChangeArrowheads="1"/>
              </p:cNvPicPr>
              <p:nvPr/>
            </p:nvPicPr>
            <p:blipFill>
              <a:blip r:embed="rId4">
                <a:extLst>
                  <a:ext uri="{28A0092B-C50C-407E-A947-70E740481C1C}">
                    <a14:useLocalDpi xmlns:a14="http://schemas.microsoft.com/office/drawing/2010/main" val="0"/>
                  </a:ext>
                </a:extLst>
              </a:blip>
              <a:srcRect l="56421" t="32582" r="31876" b="62274"/>
              <a:stretch>
                <a:fillRect/>
              </a:stretch>
            </p:blipFill>
            <p:spPr bwMode="auto">
              <a:xfrm>
                <a:off x="4368" y="3600"/>
                <a:ext cx="48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0" name="Picture 14" descr="ermine"/>
              <p:cNvPicPr>
                <a:picLocks noChangeAspect="1" noChangeArrowheads="1"/>
              </p:cNvPicPr>
              <p:nvPr/>
            </p:nvPicPr>
            <p:blipFill>
              <a:blip r:embed="rId4">
                <a:extLst>
                  <a:ext uri="{28A0092B-C50C-407E-A947-70E740481C1C}">
                    <a14:useLocalDpi xmlns:a14="http://schemas.microsoft.com/office/drawing/2010/main" val="0"/>
                  </a:ext>
                </a:extLst>
              </a:blip>
              <a:srcRect l="58762" t="27437" r="31876" b="67418"/>
              <a:stretch>
                <a:fillRect/>
              </a:stretch>
            </p:blipFill>
            <p:spPr bwMode="auto">
              <a:xfrm>
                <a:off x="4512" y="2064"/>
                <a:ext cx="38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1" name="Picture 15" descr="ermine"/>
              <p:cNvPicPr>
                <a:picLocks noChangeAspect="1" noChangeArrowheads="1"/>
              </p:cNvPicPr>
              <p:nvPr/>
            </p:nvPicPr>
            <p:blipFill>
              <a:blip r:embed="rId4">
                <a:extLst>
                  <a:ext uri="{28A0092B-C50C-407E-A947-70E740481C1C}">
                    <a14:useLocalDpi xmlns:a14="http://schemas.microsoft.com/office/drawing/2010/main" val="0"/>
                  </a:ext>
                </a:extLst>
              </a:blip>
              <a:srcRect l="59932" t="23151" r="31876" b="71706"/>
              <a:stretch>
                <a:fillRect/>
              </a:stretch>
            </p:blipFill>
            <p:spPr bwMode="auto">
              <a:xfrm>
                <a:off x="4032" y="3024"/>
                <a:ext cx="33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2" name="Picture 16" descr="ermine"/>
              <p:cNvPicPr>
                <a:picLocks noChangeAspect="1" noChangeArrowheads="1"/>
              </p:cNvPicPr>
              <p:nvPr/>
            </p:nvPicPr>
            <p:blipFill>
              <a:blip r:embed="rId4">
                <a:extLst>
                  <a:ext uri="{28A0092B-C50C-407E-A947-70E740481C1C}">
                    <a14:useLocalDpi xmlns:a14="http://schemas.microsoft.com/office/drawing/2010/main" val="0"/>
                  </a:ext>
                </a:extLst>
              </a:blip>
              <a:srcRect l="47058" t="24008" r="45920" b="63130"/>
              <a:stretch>
                <a:fillRect/>
              </a:stretch>
            </p:blipFill>
            <p:spPr bwMode="auto">
              <a:xfrm>
                <a:off x="3792" y="1680"/>
                <a:ext cx="288"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3" name="Picture 17" descr="ermine"/>
              <p:cNvPicPr>
                <a:picLocks noChangeAspect="1" noChangeArrowheads="1"/>
              </p:cNvPicPr>
              <p:nvPr/>
            </p:nvPicPr>
            <p:blipFill>
              <a:blip r:embed="rId4">
                <a:extLst>
                  <a:ext uri="{28A0092B-C50C-407E-A947-70E740481C1C}">
                    <a14:useLocalDpi xmlns:a14="http://schemas.microsoft.com/office/drawing/2010/main" val="0"/>
                  </a:ext>
                </a:extLst>
              </a:blip>
              <a:srcRect l="50569" t="17148" r="37727" b="76851"/>
              <a:stretch>
                <a:fillRect/>
              </a:stretch>
            </p:blipFill>
            <p:spPr bwMode="auto">
              <a:xfrm>
                <a:off x="3648" y="3552"/>
                <a:ext cx="480"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09970" name="Text Box 18"/>
            <p:cNvSpPr txBox="1">
              <a:spLocks noChangeArrowheads="1"/>
            </p:cNvSpPr>
            <p:nvPr/>
          </p:nvSpPr>
          <p:spPr bwMode="auto">
            <a:xfrm>
              <a:off x="2880" y="336"/>
              <a:ext cx="2640" cy="498"/>
            </a:xfrm>
            <a:prstGeom prst="rect">
              <a:avLst/>
            </a:prstGeom>
            <a:solidFill>
              <a:srgbClr val="DFCCAB"/>
            </a:solidFill>
            <a:ln w="28575">
              <a:solidFill>
                <a:srgbClr val="9A7966"/>
              </a:solidFill>
              <a:miter lim="800000"/>
              <a:headEnd/>
              <a:tailEnd/>
            </a:ln>
            <a:effectLst/>
          </p:spPr>
          <p:txBody>
            <a:bodyPr>
              <a:spAutoFit/>
            </a:bodyPr>
            <a:lstStyle/>
            <a:p>
              <a:pPr algn="ctr">
                <a:spcBef>
                  <a:spcPct val="50000"/>
                </a:spcBef>
                <a:defRPr/>
              </a:pPr>
              <a:r>
                <a:rPr lang="en-US" sz="4400" b="1">
                  <a:effectLst>
                    <a:outerShdw blurRad="38100" dist="38100" dir="2700000" algn="tl">
                      <a:srgbClr val="FFFFFF"/>
                    </a:outerShdw>
                  </a:effectLst>
                </a:rPr>
                <a:t>Bag of ‘words’</a:t>
              </a:r>
            </a:p>
          </p:txBody>
        </p:sp>
        <p:sp>
          <p:nvSpPr>
            <p:cNvPr id="9222" name="Line 19"/>
            <p:cNvSpPr>
              <a:spLocks noChangeShapeType="1"/>
            </p:cNvSpPr>
            <p:nvPr/>
          </p:nvSpPr>
          <p:spPr bwMode="auto">
            <a:xfrm>
              <a:off x="2160" y="576"/>
              <a:ext cx="720" cy="0"/>
            </a:xfrm>
            <a:prstGeom prst="line">
              <a:avLst/>
            </a:prstGeom>
            <a:noFill/>
            <a:ln w="38100">
              <a:solidFill>
                <a:srgbClr val="333300"/>
              </a:solidFill>
              <a:round/>
              <a:headEnd/>
              <a:tailEnd type="triangle" w="lg" len="med"/>
            </a:ln>
            <a:extLst>
              <a:ext uri="{909E8E84-426E-40DD-AFC4-6F175D3DCCD1}">
                <a14:hiddenFill xmlns:a14="http://schemas.microsoft.com/office/drawing/2010/main">
                  <a:noFill/>
                </a14:hiddenFill>
              </a:ext>
            </a:extLst>
          </p:spPr>
          <p:txBody>
            <a:bodyPr/>
            <a:lstStyle/>
            <a:p>
              <a:endParaRPr lang="en-US"/>
            </a:p>
          </p:txBody>
        </p:sp>
      </p:grpSp>
    </p:spTree>
    <p:extLst>
      <p:ext uri="{BB962C8B-B14F-4D97-AF65-F5344CB8AC3E}">
        <p14:creationId xmlns:p14="http://schemas.microsoft.com/office/powerpoint/2010/main" val="36056649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0978" name="Rectangle 2"/>
          <p:cNvSpPr>
            <a:spLocks noGrp="1" noChangeArrowheads="1"/>
          </p:cNvSpPr>
          <p:nvPr>
            <p:ph type="title"/>
          </p:nvPr>
        </p:nvSpPr>
        <p:spPr>
          <a:xfrm>
            <a:off x="457200" y="274638"/>
            <a:ext cx="8229600" cy="487362"/>
          </a:xfrm>
        </p:spPr>
        <p:txBody>
          <a:bodyPr/>
          <a:lstStyle/>
          <a:p>
            <a:pPr eaLnBrk="1" hangingPunct="1">
              <a:defRPr/>
            </a:pPr>
            <a:r>
              <a:rPr lang="en-US" sz="3600" b="1" dirty="0" err="1" smtClean="0">
                <a:effectLst>
                  <a:outerShdw blurRad="38100" dist="38100" dir="2700000" algn="tl">
                    <a:srgbClr val="C0C0C0"/>
                  </a:outerShdw>
                </a:effectLst>
              </a:rPr>
              <a:t>Analogia</a:t>
            </a:r>
            <a:r>
              <a:rPr lang="en-US" sz="3600" b="1" dirty="0" smtClean="0">
                <a:effectLst>
                  <a:outerShdw blurRad="38100" dist="38100" dir="2700000" algn="tl">
                    <a:srgbClr val="C0C0C0"/>
                  </a:outerShdw>
                </a:effectLst>
              </a:rPr>
              <a:t> con </a:t>
            </a:r>
            <a:r>
              <a:rPr lang="en-US" sz="3600" b="1" dirty="0" err="1" smtClean="0">
                <a:effectLst>
                  <a:outerShdw blurRad="38100" dist="38100" dir="2700000" algn="tl">
                    <a:srgbClr val="C0C0C0"/>
                  </a:outerShdw>
                </a:effectLst>
              </a:rPr>
              <a:t>i</a:t>
            </a:r>
            <a:r>
              <a:rPr lang="en-US" sz="3600" b="1" dirty="0" smtClean="0">
                <a:effectLst>
                  <a:outerShdw blurRad="38100" dist="38100" dir="2700000" algn="tl">
                    <a:srgbClr val="C0C0C0"/>
                  </a:outerShdw>
                </a:effectLst>
              </a:rPr>
              <a:t> </a:t>
            </a:r>
            <a:r>
              <a:rPr lang="en-US" sz="3600" b="1" dirty="0" err="1" smtClean="0">
                <a:effectLst>
                  <a:outerShdw blurRad="38100" dist="38100" dir="2700000" algn="tl">
                    <a:srgbClr val="C0C0C0"/>
                  </a:outerShdw>
                </a:effectLst>
              </a:rPr>
              <a:t>documenti</a:t>
            </a:r>
            <a:r>
              <a:rPr lang="en-US" sz="3600" b="1" dirty="0" smtClean="0">
                <a:effectLst>
                  <a:outerShdw blurRad="38100" dist="38100" dir="2700000" algn="tl">
                    <a:srgbClr val="C0C0C0"/>
                  </a:outerShdw>
                </a:effectLst>
              </a:rPr>
              <a:t> </a:t>
            </a:r>
            <a:r>
              <a:rPr lang="en-US" sz="3600" b="1" dirty="0" err="1" smtClean="0">
                <a:effectLst>
                  <a:outerShdw blurRad="38100" dist="38100" dir="2700000" algn="tl">
                    <a:srgbClr val="C0C0C0"/>
                  </a:outerShdw>
                </a:effectLst>
              </a:rPr>
              <a:t>testuali</a:t>
            </a:r>
            <a:endParaRPr lang="en-US" sz="3600" b="1" dirty="0" smtClean="0">
              <a:effectLst>
                <a:outerShdw blurRad="38100" dist="38100" dir="2700000" algn="tl">
                  <a:srgbClr val="C0C0C0"/>
                </a:outerShdw>
              </a:effectLst>
            </a:endParaRPr>
          </a:p>
        </p:txBody>
      </p:sp>
      <p:sp>
        <p:nvSpPr>
          <p:cNvPr id="10243" name="AutoShape 3"/>
          <p:cNvSpPr>
            <a:spLocks noChangeArrowheads="1"/>
          </p:cNvSpPr>
          <p:nvPr/>
        </p:nvSpPr>
        <p:spPr bwMode="auto">
          <a:xfrm>
            <a:off x="304800" y="1139825"/>
            <a:ext cx="4038600" cy="5260975"/>
          </a:xfrm>
          <a:prstGeom prst="foldedCorner">
            <a:avLst>
              <a:gd name="adj" fmla="val 12500"/>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0244" name="Rectangle 4"/>
          <p:cNvSpPr>
            <a:spLocks noChangeArrowheads="1"/>
          </p:cNvSpPr>
          <p:nvPr/>
        </p:nvSpPr>
        <p:spPr bwMode="auto">
          <a:xfrm>
            <a:off x="304800" y="1143000"/>
            <a:ext cx="3792538" cy="519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1400"/>
              <a:t>Of all the sensory impressions proceeding to the brain, the visual experiences are the dominant ones. Our perception of the world around us is based essentially on the messages that reach the brain from our eyes. For a long time it was thought that the retinal image was transmitted point by point to visual centers in the brain; the cerebral cortex was a movie screen, so to speak, upon which the image in the eye was projected. Through the discoveries of Hubel and Wiesel we now know that behind the origin of the visual perception in the brain there is a considerably more complicated course of events. By following the visual impulses along their path to the various cell layers of the optical cortex, Hubel and Wiesel have been able to demonstrate that the </a:t>
            </a:r>
            <a:r>
              <a:rPr lang="en-US" altLang="en-US" sz="1400" i="1"/>
              <a:t>message about the image falling on the retina undergoes a step-wise analysis in a system of nerve cells stored in columns. In this system each cell has its specific function and is responsible for a specific detail in the pattern of the retinal image.</a:t>
            </a:r>
            <a:endParaRPr lang="en-US" altLang="en-US" sz="1400"/>
          </a:p>
        </p:txBody>
      </p:sp>
      <p:grpSp>
        <p:nvGrpSpPr>
          <p:cNvPr id="2" name="Group 5"/>
          <p:cNvGrpSpPr>
            <a:grpSpLocks/>
          </p:cNvGrpSpPr>
          <p:nvPr/>
        </p:nvGrpSpPr>
        <p:grpSpPr bwMode="auto">
          <a:xfrm>
            <a:off x="914400" y="1981200"/>
            <a:ext cx="3592513" cy="4572000"/>
            <a:chOff x="768" y="1824"/>
            <a:chExt cx="918" cy="1248"/>
          </a:xfrm>
        </p:grpSpPr>
        <p:pic>
          <p:nvPicPr>
            <p:cNvPr id="10252" name="Picture 6" descr="ma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8" y="1824"/>
              <a:ext cx="918" cy="1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3" name="Oval 7"/>
            <p:cNvSpPr>
              <a:spLocks noChangeArrowheads="1"/>
            </p:cNvSpPr>
            <p:nvPr/>
          </p:nvSpPr>
          <p:spPr bwMode="auto">
            <a:xfrm>
              <a:off x="816" y="1872"/>
              <a:ext cx="672" cy="624"/>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n-US" sz="2000" b="1">
                  <a:solidFill>
                    <a:srgbClr val="000099"/>
                  </a:solidFill>
                </a:rPr>
                <a:t>sensory, brain, </a:t>
              </a:r>
            </a:p>
            <a:p>
              <a:pPr algn="ctr" eaLnBrk="1" hangingPunct="1"/>
              <a:r>
                <a:rPr lang="en-US" altLang="en-US" sz="2000" b="1">
                  <a:solidFill>
                    <a:srgbClr val="000099"/>
                  </a:solidFill>
                </a:rPr>
                <a:t>visual, perception, </a:t>
              </a:r>
            </a:p>
            <a:p>
              <a:pPr algn="ctr" eaLnBrk="1" hangingPunct="1"/>
              <a:r>
                <a:rPr lang="en-US" altLang="en-US" sz="2000" b="1">
                  <a:solidFill>
                    <a:srgbClr val="000099"/>
                  </a:solidFill>
                </a:rPr>
                <a:t>retinal, cerebral cortex,</a:t>
              </a:r>
            </a:p>
            <a:p>
              <a:pPr algn="ctr" eaLnBrk="1" hangingPunct="1"/>
              <a:r>
                <a:rPr lang="en-US" altLang="en-US" sz="2000" b="1">
                  <a:solidFill>
                    <a:srgbClr val="000099"/>
                  </a:solidFill>
                </a:rPr>
                <a:t>eye, cell, optical </a:t>
              </a:r>
            </a:p>
            <a:p>
              <a:pPr algn="ctr" eaLnBrk="1" hangingPunct="1"/>
              <a:r>
                <a:rPr lang="en-US" altLang="en-US" sz="2000" b="1">
                  <a:solidFill>
                    <a:srgbClr val="000099"/>
                  </a:solidFill>
                </a:rPr>
                <a:t>nerve, image</a:t>
              </a:r>
            </a:p>
            <a:p>
              <a:pPr algn="ctr" eaLnBrk="1" hangingPunct="1"/>
              <a:r>
                <a:rPr lang="en-US" altLang="en-US" sz="2000" b="1">
                  <a:solidFill>
                    <a:srgbClr val="000099"/>
                  </a:solidFill>
                </a:rPr>
                <a:t>Hubel, Wiesel</a:t>
              </a:r>
            </a:p>
          </p:txBody>
        </p:sp>
      </p:grpSp>
      <p:grpSp>
        <p:nvGrpSpPr>
          <p:cNvPr id="3" name="Group 8"/>
          <p:cNvGrpSpPr>
            <a:grpSpLocks/>
          </p:cNvGrpSpPr>
          <p:nvPr/>
        </p:nvGrpSpPr>
        <p:grpSpPr bwMode="auto">
          <a:xfrm>
            <a:off x="4724400" y="1143000"/>
            <a:ext cx="4191000" cy="5410200"/>
            <a:chOff x="2976" y="720"/>
            <a:chExt cx="2640" cy="3408"/>
          </a:xfrm>
        </p:grpSpPr>
        <p:sp>
          <p:nvSpPr>
            <p:cNvPr id="10247" name="AutoShape 9"/>
            <p:cNvSpPr>
              <a:spLocks noChangeArrowheads="1"/>
            </p:cNvSpPr>
            <p:nvPr/>
          </p:nvSpPr>
          <p:spPr bwMode="auto">
            <a:xfrm>
              <a:off x="2976" y="720"/>
              <a:ext cx="2544" cy="3314"/>
            </a:xfrm>
            <a:prstGeom prst="foldedCorner">
              <a:avLst>
                <a:gd name="adj" fmla="val 12500"/>
              </a:avLst>
            </a:prstGeom>
            <a:solidFill>
              <a:srgbClr val="FFCC99"/>
            </a:solidFill>
            <a:ln w="9525">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0248" name="Rectangle 10"/>
            <p:cNvSpPr>
              <a:spLocks noChangeArrowheads="1"/>
            </p:cNvSpPr>
            <p:nvPr/>
          </p:nvSpPr>
          <p:spPr bwMode="auto">
            <a:xfrm>
              <a:off x="2987" y="720"/>
              <a:ext cx="2389" cy="3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1400"/>
                <a:t>China is forecasting a trade surplus of $90bn (£51bn) to $100bn this year, a threefold increase on 2004's $32bn. The Commerce Ministry said the surplus would be created by a predicted 30% jump in exports to $750bn, compared with a 18% rise in imports to $660bn. The figures are likely to further annoy the US, which has long argued that China's exports are unfairly helped by a deliberately undervalued yuan.  Beijing agrees the surplus is too high, but says the yuan is only one factor. Bank of China governor Zhou Xiaochuan said the country also needed to do more to boost domestic demand so more goods stayed within the country. China increased the value of the yuan against the dollar by 2.1% in July and permitted it to trade within a narrow band, but the US wants the yuan to be allowed to trade freely. However, Beijing has made it clear that it will take its time and tread carefully before allowing the yuan to rise further in value.</a:t>
              </a:r>
            </a:p>
          </p:txBody>
        </p:sp>
        <p:grpSp>
          <p:nvGrpSpPr>
            <p:cNvPr id="10249" name="Group 11"/>
            <p:cNvGrpSpPr>
              <a:grpSpLocks/>
            </p:cNvGrpSpPr>
            <p:nvPr/>
          </p:nvGrpSpPr>
          <p:grpSpPr bwMode="auto">
            <a:xfrm>
              <a:off x="3353" y="1248"/>
              <a:ext cx="2263" cy="2880"/>
              <a:chOff x="768" y="1824"/>
              <a:chExt cx="918" cy="1248"/>
            </a:xfrm>
          </p:grpSpPr>
          <p:pic>
            <p:nvPicPr>
              <p:cNvPr id="10250" name="Picture 12" descr="ma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8" y="1824"/>
                <a:ext cx="918" cy="1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1" name="Oval 13"/>
              <p:cNvSpPr>
                <a:spLocks noChangeArrowheads="1"/>
              </p:cNvSpPr>
              <p:nvPr/>
            </p:nvSpPr>
            <p:spPr bwMode="auto">
              <a:xfrm>
                <a:off x="816" y="1872"/>
                <a:ext cx="672" cy="624"/>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n-US" sz="2000" b="1">
                    <a:solidFill>
                      <a:srgbClr val="FF0000"/>
                    </a:solidFill>
                  </a:rPr>
                  <a:t>China, trade, </a:t>
                </a:r>
              </a:p>
              <a:p>
                <a:pPr algn="ctr" eaLnBrk="1" hangingPunct="1"/>
                <a:r>
                  <a:rPr lang="en-US" altLang="en-US" sz="2000" b="1">
                    <a:solidFill>
                      <a:srgbClr val="FF0000"/>
                    </a:solidFill>
                  </a:rPr>
                  <a:t>surplus, commerce, </a:t>
                </a:r>
              </a:p>
              <a:p>
                <a:pPr algn="ctr" eaLnBrk="1" hangingPunct="1"/>
                <a:r>
                  <a:rPr lang="en-US" altLang="en-US" sz="2000" b="1">
                    <a:solidFill>
                      <a:srgbClr val="FF0000"/>
                    </a:solidFill>
                  </a:rPr>
                  <a:t>exports, imports, US, </a:t>
                </a:r>
              </a:p>
              <a:p>
                <a:pPr algn="ctr" eaLnBrk="1" hangingPunct="1"/>
                <a:r>
                  <a:rPr lang="en-US" altLang="en-US" sz="2000" b="1">
                    <a:solidFill>
                      <a:srgbClr val="FF0000"/>
                    </a:solidFill>
                  </a:rPr>
                  <a:t>yuan, bank, domestic, </a:t>
                </a:r>
              </a:p>
              <a:p>
                <a:pPr algn="ctr" eaLnBrk="1" hangingPunct="1"/>
                <a:r>
                  <a:rPr lang="en-US" altLang="en-US" sz="2000" b="1">
                    <a:solidFill>
                      <a:srgbClr val="FF0000"/>
                    </a:solidFill>
                  </a:rPr>
                  <a:t>foreign, increase, </a:t>
                </a:r>
              </a:p>
              <a:p>
                <a:pPr algn="ctr" eaLnBrk="1" hangingPunct="1"/>
                <a:r>
                  <a:rPr lang="en-US" altLang="en-US" sz="2000" b="1">
                    <a:solidFill>
                      <a:srgbClr val="FF0000"/>
                    </a:solidFill>
                  </a:rPr>
                  <a:t>trade, value</a:t>
                </a:r>
              </a:p>
            </p:txBody>
          </p:sp>
        </p:grpSp>
      </p:grpSp>
    </p:spTree>
    <p:extLst>
      <p:ext uri="{BB962C8B-B14F-4D97-AF65-F5344CB8AC3E}">
        <p14:creationId xmlns:p14="http://schemas.microsoft.com/office/powerpoint/2010/main" val="326865277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57200" y="76200"/>
            <a:ext cx="8229600" cy="838200"/>
          </a:xfrm>
        </p:spPr>
        <p:txBody>
          <a:bodyPr/>
          <a:lstStyle/>
          <a:p>
            <a:pPr eaLnBrk="1" hangingPunct="1"/>
            <a:r>
              <a:rPr lang="en-US" altLang="en-US" sz="3600" dirty="0" smtClean="0"/>
              <a:t>Bag of visual words: </a:t>
            </a:r>
            <a:r>
              <a:rPr lang="en-US" altLang="en-US" sz="3600" dirty="0" err="1" smtClean="0"/>
              <a:t>punti</a:t>
            </a:r>
            <a:r>
              <a:rPr lang="en-US" altLang="en-US" sz="3600" dirty="0" smtClean="0"/>
              <a:t> </a:t>
            </a:r>
            <a:r>
              <a:rPr lang="en-US" altLang="en-US" sz="3600" dirty="0" err="1" smtClean="0"/>
              <a:t>fondamentali</a:t>
            </a:r>
            <a:endParaRPr lang="en-US" altLang="en-US" sz="3600" dirty="0" smtClean="0"/>
          </a:p>
        </p:txBody>
      </p:sp>
      <p:grpSp>
        <p:nvGrpSpPr>
          <p:cNvPr id="12291" name="Group 4"/>
          <p:cNvGrpSpPr>
            <a:grpSpLocks/>
          </p:cNvGrpSpPr>
          <p:nvPr/>
        </p:nvGrpSpPr>
        <p:grpSpPr bwMode="auto">
          <a:xfrm>
            <a:off x="2133600" y="5307782"/>
            <a:ext cx="5029200" cy="817562"/>
            <a:chOff x="96" y="96"/>
            <a:chExt cx="5616" cy="912"/>
          </a:xfrm>
        </p:grpSpPr>
        <p:sp>
          <p:nvSpPr>
            <p:cNvPr id="12327" name="Rectangle 5"/>
            <p:cNvSpPr>
              <a:spLocks noChangeArrowheads="1"/>
            </p:cNvSpPr>
            <p:nvPr/>
          </p:nvSpPr>
          <p:spPr bwMode="auto">
            <a:xfrm>
              <a:off x="96" y="96"/>
              <a:ext cx="5616" cy="912"/>
            </a:xfrm>
            <a:prstGeom prst="rect">
              <a:avLst/>
            </a:prstGeom>
            <a:solidFill>
              <a:srgbClr val="FFE4C9"/>
            </a:solidFill>
            <a:ln w="38100">
              <a:solidFill>
                <a:srgbClr val="864300"/>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pic>
          <p:nvPicPr>
            <p:cNvPr id="12328" name="Picture 6" descr="ermine"/>
            <p:cNvPicPr>
              <a:picLocks noChangeAspect="1" noChangeArrowheads="1"/>
            </p:cNvPicPr>
            <p:nvPr/>
          </p:nvPicPr>
          <p:blipFill>
            <a:blip r:embed="rId2" cstate="print">
              <a:extLst>
                <a:ext uri="{28A0092B-C50C-407E-A947-70E740481C1C}">
                  <a14:useLocalDpi xmlns:a14="http://schemas.microsoft.com/office/drawing/2010/main" val="0"/>
                </a:ext>
              </a:extLst>
            </a:blip>
            <a:srcRect l="49399" t="22293" r="38898" b="71706"/>
            <a:stretch>
              <a:fillRect/>
            </a:stretch>
          </p:blipFill>
          <p:spPr bwMode="auto">
            <a:xfrm>
              <a:off x="240" y="624"/>
              <a:ext cx="384"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29" name="Picture 7" descr="ermine"/>
            <p:cNvPicPr>
              <a:picLocks noChangeAspect="1" noChangeArrowheads="1"/>
            </p:cNvPicPr>
            <p:nvPr/>
          </p:nvPicPr>
          <p:blipFill>
            <a:blip r:embed="rId2" cstate="print">
              <a:extLst>
                <a:ext uri="{28A0092B-C50C-407E-A947-70E740481C1C}">
                  <a14:useLocalDpi xmlns:a14="http://schemas.microsoft.com/office/drawing/2010/main" val="0"/>
                </a:ext>
              </a:extLst>
            </a:blip>
            <a:srcRect l="57591" t="4288" r="29535" b="88853"/>
            <a:stretch>
              <a:fillRect/>
            </a:stretch>
          </p:blipFill>
          <p:spPr bwMode="auto">
            <a:xfrm>
              <a:off x="4800" y="576"/>
              <a:ext cx="384"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30" name="Picture 8" descr="ermine"/>
            <p:cNvPicPr>
              <a:picLocks noChangeAspect="1" noChangeArrowheads="1"/>
            </p:cNvPicPr>
            <p:nvPr/>
          </p:nvPicPr>
          <p:blipFill>
            <a:blip r:embed="rId2">
              <a:extLst>
                <a:ext uri="{28A0092B-C50C-407E-A947-70E740481C1C}">
                  <a14:useLocalDpi xmlns:a14="http://schemas.microsoft.com/office/drawing/2010/main" val="0"/>
                </a:ext>
              </a:extLst>
            </a:blip>
            <a:srcRect l="58762" t="14577" r="31876" b="79422"/>
            <a:stretch>
              <a:fillRect/>
            </a:stretch>
          </p:blipFill>
          <p:spPr bwMode="auto">
            <a:xfrm>
              <a:off x="240" y="192"/>
              <a:ext cx="384"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31" name="Picture 9" descr="ermine"/>
            <p:cNvPicPr>
              <a:picLocks noChangeAspect="1" noChangeArrowheads="1"/>
            </p:cNvPicPr>
            <p:nvPr/>
          </p:nvPicPr>
          <p:blipFill>
            <a:blip r:embed="rId2">
              <a:extLst>
                <a:ext uri="{28A0092B-C50C-407E-A947-70E740481C1C}">
                  <a14:useLocalDpi xmlns:a14="http://schemas.microsoft.com/office/drawing/2010/main" val="0"/>
                </a:ext>
              </a:extLst>
            </a:blip>
            <a:srcRect l="58762" t="27437" r="31876" b="67418"/>
            <a:stretch>
              <a:fillRect/>
            </a:stretch>
          </p:blipFill>
          <p:spPr bwMode="auto">
            <a:xfrm>
              <a:off x="3600" y="576"/>
              <a:ext cx="38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32" name="Picture 10" descr="ermine"/>
            <p:cNvPicPr>
              <a:picLocks noChangeAspect="1" noChangeArrowheads="1"/>
            </p:cNvPicPr>
            <p:nvPr/>
          </p:nvPicPr>
          <p:blipFill>
            <a:blip r:embed="rId2">
              <a:extLst>
                <a:ext uri="{28A0092B-C50C-407E-A947-70E740481C1C}">
                  <a14:useLocalDpi xmlns:a14="http://schemas.microsoft.com/office/drawing/2010/main" val="0"/>
                </a:ext>
              </a:extLst>
            </a:blip>
            <a:srcRect l="59932" t="23151" r="31876" b="71706"/>
            <a:stretch>
              <a:fillRect/>
            </a:stretch>
          </p:blipFill>
          <p:spPr bwMode="auto">
            <a:xfrm>
              <a:off x="1104" y="247"/>
              <a:ext cx="384"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33" name="Picture 11" descr="ermine"/>
            <p:cNvPicPr>
              <a:picLocks noChangeAspect="1" noChangeArrowheads="1"/>
            </p:cNvPicPr>
            <p:nvPr/>
          </p:nvPicPr>
          <p:blipFill>
            <a:blip r:embed="rId2">
              <a:extLst>
                <a:ext uri="{28A0092B-C50C-407E-A947-70E740481C1C}">
                  <a14:useLocalDpi xmlns:a14="http://schemas.microsoft.com/office/drawing/2010/main" val="0"/>
                </a:ext>
              </a:extLst>
            </a:blip>
            <a:srcRect l="50569" t="17148" r="37727" b="76851"/>
            <a:stretch>
              <a:fillRect/>
            </a:stretch>
          </p:blipFill>
          <p:spPr bwMode="auto">
            <a:xfrm>
              <a:off x="2640" y="240"/>
              <a:ext cx="480"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34" name="Picture 12" descr="bicycle"/>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67500" t="75458"/>
            <a:stretch>
              <a:fillRect/>
            </a:stretch>
          </p:blipFill>
          <p:spPr bwMode="auto">
            <a:xfrm>
              <a:off x="1104" y="672"/>
              <a:ext cx="432" cy="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35" name="Picture 13" descr="bicycle"/>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35001" t="49956" r="42499" b="16507"/>
            <a:stretch>
              <a:fillRect/>
            </a:stretch>
          </p:blipFill>
          <p:spPr bwMode="auto">
            <a:xfrm>
              <a:off x="5328" y="576"/>
              <a:ext cx="314"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36" name="Picture 14" descr="bicycle"/>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20000" r="55000" b="54236"/>
            <a:stretch>
              <a:fillRect/>
            </a:stretch>
          </p:blipFill>
          <p:spPr bwMode="auto">
            <a:xfrm>
              <a:off x="4512" y="240"/>
              <a:ext cx="285" cy="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37" name="Picture 15" descr="bicycle"/>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t="33188" r="60001"/>
            <a:stretch>
              <a:fillRect/>
            </a:stretch>
          </p:blipFill>
          <p:spPr bwMode="auto">
            <a:xfrm>
              <a:off x="2160" y="242"/>
              <a:ext cx="384" cy="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38" name="Picture 16" descr="bicycle"/>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32500" t="20612" r="22501" b="37468"/>
            <a:stretch>
              <a:fillRect/>
            </a:stretch>
          </p:blipFill>
          <p:spPr bwMode="auto">
            <a:xfrm>
              <a:off x="3600" y="240"/>
              <a:ext cx="432"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39" name="Picture 17" descr="violin"/>
            <p:cNvPicPr>
              <a:picLocks noChangeAspect="1" noChangeArrowheads="1"/>
            </p:cNvPicPr>
            <p:nvPr/>
          </p:nvPicPr>
          <p:blipFill>
            <a:blip r:embed="rId4" cstate="print">
              <a:extLst>
                <a:ext uri="{28A0092B-C50C-407E-A947-70E740481C1C}">
                  <a14:useLocalDpi xmlns:a14="http://schemas.microsoft.com/office/drawing/2010/main" val="0"/>
                </a:ext>
              </a:extLst>
            </a:blip>
            <a:srcRect l="35715" t="2991" r="21428" b="71085"/>
            <a:stretch>
              <a:fillRect/>
            </a:stretch>
          </p:blipFill>
          <p:spPr bwMode="auto">
            <a:xfrm>
              <a:off x="3198" y="288"/>
              <a:ext cx="354" cy="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40" name="Picture 18" descr="violin"/>
            <p:cNvPicPr>
              <a:picLocks noChangeAspect="1" noChangeArrowheads="1"/>
            </p:cNvPicPr>
            <p:nvPr/>
          </p:nvPicPr>
          <p:blipFill>
            <a:blip r:embed="rId4">
              <a:extLst>
                <a:ext uri="{28A0092B-C50C-407E-A947-70E740481C1C}">
                  <a14:useLocalDpi xmlns:a14="http://schemas.microsoft.com/office/drawing/2010/main" val="0"/>
                </a:ext>
              </a:extLst>
            </a:blip>
            <a:srcRect t="26286" b="52684"/>
            <a:stretch>
              <a:fillRect/>
            </a:stretch>
          </p:blipFill>
          <p:spPr bwMode="auto">
            <a:xfrm>
              <a:off x="4080" y="288"/>
              <a:ext cx="528"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41" name="Picture 19" descr="violin"/>
            <p:cNvPicPr>
              <a:picLocks noChangeAspect="1" noChangeArrowheads="1"/>
            </p:cNvPicPr>
            <p:nvPr/>
          </p:nvPicPr>
          <p:blipFill>
            <a:blip r:embed="rId4" cstate="print">
              <a:extLst>
                <a:ext uri="{28A0092B-C50C-407E-A947-70E740481C1C}">
                  <a14:useLocalDpi xmlns:a14="http://schemas.microsoft.com/office/drawing/2010/main" val="0"/>
                </a:ext>
              </a:extLst>
            </a:blip>
            <a:srcRect t="50055" b="26286"/>
            <a:stretch>
              <a:fillRect/>
            </a:stretch>
          </p:blipFill>
          <p:spPr bwMode="auto">
            <a:xfrm>
              <a:off x="1584" y="384"/>
              <a:ext cx="576"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42" name="Picture 20" descr="violin"/>
            <p:cNvPicPr>
              <a:picLocks noChangeAspect="1" noChangeArrowheads="1"/>
            </p:cNvPicPr>
            <p:nvPr/>
          </p:nvPicPr>
          <p:blipFill>
            <a:blip r:embed="rId4" cstate="print">
              <a:extLst>
                <a:ext uri="{28A0092B-C50C-407E-A947-70E740481C1C}">
                  <a14:useLocalDpi xmlns:a14="http://schemas.microsoft.com/office/drawing/2010/main" val="0"/>
                </a:ext>
              </a:extLst>
            </a:blip>
            <a:srcRect t="76233"/>
            <a:stretch>
              <a:fillRect/>
            </a:stretch>
          </p:blipFill>
          <p:spPr bwMode="auto">
            <a:xfrm>
              <a:off x="2400" y="672"/>
              <a:ext cx="624" cy="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43" name="Picture 21" descr="violin"/>
            <p:cNvPicPr>
              <a:picLocks noChangeAspect="1" noChangeArrowheads="1"/>
            </p:cNvPicPr>
            <p:nvPr/>
          </p:nvPicPr>
          <p:blipFill>
            <a:blip r:embed="rId4" cstate="print">
              <a:extLst>
                <a:ext uri="{28A0092B-C50C-407E-A947-70E740481C1C}">
                  <a14:useLocalDpi xmlns:a14="http://schemas.microsoft.com/office/drawing/2010/main" val="0"/>
                </a:ext>
              </a:extLst>
            </a:blip>
            <a:srcRect l="56544" t="49945" r="-523" b="18510"/>
            <a:stretch>
              <a:fillRect/>
            </a:stretch>
          </p:blipFill>
          <p:spPr bwMode="auto">
            <a:xfrm>
              <a:off x="720" y="336"/>
              <a:ext cx="296" cy="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44" name="Picture 22" descr="violin"/>
            <p:cNvPicPr>
              <a:picLocks noChangeAspect="1" noChangeArrowheads="1"/>
            </p:cNvPicPr>
            <p:nvPr/>
          </p:nvPicPr>
          <p:blipFill>
            <a:blip r:embed="rId4" cstate="print">
              <a:extLst>
                <a:ext uri="{28A0092B-C50C-407E-A947-70E740481C1C}">
                  <a14:useLocalDpi xmlns:a14="http://schemas.microsoft.com/office/drawing/2010/main" val="0"/>
                </a:ext>
              </a:extLst>
            </a:blip>
            <a:srcRect t="31544" b="47426"/>
            <a:stretch>
              <a:fillRect/>
            </a:stretch>
          </p:blipFill>
          <p:spPr bwMode="auto">
            <a:xfrm>
              <a:off x="4896" y="190"/>
              <a:ext cx="672" cy="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292" name="Group 23"/>
          <p:cNvGrpSpPr>
            <a:grpSpLocks/>
          </p:cNvGrpSpPr>
          <p:nvPr/>
        </p:nvGrpSpPr>
        <p:grpSpPr bwMode="auto">
          <a:xfrm>
            <a:off x="228600" y="2924944"/>
            <a:ext cx="8763000" cy="2209800"/>
            <a:chOff x="144" y="1776"/>
            <a:chExt cx="5520" cy="1392"/>
          </a:xfrm>
        </p:grpSpPr>
        <p:sp>
          <p:nvSpPr>
            <p:cNvPr id="12297" name="Rectangle 24"/>
            <p:cNvSpPr>
              <a:spLocks noChangeArrowheads="1"/>
            </p:cNvSpPr>
            <p:nvPr/>
          </p:nvSpPr>
          <p:spPr bwMode="auto">
            <a:xfrm>
              <a:off x="4944" y="1776"/>
              <a:ext cx="96" cy="1129"/>
            </a:xfrm>
            <a:prstGeom prst="rect">
              <a:avLst/>
            </a:prstGeom>
            <a:solidFill>
              <a:srgbClr val="B32727"/>
            </a:solidFill>
            <a:ln w="12700">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2298" name="Rectangle 25"/>
            <p:cNvSpPr>
              <a:spLocks noChangeArrowheads="1"/>
            </p:cNvSpPr>
            <p:nvPr/>
          </p:nvSpPr>
          <p:spPr bwMode="auto">
            <a:xfrm>
              <a:off x="4320" y="2736"/>
              <a:ext cx="96" cy="169"/>
            </a:xfrm>
            <a:prstGeom prst="rect">
              <a:avLst/>
            </a:prstGeom>
            <a:solidFill>
              <a:srgbClr val="B32727"/>
            </a:solidFill>
            <a:ln w="12700">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2299" name="Rectangle 26"/>
            <p:cNvSpPr>
              <a:spLocks noChangeArrowheads="1"/>
            </p:cNvSpPr>
            <p:nvPr/>
          </p:nvSpPr>
          <p:spPr bwMode="auto">
            <a:xfrm>
              <a:off x="4608" y="2592"/>
              <a:ext cx="96" cy="313"/>
            </a:xfrm>
            <a:prstGeom prst="rect">
              <a:avLst/>
            </a:prstGeom>
            <a:solidFill>
              <a:srgbClr val="B32727"/>
            </a:solidFill>
            <a:ln w="12700">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2300" name="Rectangle 27"/>
            <p:cNvSpPr>
              <a:spLocks noChangeArrowheads="1"/>
            </p:cNvSpPr>
            <p:nvPr/>
          </p:nvSpPr>
          <p:spPr bwMode="auto">
            <a:xfrm>
              <a:off x="5328" y="2736"/>
              <a:ext cx="96" cy="169"/>
            </a:xfrm>
            <a:prstGeom prst="rect">
              <a:avLst/>
            </a:prstGeom>
            <a:solidFill>
              <a:srgbClr val="B32727"/>
            </a:solidFill>
            <a:ln w="12700">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2301" name="Rectangle 28"/>
            <p:cNvSpPr>
              <a:spLocks noChangeArrowheads="1"/>
            </p:cNvSpPr>
            <p:nvPr/>
          </p:nvSpPr>
          <p:spPr bwMode="auto">
            <a:xfrm>
              <a:off x="2976" y="2832"/>
              <a:ext cx="96" cy="96"/>
            </a:xfrm>
            <a:prstGeom prst="rect">
              <a:avLst/>
            </a:prstGeom>
            <a:solidFill>
              <a:srgbClr val="FFFF00"/>
            </a:solidFill>
            <a:ln w="12700">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2302" name="Rectangle 29"/>
            <p:cNvSpPr>
              <a:spLocks noChangeArrowheads="1"/>
            </p:cNvSpPr>
            <p:nvPr/>
          </p:nvSpPr>
          <p:spPr bwMode="auto">
            <a:xfrm>
              <a:off x="2400" y="2208"/>
              <a:ext cx="96" cy="720"/>
            </a:xfrm>
            <a:prstGeom prst="rect">
              <a:avLst/>
            </a:prstGeom>
            <a:solidFill>
              <a:srgbClr val="FFFF00"/>
            </a:solidFill>
            <a:ln w="12700">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2303" name="Rectangle 30"/>
            <p:cNvSpPr>
              <a:spLocks noChangeArrowheads="1"/>
            </p:cNvSpPr>
            <p:nvPr/>
          </p:nvSpPr>
          <p:spPr bwMode="auto">
            <a:xfrm>
              <a:off x="2688" y="2832"/>
              <a:ext cx="96" cy="96"/>
            </a:xfrm>
            <a:prstGeom prst="rect">
              <a:avLst/>
            </a:prstGeom>
            <a:solidFill>
              <a:srgbClr val="FFFF00"/>
            </a:solidFill>
            <a:ln w="12700">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2304" name="Rectangle 31"/>
            <p:cNvSpPr>
              <a:spLocks noChangeArrowheads="1"/>
            </p:cNvSpPr>
            <p:nvPr/>
          </p:nvSpPr>
          <p:spPr bwMode="auto">
            <a:xfrm>
              <a:off x="3408" y="2880"/>
              <a:ext cx="96" cy="48"/>
            </a:xfrm>
            <a:prstGeom prst="rect">
              <a:avLst/>
            </a:prstGeom>
            <a:solidFill>
              <a:srgbClr val="FFFF00"/>
            </a:solidFill>
            <a:ln w="12700">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2305" name="Rectangle 32"/>
            <p:cNvSpPr>
              <a:spLocks noChangeArrowheads="1"/>
            </p:cNvSpPr>
            <p:nvPr/>
          </p:nvSpPr>
          <p:spPr bwMode="auto">
            <a:xfrm>
              <a:off x="960" y="2809"/>
              <a:ext cx="96" cy="96"/>
            </a:xfrm>
            <a:prstGeom prst="rect">
              <a:avLst/>
            </a:prstGeom>
            <a:solidFill>
              <a:srgbClr val="B1EBA3"/>
            </a:solidFill>
            <a:ln w="12700">
              <a:solidFill>
                <a:srgbClr val="5D483D"/>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2306" name="Rectangle 33"/>
            <p:cNvSpPr>
              <a:spLocks noChangeArrowheads="1"/>
            </p:cNvSpPr>
            <p:nvPr/>
          </p:nvSpPr>
          <p:spPr bwMode="auto">
            <a:xfrm>
              <a:off x="384" y="2809"/>
              <a:ext cx="96" cy="96"/>
            </a:xfrm>
            <a:prstGeom prst="rect">
              <a:avLst/>
            </a:prstGeom>
            <a:solidFill>
              <a:srgbClr val="B1EBA3"/>
            </a:solidFill>
            <a:ln w="12700">
              <a:solidFill>
                <a:srgbClr val="5D483D"/>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2307" name="Rectangle 34"/>
            <p:cNvSpPr>
              <a:spLocks noChangeArrowheads="1"/>
            </p:cNvSpPr>
            <p:nvPr/>
          </p:nvSpPr>
          <p:spPr bwMode="auto">
            <a:xfrm>
              <a:off x="672" y="1897"/>
              <a:ext cx="96" cy="1008"/>
            </a:xfrm>
            <a:prstGeom prst="rect">
              <a:avLst/>
            </a:prstGeom>
            <a:solidFill>
              <a:srgbClr val="B1EBA3"/>
            </a:solidFill>
            <a:ln w="12700">
              <a:solidFill>
                <a:srgbClr val="5D483D"/>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2308" name="Rectangle 35"/>
            <p:cNvSpPr>
              <a:spLocks noChangeArrowheads="1"/>
            </p:cNvSpPr>
            <p:nvPr/>
          </p:nvSpPr>
          <p:spPr bwMode="auto">
            <a:xfrm>
              <a:off x="1392" y="2185"/>
              <a:ext cx="96" cy="720"/>
            </a:xfrm>
            <a:prstGeom prst="rect">
              <a:avLst/>
            </a:prstGeom>
            <a:solidFill>
              <a:srgbClr val="B1EBA3"/>
            </a:solidFill>
            <a:ln w="12700">
              <a:solidFill>
                <a:srgbClr val="5D483D"/>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2309" name="Line 36"/>
            <p:cNvSpPr>
              <a:spLocks noChangeShapeType="1"/>
            </p:cNvSpPr>
            <p:nvPr/>
          </p:nvSpPr>
          <p:spPr bwMode="auto">
            <a:xfrm>
              <a:off x="144" y="2905"/>
              <a:ext cx="1584" cy="0"/>
            </a:xfrm>
            <a:prstGeom prst="line">
              <a:avLst/>
            </a:prstGeom>
            <a:noFill/>
            <a:ln w="38100">
              <a:solidFill>
                <a:schemeClr val="tx1"/>
              </a:solidFill>
              <a:round/>
              <a:headEnd/>
              <a:tailEnd type="triangle" w="lg" len="med"/>
            </a:ln>
            <a:extLst>
              <a:ext uri="{909E8E84-426E-40DD-AFC4-6F175D3DCCD1}">
                <a14:hiddenFill xmlns:a14="http://schemas.microsoft.com/office/drawing/2010/main">
                  <a:noFill/>
                </a14:hiddenFill>
              </a:ext>
            </a:extLst>
          </p:spPr>
          <p:txBody>
            <a:bodyPr/>
            <a:lstStyle/>
            <a:p>
              <a:endParaRPr lang="en-US"/>
            </a:p>
          </p:txBody>
        </p:sp>
        <p:sp>
          <p:nvSpPr>
            <p:cNvPr id="12310" name="Line 37"/>
            <p:cNvSpPr>
              <a:spLocks noChangeShapeType="1"/>
            </p:cNvSpPr>
            <p:nvPr/>
          </p:nvSpPr>
          <p:spPr bwMode="auto">
            <a:xfrm flipV="1">
              <a:off x="144" y="1801"/>
              <a:ext cx="0" cy="1104"/>
            </a:xfrm>
            <a:prstGeom prst="line">
              <a:avLst/>
            </a:prstGeom>
            <a:noFill/>
            <a:ln w="38100">
              <a:solidFill>
                <a:schemeClr val="tx1"/>
              </a:solidFill>
              <a:round/>
              <a:headEnd/>
              <a:tailEnd type="triangle" w="lg" len="med"/>
            </a:ln>
            <a:extLst>
              <a:ext uri="{909E8E84-426E-40DD-AFC4-6F175D3DCCD1}">
                <a14:hiddenFill xmlns:a14="http://schemas.microsoft.com/office/drawing/2010/main">
                  <a:noFill/>
                </a14:hiddenFill>
              </a:ext>
            </a:extLst>
          </p:spPr>
          <p:txBody>
            <a:bodyPr/>
            <a:lstStyle/>
            <a:p>
              <a:endParaRPr lang="en-US"/>
            </a:p>
          </p:txBody>
        </p:sp>
        <p:pic>
          <p:nvPicPr>
            <p:cNvPr id="12311" name="Picture 38" descr="ermine"/>
            <p:cNvPicPr>
              <a:picLocks noChangeAspect="1" noChangeArrowheads="1"/>
            </p:cNvPicPr>
            <p:nvPr/>
          </p:nvPicPr>
          <p:blipFill>
            <a:blip r:embed="rId2" cstate="print">
              <a:extLst>
                <a:ext uri="{28A0092B-C50C-407E-A947-70E740481C1C}">
                  <a14:useLocalDpi xmlns:a14="http://schemas.microsoft.com/office/drawing/2010/main" val="0"/>
                </a:ext>
              </a:extLst>
            </a:blip>
            <a:srcRect l="50569" t="17148" r="37727" b="76851"/>
            <a:stretch>
              <a:fillRect/>
            </a:stretch>
          </p:blipFill>
          <p:spPr bwMode="auto">
            <a:xfrm>
              <a:off x="1296" y="2963"/>
              <a:ext cx="240"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12" name="Picture 39" descr="bicycle"/>
            <p:cNvPicPr>
              <a:picLocks noChangeAspect="1" noChangeArrowheads="1"/>
            </p:cNvPicPr>
            <p:nvPr/>
          </p:nvPicPr>
          <p:blipFill>
            <a:blip r:embed="rId3" cstate="print">
              <a:extLst>
                <a:ext uri="{28A0092B-C50C-407E-A947-70E740481C1C}">
                  <a14:useLocalDpi xmlns:a14="http://schemas.microsoft.com/office/drawing/2010/main" val="0"/>
                </a:ext>
              </a:extLst>
            </a:blip>
            <a:srcRect l="20000" r="55000" b="54236"/>
            <a:stretch>
              <a:fillRect/>
            </a:stretch>
          </p:blipFill>
          <p:spPr bwMode="auto">
            <a:xfrm>
              <a:off x="288" y="2953"/>
              <a:ext cx="197" cy="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13" name="Picture 40" descr="ermine"/>
            <p:cNvPicPr>
              <a:picLocks noChangeAspect="1" noChangeArrowheads="1"/>
            </p:cNvPicPr>
            <p:nvPr/>
          </p:nvPicPr>
          <p:blipFill>
            <a:blip r:embed="rId2" cstate="print">
              <a:extLst>
                <a:ext uri="{28A0092B-C50C-407E-A947-70E740481C1C}">
                  <a14:useLocalDpi xmlns:a14="http://schemas.microsoft.com/office/drawing/2010/main" val="0"/>
                </a:ext>
              </a:extLst>
            </a:blip>
            <a:srcRect l="49399" t="22293" r="38898" b="71706"/>
            <a:stretch>
              <a:fillRect/>
            </a:stretch>
          </p:blipFill>
          <p:spPr bwMode="auto">
            <a:xfrm>
              <a:off x="576" y="2953"/>
              <a:ext cx="240"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14" name="Line 41"/>
            <p:cNvSpPr>
              <a:spLocks noChangeShapeType="1"/>
            </p:cNvSpPr>
            <p:nvPr/>
          </p:nvSpPr>
          <p:spPr bwMode="auto">
            <a:xfrm>
              <a:off x="4080" y="2905"/>
              <a:ext cx="1584" cy="0"/>
            </a:xfrm>
            <a:prstGeom prst="line">
              <a:avLst/>
            </a:prstGeom>
            <a:noFill/>
            <a:ln w="38100">
              <a:solidFill>
                <a:schemeClr val="tx1"/>
              </a:solidFill>
              <a:round/>
              <a:headEnd/>
              <a:tailEnd type="triangle" w="lg" len="med"/>
            </a:ln>
            <a:extLst>
              <a:ext uri="{909E8E84-426E-40DD-AFC4-6F175D3DCCD1}">
                <a14:hiddenFill xmlns:a14="http://schemas.microsoft.com/office/drawing/2010/main">
                  <a:noFill/>
                </a14:hiddenFill>
              </a:ext>
            </a:extLst>
          </p:spPr>
          <p:txBody>
            <a:bodyPr/>
            <a:lstStyle/>
            <a:p>
              <a:endParaRPr lang="en-US"/>
            </a:p>
          </p:txBody>
        </p:sp>
        <p:sp>
          <p:nvSpPr>
            <p:cNvPr id="12315" name="Line 42"/>
            <p:cNvSpPr>
              <a:spLocks noChangeShapeType="1"/>
            </p:cNvSpPr>
            <p:nvPr/>
          </p:nvSpPr>
          <p:spPr bwMode="auto">
            <a:xfrm flipV="1">
              <a:off x="4080" y="1801"/>
              <a:ext cx="0" cy="1104"/>
            </a:xfrm>
            <a:prstGeom prst="line">
              <a:avLst/>
            </a:prstGeom>
            <a:noFill/>
            <a:ln w="38100">
              <a:solidFill>
                <a:schemeClr val="tx1"/>
              </a:solidFill>
              <a:round/>
              <a:headEnd/>
              <a:tailEnd type="triangle" w="lg" len="med"/>
            </a:ln>
            <a:extLst>
              <a:ext uri="{909E8E84-426E-40DD-AFC4-6F175D3DCCD1}">
                <a14:hiddenFill xmlns:a14="http://schemas.microsoft.com/office/drawing/2010/main">
                  <a:noFill/>
                </a14:hiddenFill>
              </a:ext>
            </a:extLst>
          </p:spPr>
          <p:txBody>
            <a:bodyPr/>
            <a:lstStyle/>
            <a:p>
              <a:endParaRPr lang="en-US"/>
            </a:p>
          </p:txBody>
        </p:sp>
        <p:sp>
          <p:nvSpPr>
            <p:cNvPr id="12316" name="Line 43"/>
            <p:cNvSpPr>
              <a:spLocks noChangeShapeType="1"/>
            </p:cNvSpPr>
            <p:nvPr/>
          </p:nvSpPr>
          <p:spPr bwMode="auto">
            <a:xfrm>
              <a:off x="2160" y="2928"/>
              <a:ext cx="1584" cy="0"/>
            </a:xfrm>
            <a:prstGeom prst="line">
              <a:avLst/>
            </a:prstGeom>
            <a:noFill/>
            <a:ln w="38100">
              <a:solidFill>
                <a:schemeClr val="tx1"/>
              </a:solidFill>
              <a:round/>
              <a:headEnd/>
              <a:tailEnd type="triangle" w="lg" len="med"/>
            </a:ln>
            <a:extLst>
              <a:ext uri="{909E8E84-426E-40DD-AFC4-6F175D3DCCD1}">
                <a14:hiddenFill xmlns:a14="http://schemas.microsoft.com/office/drawing/2010/main">
                  <a:noFill/>
                </a14:hiddenFill>
              </a:ext>
            </a:extLst>
          </p:spPr>
          <p:txBody>
            <a:bodyPr/>
            <a:lstStyle/>
            <a:p>
              <a:endParaRPr lang="en-US"/>
            </a:p>
          </p:txBody>
        </p:sp>
        <p:sp>
          <p:nvSpPr>
            <p:cNvPr id="12317" name="Line 44"/>
            <p:cNvSpPr>
              <a:spLocks noChangeShapeType="1"/>
            </p:cNvSpPr>
            <p:nvPr/>
          </p:nvSpPr>
          <p:spPr bwMode="auto">
            <a:xfrm flipV="1">
              <a:off x="2160" y="1824"/>
              <a:ext cx="0" cy="1104"/>
            </a:xfrm>
            <a:prstGeom prst="line">
              <a:avLst/>
            </a:prstGeom>
            <a:noFill/>
            <a:ln w="38100">
              <a:solidFill>
                <a:schemeClr val="tx1"/>
              </a:solidFill>
              <a:round/>
              <a:headEnd/>
              <a:tailEnd type="triangle" w="lg" len="med"/>
            </a:ln>
            <a:extLst>
              <a:ext uri="{909E8E84-426E-40DD-AFC4-6F175D3DCCD1}">
                <a14:hiddenFill xmlns:a14="http://schemas.microsoft.com/office/drawing/2010/main">
                  <a:noFill/>
                </a14:hiddenFill>
              </a:ext>
            </a:extLst>
          </p:spPr>
          <p:txBody>
            <a:bodyPr/>
            <a:lstStyle/>
            <a:p>
              <a:endParaRPr lang="en-US"/>
            </a:p>
          </p:txBody>
        </p:sp>
        <p:pic>
          <p:nvPicPr>
            <p:cNvPr id="12318" name="Picture 45" descr="violin"/>
            <p:cNvPicPr>
              <a:picLocks noChangeAspect="1" noChangeArrowheads="1"/>
            </p:cNvPicPr>
            <p:nvPr/>
          </p:nvPicPr>
          <p:blipFill>
            <a:blip r:embed="rId4" cstate="print">
              <a:extLst>
                <a:ext uri="{28A0092B-C50C-407E-A947-70E740481C1C}">
                  <a14:useLocalDpi xmlns:a14="http://schemas.microsoft.com/office/drawing/2010/main" val="0"/>
                </a:ext>
              </a:extLst>
            </a:blip>
            <a:srcRect t="76233"/>
            <a:stretch>
              <a:fillRect/>
            </a:stretch>
          </p:blipFill>
          <p:spPr bwMode="auto">
            <a:xfrm>
              <a:off x="864" y="2976"/>
              <a:ext cx="336"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19" name="Picture 46" descr="ermine"/>
            <p:cNvPicPr>
              <a:picLocks noChangeAspect="1" noChangeArrowheads="1"/>
            </p:cNvPicPr>
            <p:nvPr/>
          </p:nvPicPr>
          <p:blipFill>
            <a:blip r:embed="rId2" cstate="print">
              <a:extLst>
                <a:ext uri="{28A0092B-C50C-407E-A947-70E740481C1C}">
                  <a14:useLocalDpi xmlns:a14="http://schemas.microsoft.com/office/drawing/2010/main" val="0"/>
                </a:ext>
              </a:extLst>
            </a:blip>
            <a:srcRect l="50569" t="17148" r="37727" b="76851"/>
            <a:stretch>
              <a:fillRect/>
            </a:stretch>
          </p:blipFill>
          <p:spPr bwMode="auto">
            <a:xfrm>
              <a:off x="3360" y="2963"/>
              <a:ext cx="240"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20" name="Picture 47" descr="bicycle"/>
            <p:cNvPicPr>
              <a:picLocks noChangeAspect="1" noChangeArrowheads="1"/>
            </p:cNvPicPr>
            <p:nvPr/>
          </p:nvPicPr>
          <p:blipFill>
            <a:blip r:embed="rId3" cstate="print">
              <a:extLst>
                <a:ext uri="{28A0092B-C50C-407E-A947-70E740481C1C}">
                  <a14:useLocalDpi xmlns:a14="http://schemas.microsoft.com/office/drawing/2010/main" val="0"/>
                </a:ext>
              </a:extLst>
            </a:blip>
            <a:srcRect l="20000" r="55000" b="54236"/>
            <a:stretch>
              <a:fillRect/>
            </a:stretch>
          </p:blipFill>
          <p:spPr bwMode="auto">
            <a:xfrm>
              <a:off x="2304" y="2953"/>
              <a:ext cx="197" cy="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21" name="Picture 48" descr="ermine"/>
            <p:cNvPicPr>
              <a:picLocks noChangeAspect="1" noChangeArrowheads="1"/>
            </p:cNvPicPr>
            <p:nvPr/>
          </p:nvPicPr>
          <p:blipFill>
            <a:blip r:embed="rId2" cstate="print">
              <a:extLst>
                <a:ext uri="{28A0092B-C50C-407E-A947-70E740481C1C}">
                  <a14:useLocalDpi xmlns:a14="http://schemas.microsoft.com/office/drawing/2010/main" val="0"/>
                </a:ext>
              </a:extLst>
            </a:blip>
            <a:srcRect l="49399" t="22293" r="38898" b="71706"/>
            <a:stretch>
              <a:fillRect/>
            </a:stretch>
          </p:blipFill>
          <p:spPr bwMode="auto">
            <a:xfrm>
              <a:off x="2592" y="2976"/>
              <a:ext cx="240"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22" name="Picture 49" descr="violin"/>
            <p:cNvPicPr>
              <a:picLocks noChangeAspect="1" noChangeArrowheads="1"/>
            </p:cNvPicPr>
            <p:nvPr/>
          </p:nvPicPr>
          <p:blipFill>
            <a:blip r:embed="rId4" cstate="print">
              <a:extLst>
                <a:ext uri="{28A0092B-C50C-407E-A947-70E740481C1C}">
                  <a14:useLocalDpi xmlns:a14="http://schemas.microsoft.com/office/drawing/2010/main" val="0"/>
                </a:ext>
              </a:extLst>
            </a:blip>
            <a:srcRect t="76233"/>
            <a:stretch>
              <a:fillRect/>
            </a:stretch>
          </p:blipFill>
          <p:spPr bwMode="auto">
            <a:xfrm>
              <a:off x="2832" y="2976"/>
              <a:ext cx="336"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23" name="Picture 50" descr="ermine"/>
            <p:cNvPicPr>
              <a:picLocks noChangeAspect="1" noChangeArrowheads="1"/>
            </p:cNvPicPr>
            <p:nvPr/>
          </p:nvPicPr>
          <p:blipFill>
            <a:blip r:embed="rId2" cstate="print">
              <a:extLst>
                <a:ext uri="{28A0092B-C50C-407E-A947-70E740481C1C}">
                  <a14:useLocalDpi xmlns:a14="http://schemas.microsoft.com/office/drawing/2010/main" val="0"/>
                </a:ext>
              </a:extLst>
            </a:blip>
            <a:srcRect l="50569" t="17148" r="37727" b="76851"/>
            <a:stretch>
              <a:fillRect/>
            </a:stretch>
          </p:blipFill>
          <p:spPr bwMode="auto">
            <a:xfrm>
              <a:off x="5280" y="2963"/>
              <a:ext cx="240"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24" name="Picture 51" descr="bicycle"/>
            <p:cNvPicPr>
              <a:picLocks noChangeAspect="1" noChangeArrowheads="1"/>
            </p:cNvPicPr>
            <p:nvPr/>
          </p:nvPicPr>
          <p:blipFill>
            <a:blip r:embed="rId3" cstate="print">
              <a:extLst>
                <a:ext uri="{28A0092B-C50C-407E-A947-70E740481C1C}">
                  <a14:useLocalDpi xmlns:a14="http://schemas.microsoft.com/office/drawing/2010/main" val="0"/>
                </a:ext>
              </a:extLst>
            </a:blip>
            <a:srcRect l="20000" r="55000" b="54236"/>
            <a:stretch>
              <a:fillRect/>
            </a:stretch>
          </p:blipFill>
          <p:spPr bwMode="auto">
            <a:xfrm>
              <a:off x="4224" y="2953"/>
              <a:ext cx="197" cy="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25" name="Picture 52" descr="ermine"/>
            <p:cNvPicPr>
              <a:picLocks noChangeAspect="1" noChangeArrowheads="1"/>
            </p:cNvPicPr>
            <p:nvPr/>
          </p:nvPicPr>
          <p:blipFill>
            <a:blip r:embed="rId2" cstate="print">
              <a:extLst>
                <a:ext uri="{28A0092B-C50C-407E-A947-70E740481C1C}">
                  <a14:useLocalDpi xmlns:a14="http://schemas.microsoft.com/office/drawing/2010/main" val="0"/>
                </a:ext>
              </a:extLst>
            </a:blip>
            <a:srcRect l="49399" t="22293" r="38898" b="71706"/>
            <a:stretch>
              <a:fillRect/>
            </a:stretch>
          </p:blipFill>
          <p:spPr bwMode="auto">
            <a:xfrm>
              <a:off x="4560" y="2953"/>
              <a:ext cx="240"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26" name="Picture 53" descr="violin"/>
            <p:cNvPicPr>
              <a:picLocks noChangeAspect="1" noChangeArrowheads="1"/>
            </p:cNvPicPr>
            <p:nvPr/>
          </p:nvPicPr>
          <p:blipFill>
            <a:blip r:embed="rId4" cstate="print">
              <a:extLst>
                <a:ext uri="{28A0092B-C50C-407E-A947-70E740481C1C}">
                  <a14:useLocalDpi xmlns:a14="http://schemas.microsoft.com/office/drawing/2010/main" val="0"/>
                </a:ext>
              </a:extLst>
            </a:blip>
            <a:srcRect t="76233"/>
            <a:stretch>
              <a:fillRect/>
            </a:stretch>
          </p:blipFill>
          <p:spPr bwMode="auto">
            <a:xfrm>
              <a:off x="4848" y="2976"/>
              <a:ext cx="336"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2293" name="Picture 54" descr="DaVinci_face_only"/>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3272607"/>
            <a:ext cx="581025" cy="71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4" name="Picture 55" descr="bicycle"/>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648200" y="3334519"/>
            <a:ext cx="9906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5" name="Picture 56" descr="violi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301100">
            <a:off x="6781800" y="2967807"/>
            <a:ext cx="384175" cy="91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6" name="Rectangle 58"/>
          <p:cNvSpPr>
            <a:spLocks noGrp="1" noChangeArrowheads="1"/>
          </p:cNvSpPr>
          <p:nvPr>
            <p:ph type="body" idx="1"/>
          </p:nvPr>
        </p:nvSpPr>
        <p:spPr>
          <a:xfrm>
            <a:off x="457200" y="914400"/>
            <a:ext cx="8229600" cy="4525963"/>
          </a:xfrm>
          <a:noFill/>
        </p:spPr>
        <p:txBody>
          <a:bodyPr/>
          <a:lstStyle/>
          <a:p>
            <a:pPr lvl="1" eaLnBrk="1" hangingPunct="1"/>
            <a:r>
              <a:rPr lang="it-IT" altLang="en-US" dirty="0" smtClean="0"/>
              <a:t>Estraggo dall’immagine delle feature locali, che assumo essere indipendenti tra di loro</a:t>
            </a:r>
            <a:endParaRPr lang="en-US" altLang="en-US" dirty="0" smtClean="0"/>
          </a:p>
          <a:p>
            <a:pPr lvl="1" eaLnBrk="1" hangingPunct="1"/>
            <a:r>
              <a:rPr lang="en-US" altLang="en-US" dirty="0" smtClean="0"/>
              <a:t>Le </a:t>
            </a:r>
            <a:r>
              <a:rPr lang="en-US" altLang="en-US" dirty="0" err="1" smtClean="0"/>
              <a:t>rappresento</a:t>
            </a:r>
            <a:r>
              <a:rPr lang="en-US" altLang="en-US" dirty="0" smtClean="0"/>
              <a:t> </a:t>
            </a:r>
            <a:r>
              <a:rPr lang="en-US" altLang="en-US" dirty="0" err="1" smtClean="0"/>
              <a:t>attraverso</a:t>
            </a:r>
            <a:r>
              <a:rPr lang="en-US" altLang="en-US" dirty="0" smtClean="0"/>
              <a:t> un </a:t>
            </a:r>
            <a:r>
              <a:rPr lang="en-US" altLang="en-US" dirty="0" err="1" smtClean="0"/>
              <a:t>modello</a:t>
            </a:r>
            <a:r>
              <a:rPr lang="en-US" altLang="en-US" dirty="0" smtClean="0"/>
              <a:t> ad </a:t>
            </a:r>
            <a:r>
              <a:rPr lang="en-US" altLang="en-US" dirty="0" err="1" smtClean="0"/>
              <a:t>istogramma</a:t>
            </a:r>
            <a:endParaRPr lang="en-US" altLang="en-US" dirty="0" smtClean="0"/>
          </a:p>
          <a:p>
            <a:pPr eaLnBrk="1" hangingPunct="1"/>
            <a:endParaRPr lang="en-US" altLang="en-US" dirty="0" smtClean="0"/>
          </a:p>
        </p:txBody>
      </p:sp>
    </p:spTree>
    <p:extLst>
      <p:ext uri="{BB962C8B-B14F-4D97-AF65-F5344CB8AC3E}">
        <p14:creationId xmlns:p14="http://schemas.microsoft.com/office/powerpoint/2010/main" val="152428110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5029200" y="0"/>
            <a:ext cx="4114800" cy="685800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en-US" altLang="en-US"/>
          </a:p>
        </p:txBody>
      </p:sp>
      <p:sp>
        <p:nvSpPr>
          <p:cNvPr id="13315" name="Rectangle 3"/>
          <p:cNvSpPr>
            <a:spLocks noChangeArrowheads="1"/>
          </p:cNvSpPr>
          <p:nvPr/>
        </p:nvSpPr>
        <p:spPr bwMode="auto">
          <a:xfrm>
            <a:off x="0" y="0"/>
            <a:ext cx="5181600" cy="6858000"/>
          </a:xfrm>
          <a:prstGeom prst="rect">
            <a:avLst/>
          </a:prstGeom>
          <a:solidFill>
            <a:srgbClr val="FFCF8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en-US" altLang="en-US"/>
          </a:p>
        </p:txBody>
      </p:sp>
      <p:grpSp>
        <p:nvGrpSpPr>
          <p:cNvPr id="2" name="Group 4"/>
          <p:cNvGrpSpPr>
            <a:grpSpLocks/>
          </p:cNvGrpSpPr>
          <p:nvPr/>
        </p:nvGrpSpPr>
        <p:grpSpPr bwMode="auto">
          <a:xfrm>
            <a:off x="4419600" y="4648200"/>
            <a:ext cx="4495800" cy="2209800"/>
            <a:chOff x="2784" y="2928"/>
            <a:chExt cx="2832" cy="1392"/>
          </a:xfrm>
        </p:grpSpPr>
        <p:sp>
          <p:nvSpPr>
            <p:cNvPr id="13380" name="Line 5"/>
            <p:cNvSpPr>
              <a:spLocks noChangeShapeType="1"/>
            </p:cNvSpPr>
            <p:nvPr/>
          </p:nvSpPr>
          <p:spPr bwMode="auto">
            <a:xfrm>
              <a:off x="4800" y="2928"/>
              <a:ext cx="0" cy="336"/>
            </a:xfrm>
            <a:prstGeom prst="line">
              <a:avLst/>
            </a:prstGeom>
            <a:noFill/>
            <a:ln w="38100">
              <a:solidFill>
                <a:srgbClr val="000080"/>
              </a:solidFill>
              <a:round/>
              <a:headEnd/>
              <a:tailEnd type="triangle" w="lg" len="med"/>
            </a:ln>
            <a:extLst>
              <a:ext uri="{909E8E84-426E-40DD-AFC4-6F175D3DCCD1}">
                <a14:hiddenFill xmlns:a14="http://schemas.microsoft.com/office/drawing/2010/main">
                  <a:noFill/>
                </a14:hiddenFill>
              </a:ext>
            </a:extLst>
          </p:spPr>
          <p:txBody>
            <a:bodyPr/>
            <a:lstStyle/>
            <a:p>
              <a:endParaRPr lang="en-US"/>
            </a:p>
          </p:txBody>
        </p:sp>
        <p:sp>
          <p:nvSpPr>
            <p:cNvPr id="13381" name="Line 6"/>
            <p:cNvSpPr>
              <a:spLocks noChangeShapeType="1"/>
            </p:cNvSpPr>
            <p:nvPr/>
          </p:nvSpPr>
          <p:spPr bwMode="auto">
            <a:xfrm flipH="1">
              <a:off x="2784" y="3792"/>
              <a:ext cx="1200" cy="0"/>
            </a:xfrm>
            <a:prstGeom prst="line">
              <a:avLst/>
            </a:prstGeom>
            <a:noFill/>
            <a:ln w="57150">
              <a:solidFill>
                <a:srgbClr val="FF0000"/>
              </a:solidFill>
              <a:round/>
              <a:headEnd type="triangle" w="lg" len="med"/>
              <a:tailEnd type="none" w="lg" len="med"/>
            </a:ln>
            <a:extLst>
              <a:ext uri="{909E8E84-426E-40DD-AFC4-6F175D3DCCD1}">
                <a14:hiddenFill xmlns:a14="http://schemas.microsoft.com/office/drawing/2010/main">
                  <a:noFill/>
                </a14:hiddenFill>
              </a:ext>
            </a:extLst>
          </p:spPr>
          <p:txBody>
            <a:bodyPr/>
            <a:lstStyle/>
            <a:p>
              <a:endParaRPr lang="en-US"/>
            </a:p>
          </p:txBody>
        </p:sp>
        <p:sp>
          <p:nvSpPr>
            <p:cNvPr id="513031" name="AutoShape 7"/>
            <p:cNvSpPr>
              <a:spLocks noChangeArrowheads="1"/>
            </p:cNvSpPr>
            <p:nvPr/>
          </p:nvSpPr>
          <p:spPr bwMode="auto">
            <a:xfrm>
              <a:off x="3984" y="3264"/>
              <a:ext cx="1632" cy="1056"/>
            </a:xfrm>
            <a:prstGeom prst="flowChartDecision">
              <a:avLst/>
            </a:prstGeom>
            <a:solidFill>
              <a:srgbClr val="E7FFFF"/>
            </a:solidFill>
            <a:ln w="9525">
              <a:noFill/>
              <a:miter lim="800000"/>
              <a:headEnd/>
              <a:tailEnd/>
            </a:ln>
            <a:effectLst/>
          </p:spPr>
          <p:txBody>
            <a:bodyPr wrap="none" anchor="ctr"/>
            <a:lstStyle/>
            <a:p>
              <a:pPr algn="ctr">
                <a:defRPr/>
              </a:pPr>
              <a:r>
                <a:rPr lang="en-US" sz="2900" b="1" dirty="0" err="1" smtClean="0">
                  <a:solidFill>
                    <a:srgbClr val="0033CC"/>
                  </a:solidFill>
                  <a:effectLst>
                    <a:outerShdw blurRad="38100" dist="38100" dir="2700000" algn="tl">
                      <a:srgbClr val="000000"/>
                    </a:outerShdw>
                  </a:effectLst>
                </a:rPr>
                <a:t>Decisione</a:t>
              </a:r>
              <a:r>
                <a:rPr lang="en-US" sz="2900" b="1" dirty="0" smtClean="0">
                  <a:solidFill>
                    <a:srgbClr val="0033CC"/>
                  </a:solidFill>
                  <a:effectLst>
                    <a:outerShdw blurRad="38100" dist="38100" dir="2700000" algn="tl">
                      <a:srgbClr val="000000"/>
                    </a:outerShdw>
                  </a:effectLst>
                </a:rPr>
                <a:t> </a:t>
              </a:r>
              <a:r>
                <a:rPr lang="en-US" sz="2900" b="1" dirty="0" err="1" smtClean="0">
                  <a:solidFill>
                    <a:srgbClr val="0033CC"/>
                  </a:solidFill>
                  <a:effectLst>
                    <a:outerShdw blurRad="38100" dist="38100" dir="2700000" algn="tl">
                      <a:srgbClr val="000000"/>
                    </a:outerShdw>
                  </a:effectLst>
                </a:rPr>
                <a:t>della</a:t>
              </a:r>
              <a:r>
                <a:rPr lang="en-US" sz="2900" b="1" dirty="0" smtClean="0">
                  <a:solidFill>
                    <a:srgbClr val="0033CC"/>
                  </a:solidFill>
                  <a:effectLst>
                    <a:outerShdw blurRad="38100" dist="38100" dir="2700000" algn="tl">
                      <a:srgbClr val="000000"/>
                    </a:outerShdw>
                  </a:effectLst>
                </a:rPr>
                <a:t> </a:t>
              </a:r>
            </a:p>
            <a:p>
              <a:pPr algn="ctr">
                <a:defRPr/>
              </a:pPr>
              <a:r>
                <a:rPr lang="en-US" sz="2900" b="1" dirty="0" err="1" smtClean="0">
                  <a:solidFill>
                    <a:srgbClr val="0033CC"/>
                  </a:solidFill>
                  <a:effectLst>
                    <a:outerShdw blurRad="38100" dist="38100" dir="2700000" algn="tl">
                      <a:srgbClr val="000000"/>
                    </a:outerShdw>
                  </a:effectLst>
                </a:rPr>
                <a:t>classe</a:t>
              </a:r>
              <a:endParaRPr lang="en-US" sz="2900" b="1" dirty="0">
                <a:solidFill>
                  <a:srgbClr val="0033CC"/>
                </a:solidFill>
                <a:effectLst>
                  <a:outerShdw blurRad="38100" dist="38100" dir="2700000" algn="tl">
                    <a:srgbClr val="000000"/>
                  </a:outerShdw>
                </a:effectLst>
              </a:endParaRPr>
            </a:p>
          </p:txBody>
        </p:sp>
      </p:grpSp>
      <p:grpSp>
        <p:nvGrpSpPr>
          <p:cNvPr id="13317" name="Group 8"/>
          <p:cNvGrpSpPr>
            <a:grpSpLocks/>
          </p:cNvGrpSpPr>
          <p:nvPr/>
        </p:nvGrpSpPr>
        <p:grpSpPr bwMode="auto">
          <a:xfrm>
            <a:off x="381000" y="0"/>
            <a:ext cx="4648201" cy="1447800"/>
            <a:chOff x="240" y="0"/>
            <a:chExt cx="2928" cy="912"/>
          </a:xfrm>
        </p:grpSpPr>
        <p:grpSp>
          <p:nvGrpSpPr>
            <p:cNvPr id="13370" name="Group 9"/>
            <p:cNvGrpSpPr>
              <a:grpSpLocks/>
            </p:cNvGrpSpPr>
            <p:nvPr/>
          </p:nvGrpSpPr>
          <p:grpSpPr bwMode="auto">
            <a:xfrm>
              <a:off x="240" y="481"/>
              <a:ext cx="2727" cy="431"/>
              <a:chOff x="240" y="481"/>
              <a:chExt cx="2727" cy="431"/>
            </a:xfrm>
          </p:grpSpPr>
          <p:sp>
            <p:nvSpPr>
              <p:cNvPr id="13372" name="AutoShape 10"/>
              <p:cNvSpPr>
                <a:spLocks noChangeArrowheads="1"/>
              </p:cNvSpPr>
              <p:nvPr/>
            </p:nvSpPr>
            <p:spPr bwMode="auto">
              <a:xfrm>
                <a:off x="432" y="586"/>
                <a:ext cx="1191" cy="326"/>
              </a:xfrm>
              <a:prstGeom prst="parallelogram">
                <a:avLst>
                  <a:gd name="adj" fmla="val 108874"/>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3373" name="AutoShape 11"/>
              <p:cNvSpPr>
                <a:spLocks noChangeArrowheads="1"/>
              </p:cNvSpPr>
              <p:nvPr/>
            </p:nvSpPr>
            <p:spPr bwMode="auto">
              <a:xfrm>
                <a:off x="336" y="538"/>
                <a:ext cx="1191" cy="326"/>
              </a:xfrm>
              <a:prstGeom prst="parallelogram">
                <a:avLst>
                  <a:gd name="adj" fmla="val 108874"/>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3374" name="AutoShape 12"/>
              <p:cNvSpPr>
                <a:spLocks noChangeArrowheads="1"/>
              </p:cNvSpPr>
              <p:nvPr/>
            </p:nvSpPr>
            <p:spPr bwMode="auto">
              <a:xfrm>
                <a:off x="240" y="490"/>
                <a:ext cx="1191" cy="326"/>
              </a:xfrm>
              <a:prstGeom prst="parallelogram">
                <a:avLst>
                  <a:gd name="adj" fmla="val 108874"/>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3375" name="AutoShape 13"/>
              <p:cNvSpPr>
                <a:spLocks noChangeArrowheads="1"/>
              </p:cNvSpPr>
              <p:nvPr/>
            </p:nvSpPr>
            <p:spPr bwMode="auto">
              <a:xfrm>
                <a:off x="1776" y="586"/>
                <a:ext cx="1191" cy="326"/>
              </a:xfrm>
              <a:prstGeom prst="parallelogram">
                <a:avLst>
                  <a:gd name="adj" fmla="val 108874"/>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3376" name="AutoShape 14"/>
              <p:cNvSpPr>
                <a:spLocks noChangeArrowheads="1"/>
              </p:cNvSpPr>
              <p:nvPr/>
            </p:nvSpPr>
            <p:spPr bwMode="auto">
              <a:xfrm>
                <a:off x="1680" y="538"/>
                <a:ext cx="1191" cy="326"/>
              </a:xfrm>
              <a:prstGeom prst="parallelogram">
                <a:avLst>
                  <a:gd name="adj" fmla="val 108874"/>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3377" name="AutoShape 15"/>
              <p:cNvSpPr>
                <a:spLocks noChangeArrowheads="1"/>
              </p:cNvSpPr>
              <p:nvPr/>
            </p:nvSpPr>
            <p:spPr bwMode="auto">
              <a:xfrm>
                <a:off x="1584" y="490"/>
                <a:ext cx="1191" cy="326"/>
              </a:xfrm>
              <a:prstGeom prst="parallelogram">
                <a:avLst>
                  <a:gd name="adj" fmla="val 108874"/>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pic>
            <p:nvPicPr>
              <p:cNvPr id="13378" name="Picture 16" descr="DaVinci_face_only"/>
              <p:cNvPicPr>
                <a:picLocks noChangeAspect="1" noChangeArrowheads="1"/>
              </p:cNvPicPr>
              <p:nvPr/>
            </p:nvPicPr>
            <p:blipFill>
              <a:blip r:embed="rId2">
                <a:grayscl/>
                <a:extLst>
                  <a:ext uri="{28A0092B-C50C-407E-A947-70E740481C1C}">
                    <a14:useLocalDpi xmlns:a14="http://schemas.microsoft.com/office/drawing/2010/main" val="0"/>
                  </a:ext>
                </a:extLst>
              </a:blip>
              <a:srcRect b="16327"/>
              <a:stretch>
                <a:fillRect/>
              </a:stretch>
            </p:blipFill>
            <p:spPr bwMode="auto">
              <a:xfrm>
                <a:off x="645" y="481"/>
                <a:ext cx="494" cy="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79" name="Picture 17" descr="bicycle"/>
              <p:cNvPicPr>
                <a:picLocks noChangeAspect="1" noChangeArrowheads="1"/>
              </p:cNvPicPr>
              <p:nvPr/>
            </p:nvPicPr>
            <p:blipFill>
              <a:blip r:embed="rId3" cstate="print">
                <a:clrChange>
                  <a:clrFrom>
                    <a:srgbClr val="FFFFFF"/>
                  </a:clrFrom>
                  <a:clrTo>
                    <a:srgbClr val="FFFFFF">
                      <a:alpha val="0"/>
                    </a:srgbClr>
                  </a:clrTo>
                </a:clrChange>
                <a:grayscl/>
                <a:extLst>
                  <a:ext uri="{28A0092B-C50C-407E-A947-70E740481C1C}">
                    <a14:useLocalDpi xmlns:a14="http://schemas.microsoft.com/office/drawing/2010/main" val="0"/>
                  </a:ext>
                </a:extLst>
              </a:blip>
              <a:srcRect/>
              <a:stretch>
                <a:fillRect/>
              </a:stretch>
            </p:blipFill>
            <p:spPr bwMode="auto">
              <a:xfrm>
                <a:off x="1920" y="493"/>
                <a:ext cx="523"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13042" name="Text Box 18"/>
            <p:cNvSpPr txBox="1">
              <a:spLocks noChangeArrowheads="1"/>
            </p:cNvSpPr>
            <p:nvPr/>
          </p:nvSpPr>
          <p:spPr bwMode="auto">
            <a:xfrm>
              <a:off x="240" y="0"/>
              <a:ext cx="2928" cy="523"/>
            </a:xfrm>
            <a:prstGeom prst="rect">
              <a:avLst/>
            </a:prstGeom>
            <a:noFill/>
            <a:ln w="9525">
              <a:noFill/>
              <a:miter lim="800000"/>
              <a:headEnd/>
              <a:tailEnd/>
            </a:ln>
            <a:effectLst/>
          </p:spPr>
          <p:txBody>
            <a:bodyPr wrap="square">
              <a:spAutoFit/>
            </a:bodyPr>
            <a:lstStyle/>
            <a:p>
              <a:pPr>
                <a:defRPr/>
              </a:pPr>
              <a:r>
                <a:rPr lang="en-US" sz="2400" b="1" dirty="0" err="1" smtClean="0">
                  <a:effectLst>
                    <a:outerShdw blurRad="38100" dist="38100" dir="2700000" algn="tl">
                      <a:srgbClr val="C0C0C0"/>
                    </a:outerShdw>
                  </a:effectLst>
                </a:rPr>
                <a:t>Addestramento</a:t>
              </a:r>
              <a:r>
                <a:rPr lang="en-US" sz="2400" b="1" dirty="0" smtClean="0">
                  <a:effectLst>
                    <a:outerShdw blurRad="38100" dist="38100" dir="2700000" algn="tl">
                      <a:srgbClr val="C0C0C0"/>
                    </a:outerShdw>
                  </a:effectLst>
                </a:rPr>
                <a:t> </a:t>
              </a:r>
              <a:r>
                <a:rPr lang="en-US" sz="2400" b="1" dirty="0" err="1" smtClean="0">
                  <a:effectLst>
                    <a:outerShdw blurRad="38100" dist="38100" dir="2700000" algn="tl">
                      <a:srgbClr val="C0C0C0"/>
                    </a:outerShdw>
                  </a:effectLst>
                </a:rPr>
                <a:t>della</a:t>
              </a:r>
              <a:r>
                <a:rPr lang="en-US" sz="2400" b="1" dirty="0" smtClean="0">
                  <a:effectLst>
                    <a:outerShdw blurRad="38100" dist="38100" dir="2700000" algn="tl">
                      <a:srgbClr val="C0C0C0"/>
                    </a:outerShdw>
                  </a:effectLst>
                </a:rPr>
                <a:t> </a:t>
              </a:r>
              <a:r>
                <a:rPr lang="en-US" sz="2400" b="1" dirty="0" err="1" smtClean="0">
                  <a:effectLst>
                    <a:outerShdw blurRad="38100" dist="38100" dir="2700000" algn="tl">
                      <a:srgbClr val="C0C0C0"/>
                    </a:outerShdw>
                  </a:effectLst>
                </a:rPr>
                <a:t>rappresentazione</a:t>
              </a:r>
              <a:endParaRPr lang="en-US" sz="2400" b="1" dirty="0">
                <a:effectLst>
                  <a:outerShdw blurRad="38100" dist="38100" dir="2700000" algn="tl">
                    <a:srgbClr val="C0C0C0"/>
                  </a:outerShdw>
                </a:effectLst>
              </a:endParaRPr>
            </a:p>
          </p:txBody>
        </p:sp>
      </p:grpSp>
      <p:grpSp>
        <p:nvGrpSpPr>
          <p:cNvPr id="5" name="Group 19"/>
          <p:cNvGrpSpPr>
            <a:grpSpLocks/>
          </p:cNvGrpSpPr>
          <p:nvPr/>
        </p:nvGrpSpPr>
        <p:grpSpPr bwMode="auto">
          <a:xfrm>
            <a:off x="593726" y="1524000"/>
            <a:ext cx="3368676" cy="1241425"/>
            <a:chOff x="374" y="960"/>
            <a:chExt cx="2122" cy="782"/>
          </a:xfrm>
        </p:grpSpPr>
        <p:sp>
          <p:nvSpPr>
            <p:cNvPr id="13366" name="AutoShape 20"/>
            <p:cNvSpPr>
              <a:spLocks/>
            </p:cNvSpPr>
            <p:nvPr/>
          </p:nvSpPr>
          <p:spPr bwMode="auto">
            <a:xfrm rot="-5400000">
              <a:off x="1296" y="288"/>
              <a:ext cx="192" cy="1536"/>
            </a:xfrm>
            <a:prstGeom prst="leftBrace">
              <a:avLst>
                <a:gd name="adj1" fmla="val 66667"/>
                <a:gd name="adj2" fmla="val 50000"/>
              </a:avLst>
            </a:prstGeom>
            <a:noFill/>
            <a:ln w="38100">
              <a:solidFill>
                <a:srgbClr val="7627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3367" name="Text Box 21"/>
            <p:cNvSpPr txBox="1">
              <a:spLocks noChangeArrowheads="1"/>
            </p:cNvSpPr>
            <p:nvPr/>
          </p:nvSpPr>
          <p:spPr bwMode="auto">
            <a:xfrm>
              <a:off x="374" y="1296"/>
              <a:ext cx="1517" cy="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n-US" sz="2000" dirty="0"/>
                <a:t>feature </a:t>
              </a:r>
              <a:r>
                <a:rPr lang="en-US" altLang="en-US" sz="2000" dirty="0" smtClean="0"/>
                <a:t>extraction</a:t>
              </a:r>
              <a:endParaRPr lang="en-US" altLang="en-US" sz="2000" dirty="0"/>
            </a:p>
            <a:p>
              <a:pPr algn="ctr" eaLnBrk="1" hangingPunct="1"/>
              <a:r>
                <a:rPr lang="en-US" altLang="en-US" sz="2000" dirty="0"/>
                <a:t>&amp; </a:t>
              </a:r>
              <a:r>
                <a:rPr lang="en-US" altLang="en-US" sz="2000" dirty="0" err="1" smtClean="0"/>
                <a:t>rappresentazione</a:t>
              </a:r>
              <a:endParaRPr lang="en-US" altLang="en-US" sz="2000" dirty="0"/>
            </a:p>
          </p:txBody>
        </p:sp>
        <p:sp>
          <p:nvSpPr>
            <p:cNvPr id="13368" name="Line 22"/>
            <p:cNvSpPr>
              <a:spLocks noChangeShapeType="1"/>
            </p:cNvSpPr>
            <p:nvPr/>
          </p:nvSpPr>
          <p:spPr bwMode="auto">
            <a:xfrm>
              <a:off x="1392" y="1152"/>
              <a:ext cx="1104" cy="528"/>
            </a:xfrm>
            <a:prstGeom prst="line">
              <a:avLst/>
            </a:prstGeom>
            <a:noFill/>
            <a:ln w="38100">
              <a:solidFill>
                <a:srgbClr val="762700"/>
              </a:solidFill>
              <a:round/>
              <a:headEnd/>
              <a:tailEnd type="triangle" w="lg" len="med"/>
            </a:ln>
            <a:extLst>
              <a:ext uri="{909E8E84-426E-40DD-AFC4-6F175D3DCCD1}">
                <a14:hiddenFill xmlns:a14="http://schemas.microsoft.com/office/drawing/2010/main">
                  <a:noFill/>
                </a14:hiddenFill>
              </a:ext>
            </a:extLst>
          </p:spPr>
          <p:txBody>
            <a:bodyPr/>
            <a:lstStyle/>
            <a:p>
              <a:endParaRPr lang="en-US"/>
            </a:p>
          </p:txBody>
        </p:sp>
        <p:sp>
          <p:nvSpPr>
            <p:cNvPr id="13369" name="AutoShape 23"/>
            <p:cNvSpPr>
              <a:spLocks noChangeArrowheads="1"/>
            </p:cNvSpPr>
            <p:nvPr/>
          </p:nvSpPr>
          <p:spPr bwMode="auto">
            <a:xfrm>
              <a:off x="1776" y="1248"/>
              <a:ext cx="288" cy="288"/>
            </a:xfrm>
            <a:prstGeom prst="flowChartSummingJunction">
              <a:avLst/>
            </a:prstGeom>
            <a:solidFill>
              <a:srgbClr val="FF33CC"/>
            </a:solidFill>
            <a:ln w="9525">
              <a:solidFill>
                <a:srgbClr val="762700"/>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grpSp>
      <p:grpSp>
        <p:nvGrpSpPr>
          <p:cNvPr id="6" name="Group 24"/>
          <p:cNvGrpSpPr>
            <a:grpSpLocks/>
          </p:cNvGrpSpPr>
          <p:nvPr/>
        </p:nvGrpSpPr>
        <p:grpSpPr bwMode="auto">
          <a:xfrm>
            <a:off x="3236914" y="1841500"/>
            <a:ext cx="3821115" cy="1808163"/>
            <a:chOff x="2039" y="1160"/>
            <a:chExt cx="2407" cy="1139"/>
          </a:xfrm>
        </p:grpSpPr>
        <p:pic>
          <p:nvPicPr>
            <p:cNvPr id="13364" name="Picture 25"/>
            <p:cNvPicPr>
              <a:picLocks noChangeAspect="1" noChangeArrowheads="1"/>
            </p:cNvPicPr>
            <p:nvPr/>
          </p:nvPicPr>
          <p:blipFill>
            <a:blip r:embed="rId4" cstate="print">
              <a:extLst>
                <a:ext uri="{28A0092B-C50C-407E-A947-70E740481C1C}">
                  <a14:useLocalDpi xmlns:a14="http://schemas.microsoft.com/office/drawing/2010/main" val="0"/>
                </a:ext>
              </a:extLst>
            </a:blip>
            <a:srcRect b="38799"/>
            <a:stretch>
              <a:fillRect/>
            </a:stretch>
          </p:blipFill>
          <p:spPr bwMode="auto">
            <a:xfrm>
              <a:off x="2496" y="1440"/>
              <a:ext cx="1488" cy="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050" name="Text Box 26"/>
            <p:cNvSpPr txBox="1">
              <a:spLocks noChangeArrowheads="1"/>
            </p:cNvSpPr>
            <p:nvPr/>
          </p:nvSpPr>
          <p:spPr bwMode="auto">
            <a:xfrm>
              <a:off x="2039" y="1160"/>
              <a:ext cx="2407" cy="291"/>
            </a:xfrm>
            <a:prstGeom prst="rect">
              <a:avLst/>
            </a:prstGeom>
            <a:solidFill>
              <a:schemeClr val="bg1"/>
            </a:solidFill>
            <a:ln w="9525">
              <a:noFill/>
              <a:miter lim="800000"/>
              <a:headEnd/>
              <a:tailEnd/>
            </a:ln>
            <a:effectLst/>
          </p:spPr>
          <p:txBody>
            <a:bodyPr wrap="none">
              <a:spAutoFit/>
            </a:bodyPr>
            <a:lstStyle/>
            <a:p>
              <a:pPr algn="ctr">
                <a:defRPr/>
              </a:pPr>
              <a:r>
                <a:rPr lang="en-US" sz="2400" b="1" dirty="0" err="1" smtClean="0">
                  <a:solidFill>
                    <a:srgbClr val="FF3399"/>
                  </a:solidFill>
                  <a:effectLst>
                    <a:outerShdw blurRad="38100" dist="38100" dir="2700000" algn="tl">
                      <a:srgbClr val="C0C0C0"/>
                    </a:outerShdw>
                  </a:effectLst>
                </a:rPr>
                <a:t>Dizionario</a:t>
              </a:r>
              <a:r>
                <a:rPr lang="en-US" sz="2400" b="1" dirty="0" smtClean="0">
                  <a:solidFill>
                    <a:srgbClr val="FF3399"/>
                  </a:solidFill>
                  <a:effectLst>
                    <a:outerShdw blurRad="38100" dist="38100" dir="2700000" algn="tl">
                      <a:srgbClr val="C0C0C0"/>
                    </a:outerShdw>
                  </a:effectLst>
                </a:rPr>
                <a:t> di </a:t>
              </a:r>
              <a:r>
                <a:rPr lang="en-US" sz="2400" b="1" dirty="0" err="1" smtClean="0">
                  <a:solidFill>
                    <a:srgbClr val="FF3399"/>
                  </a:solidFill>
                  <a:effectLst>
                    <a:outerShdw blurRad="38100" dist="38100" dir="2700000" algn="tl">
                      <a:srgbClr val="C0C0C0"/>
                    </a:outerShdw>
                  </a:effectLst>
                </a:rPr>
                <a:t>codewords</a:t>
              </a:r>
              <a:r>
                <a:rPr lang="en-US" sz="2400" b="1" dirty="0" smtClean="0">
                  <a:solidFill>
                    <a:srgbClr val="FF3399"/>
                  </a:solidFill>
                  <a:effectLst>
                    <a:outerShdw blurRad="38100" dist="38100" dir="2700000" algn="tl">
                      <a:srgbClr val="C0C0C0"/>
                    </a:outerShdw>
                  </a:effectLst>
                </a:rPr>
                <a:t> </a:t>
              </a:r>
              <a:endParaRPr lang="en-US" sz="2400" b="1" dirty="0">
                <a:solidFill>
                  <a:srgbClr val="FF3399"/>
                </a:solidFill>
                <a:effectLst>
                  <a:outerShdw blurRad="38100" dist="38100" dir="2700000" algn="tl">
                    <a:srgbClr val="C0C0C0"/>
                  </a:outerShdw>
                </a:effectLst>
              </a:endParaRPr>
            </a:p>
          </p:txBody>
        </p:sp>
      </p:grpSp>
      <p:grpSp>
        <p:nvGrpSpPr>
          <p:cNvPr id="7" name="Group 27"/>
          <p:cNvGrpSpPr>
            <a:grpSpLocks/>
          </p:cNvGrpSpPr>
          <p:nvPr/>
        </p:nvGrpSpPr>
        <p:grpSpPr bwMode="auto">
          <a:xfrm>
            <a:off x="6324600" y="1295400"/>
            <a:ext cx="1712913" cy="3352800"/>
            <a:chOff x="3984" y="816"/>
            <a:chExt cx="1079" cy="2112"/>
          </a:xfrm>
        </p:grpSpPr>
        <p:sp>
          <p:nvSpPr>
            <p:cNvPr id="13352" name="Line 28"/>
            <p:cNvSpPr>
              <a:spLocks noChangeShapeType="1"/>
            </p:cNvSpPr>
            <p:nvPr/>
          </p:nvSpPr>
          <p:spPr bwMode="auto">
            <a:xfrm>
              <a:off x="4800" y="1968"/>
              <a:ext cx="0" cy="240"/>
            </a:xfrm>
            <a:prstGeom prst="line">
              <a:avLst/>
            </a:prstGeom>
            <a:noFill/>
            <a:ln w="381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13353" name="Group 29"/>
            <p:cNvGrpSpPr>
              <a:grpSpLocks/>
            </p:cNvGrpSpPr>
            <p:nvPr/>
          </p:nvGrpSpPr>
          <p:grpSpPr bwMode="auto">
            <a:xfrm>
              <a:off x="3984" y="816"/>
              <a:ext cx="1079" cy="2112"/>
              <a:chOff x="3984" y="816"/>
              <a:chExt cx="1079" cy="2112"/>
            </a:xfrm>
          </p:grpSpPr>
          <p:sp>
            <p:nvSpPr>
              <p:cNvPr id="13354" name="Freeform 30"/>
              <p:cNvSpPr>
                <a:spLocks/>
              </p:cNvSpPr>
              <p:nvPr/>
            </p:nvSpPr>
            <p:spPr bwMode="auto">
              <a:xfrm>
                <a:off x="3984" y="816"/>
                <a:ext cx="720" cy="816"/>
              </a:xfrm>
              <a:custGeom>
                <a:avLst/>
                <a:gdLst>
                  <a:gd name="T0" fmla="*/ 720 w 768"/>
                  <a:gd name="T1" fmla="*/ 0 h 864"/>
                  <a:gd name="T2" fmla="*/ 585 w 768"/>
                  <a:gd name="T3" fmla="*/ 635 h 864"/>
                  <a:gd name="T4" fmla="*/ 0 w 768"/>
                  <a:gd name="T5" fmla="*/ 816 h 864"/>
                  <a:gd name="T6" fmla="*/ 0 60000 65536"/>
                  <a:gd name="T7" fmla="*/ 0 60000 65536"/>
                  <a:gd name="T8" fmla="*/ 0 60000 65536"/>
                  <a:gd name="T9" fmla="*/ 0 w 768"/>
                  <a:gd name="T10" fmla="*/ 0 h 864"/>
                  <a:gd name="T11" fmla="*/ 768 w 768"/>
                  <a:gd name="T12" fmla="*/ 864 h 864"/>
                </a:gdLst>
                <a:ahLst/>
                <a:cxnLst>
                  <a:cxn ang="T6">
                    <a:pos x="T0" y="T1"/>
                  </a:cxn>
                  <a:cxn ang="T7">
                    <a:pos x="T2" y="T3"/>
                  </a:cxn>
                  <a:cxn ang="T8">
                    <a:pos x="T4" y="T5"/>
                  </a:cxn>
                </a:cxnLst>
                <a:rect l="T9" t="T10" r="T11" b="T12"/>
                <a:pathLst>
                  <a:path w="768" h="864">
                    <a:moveTo>
                      <a:pt x="768" y="0"/>
                    </a:moveTo>
                    <a:cubicBezTo>
                      <a:pt x="760" y="264"/>
                      <a:pt x="752" y="528"/>
                      <a:pt x="624" y="672"/>
                    </a:cubicBezTo>
                    <a:cubicBezTo>
                      <a:pt x="496" y="816"/>
                      <a:pt x="248" y="840"/>
                      <a:pt x="0" y="864"/>
                    </a:cubicBezTo>
                  </a:path>
                </a:pathLst>
              </a:custGeom>
              <a:noFill/>
              <a:ln w="38100">
                <a:solidFill>
                  <a:srgbClr val="000080"/>
                </a:solidFill>
                <a:round/>
                <a:headEnd/>
                <a:tailEnd type="triangle" w="lg"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355" name="Line 31"/>
              <p:cNvSpPr>
                <a:spLocks noChangeShapeType="1"/>
              </p:cNvSpPr>
              <p:nvPr/>
            </p:nvSpPr>
            <p:spPr bwMode="auto">
              <a:xfrm flipH="1">
                <a:off x="3984" y="1968"/>
                <a:ext cx="816" cy="0"/>
              </a:xfrm>
              <a:prstGeom prst="line">
                <a:avLst/>
              </a:prstGeom>
              <a:noFill/>
              <a:ln w="381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13356" name="Picture 32" descr="lunch-bagtrans"/>
              <p:cNvPicPr>
                <a:picLocks noChangeAspect="1" noChangeArrowheads="1"/>
              </p:cNvPicPr>
              <p:nvPr/>
            </p:nvPicPr>
            <p:blipFill>
              <a:blip r:embed="rId5">
                <a:grayscl/>
                <a:extLst>
                  <a:ext uri="{28A0092B-C50C-407E-A947-70E740481C1C}">
                    <a14:useLocalDpi xmlns:a14="http://schemas.microsoft.com/office/drawing/2010/main" val="0"/>
                  </a:ext>
                </a:extLst>
              </a:blip>
              <a:srcRect/>
              <a:stretch>
                <a:fillRect/>
              </a:stretch>
            </p:blipFill>
            <p:spPr bwMode="auto">
              <a:xfrm>
                <a:off x="4512" y="2160"/>
                <a:ext cx="551" cy="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57" name="Picture 33"/>
              <p:cNvPicPr>
                <a:picLocks noChangeAspect="1" noChangeArrowheads="1"/>
              </p:cNvPicPr>
              <p:nvPr/>
            </p:nvPicPr>
            <p:blipFill>
              <a:blip r:embed="rId4" cstate="print">
                <a:extLst>
                  <a:ext uri="{28A0092B-C50C-407E-A947-70E740481C1C}">
                    <a14:useLocalDpi xmlns:a14="http://schemas.microsoft.com/office/drawing/2010/main" val="0"/>
                  </a:ext>
                </a:extLst>
              </a:blip>
              <a:srcRect l="28947" r="64471" b="92851"/>
              <a:stretch>
                <a:fillRect/>
              </a:stretch>
            </p:blipFill>
            <p:spPr bwMode="auto">
              <a:xfrm>
                <a:off x="4651" y="2688"/>
                <a:ext cx="9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58" name="Picture 34"/>
              <p:cNvPicPr>
                <a:picLocks noChangeAspect="1" noChangeArrowheads="1"/>
              </p:cNvPicPr>
              <p:nvPr/>
            </p:nvPicPr>
            <p:blipFill>
              <a:blip r:embed="rId4" cstate="print">
                <a:extLst>
                  <a:ext uri="{28A0092B-C50C-407E-A947-70E740481C1C}">
                    <a14:useLocalDpi xmlns:a14="http://schemas.microsoft.com/office/drawing/2010/main" val="0"/>
                  </a:ext>
                </a:extLst>
              </a:blip>
              <a:srcRect l="22369" t="30862" r="72368" b="62163"/>
              <a:stretch>
                <a:fillRect/>
              </a:stretch>
            </p:blipFill>
            <p:spPr bwMode="auto">
              <a:xfrm>
                <a:off x="4699" y="2400"/>
                <a:ext cx="7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59" name="Picture 35"/>
              <p:cNvPicPr>
                <a:picLocks noChangeAspect="1" noChangeArrowheads="1"/>
              </p:cNvPicPr>
              <p:nvPr/>
            </p:nvPicPr>
            <p:blipFill>
              <a:blip r:embed="rId4" cstate="print">
                <a:extLst>
                  <a:ext uri="{28A0092B-C50C-407E-A947-70E740481C1C}">
                    <a14:useLocalDpi xmlns:a14="http://schemas.microsoft.com/office/drawing/2010/main" val="0"/>
                  </a:ext>
                </a:extLst>
              </a:blip>
              <a:srcRect l="64473" t="39058" r="28947" b="53967"/>
              <a:stretch>
                <a:fillRect/>
              </a:stretch>
            </p:blipFill>
            <p:spPr bwMode="auto">
              <a:xfrm>
                <a:off x="4848" y="2592"/>
                <a:ext cx="96"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60" name="Picture 36"/>
              <p:cNvPicPr>
                <a:picLocks noChangeAspect="1" noChangeArrowheads="1"/>
              </p:cNvPicPr>
              <p:nvPr/>
            </p:nvPicPr>
            <p:blipFill>
              <a:blip r:embed="rId4" cstate="print">
                <a:extLst>
                  <a:ext uri="{28A0092B-C50C-407E-A947-70E740481C1C}">
                    <a14:useLocalDpi xmlns:a14="http://schemas.microsoft.com/office/drawing/2010/main" val="0"/>
                  </a:ext>
                </a:extLst>
              </a:blip>
              <a:srcRect l="57895" t="46207" r="36842" b="46819"/>
              <a:stretch>
                <a:fillRect/>
              </a:stretch>
            </p:blipFill>
            <p:spPr bwMode="auto">
              <a:xfrm>
                <a:off x="4814" y="2400"/>
                <a:ext cx="7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61" name="Picture 37"/>
              <p:cNvPicPr>
                <a:picLocks noChangeAspect="1" noChangeArrowheads="1"/>
              </p:cNvPicPr>
              <p:nvPr/>
            </p:nvPicPr>
            <p:blipFill>
              <a:blip r:embed="rId4" cstate="print">
                <a:extLst>
                  <a:ext uri="{28A0092B-C50C-407E-A947-70E740481C1C}">
                    <a14:useLocalDpi xmlns:a14="http://schemas.microsoft.com/office/drawing/2010/main" val="0"/>
                  </a:ext>
                </a:extLst>
              </a:blip>
              <a:srcRect l="14473" t="54576" r="78947" b="38799"/>
              <a:stretch>
                <a:fillRect/>
              </a:stretch>
            </p:blipFill>
            <p:spPr bwMode="auto">
              <a:xfrm>
                <a:off x="4848" y="2741"/>
                <a:ext cx="96" cy="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62" name="Picture 38"/>
              <p:cNvPicPr>
                <a:picLocks noChangeAspect="1" noChangeArrowheads="1"/>
              </p:cNvPicPr>
              <p:nvPr/>
            </p:nvPicPr>
            <p:blipFill>
              <a:blip r:embed="rId4" cstate="print">
                <a:extLst>
                  <a:ext uri="{28A0092B-C50C-407E-A947-70E740481C1C}">
                    <a14:useLocalDpi xmlns:a14="http://schemas.microsoft.com/office/drawing/2010/main" val="0"/>
                  </a:ext>
                </a:extLst>
              </a:blip>
              <a:srcRect l="64473" t="54401" r="28947" b="38799"/>
              <a:stretch>
                <a:fillRect/>
              </a:stretch>
            </p:blipFill>
            <p:spPr bwMode="auto">
              <a:xfrm>
                <a:off x="4699" y="2544"/>
                <a:ext cx="96"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63" name="AutoShape 39"/>
              <p:cNvSpPr>
                <a:spLocks noChangeArrowheads="1"/>
              </p:cNvSpPr>
              <p:nvPr/>
            </p:nvSpPr>
            <p:spPr bwMode="auto">
              <a:xfrm>
                <a:off x="4416" y="1296"/>
                <a:ext cx="288" cy="288"/>
              </a:xfrm>
              <a:prstGeom prst="flowChartSummingJunction">
                <a:avLst/>
              </a:prstGeom>
              <a:solidFill>
                <a:srgbClr val="FF33CC"/>
              </a:solidFill>
              <a:ln w="9525">
                <a:solidFill>
                  <a:srgbClr val="762700"/>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grpSp>
      </p:grpSp>
      <p:grpSp>
        <p:nvGrpSpPr>
          <p:cNvPr id="9" name="Group 40"/>
          <p:cNvGrpSpPr>
            <a:grpSpLocks/>
          </p:cNvGrpSpPr>
          <p:nvPr/>
        </p:nvGrpSpPr>
        <p:grpSpPr bwMode="auto">
          <a:xfrm>
            <a:off x="349250" y="3081338"/>
            <a:ext cx="4024313" cy="1719263"/>
            <a:chOff x="220" y="1941"/>
            <a:chExt cx="2535" cy="1083"/>
          </a:xfrm>
        </p:grpSpPr>
        <p:sp>
          <p:nvSpPr>
            <p:cNvPr id="13331" name="Line 41"/>
            <p:cNvSpPr>
              <a:spLocks noChangeShapeType="1"/>
            </p:cNvSpPr>
            <p:nvPr/>
          </p:nvSpPr>
          <p:spPr bwMode="auto">
            <a:xfrm>
              <a:off x="240" y="1968"/>
              <a:ext cx="0" cy="240"/>
            </a:xfrm>
            <a:prstGeom prst="line">
              <a:avLst/>
            </a:prstGeom>
            <a:noFill/>
            <a:ln w="38100">
              <a:solidFill>
                <a:srgbClr val="762700"/>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13332" name="Picture 42" descr="lunch-bagtrans"/>
            <p:cNvPicPr>
              <a:picLocks noChangeAspect="1" noChangeArrowheads="1"/>
            </p:cNvPicPr>
            <p:nvPr/>
          </p:nvPicPr>
          <p:blipFill>
            <a:blip r:embed="rId5" cstate="print">
              <a:grayscl/>
              <a:extLst>
                <a:ext uri="{28A0092B-C50C-407E-A947-70E740481C1C}">
                  <a14:useLocalDpi xmlns:a14="http://schemas.microsoft.com/office/drawing/2010/main" val="0"/>
                </a:ext>
              </a:extLst>
            </a:blip>
            <a:srcRect/>
            <a:stretch>
              <a:fillRect/>
            </a:stretch>
          </p:blipFill>
          <p:spPr bwMode="auto">
            <a:xfrm>
              <a:off x="432" y="2358"/>
              <a:ext cx="379"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3" name="Picture 43" descr="lunch-bagtrans"/>
            <p:cNvPicPr>
              <a:picLocks noChangeAspect="1" noChangeArrowheads="1"/>
            </p:cNvPicPr>
            <p:nvPr/>
          </p:nvPicPr>
          <p:blipFill>
            <a:blip r:embed="rId5" cstate="print">
              <a:grayscl/>
              <a:extLst>
                <a:ext uri="{28A0092B-C50C-407E-A947-70E740481C1C}">
                  <a14:useLocalDpi xmlns:a14="http://schemas.microsoft.com/office/drawing/2010/main" val="0"/>
                </a:ext>
              </a:extLst>
            </a:blip>
            <a:srcRect/>
            <a:stretch>
              <a:fillRect/>
            </a:stretch>
          </p:blipFill>
          <p:spPr bwMode="auto">
            <a:xfrm>
              <a:off x="624" y="2448"/>
              <a:ext cx="379"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4" name="Picture 44" descr="lunch-bagtrans"/>
            <p:cNvPicPr>
              <a:picLocks noChangeAspect="1" noChangeArrowheads="1"/>
            </p:cNvPicPr>
            <p:nvPr/>
          </p:nvPicPr>
          <p:blipFill>
            <a:blip r:embed="rId5" cstate="print">
              <a:grayscl/>
              <a:extLst>
                <a:ext uri="{28A0092B-C50C-407E-A947-70E740481C1C}">
                  <a14:useLocalDpi xmlns:a14="http://schemas.microsoft.com/office/drawing/2010/main" val="0"/>
                </a:ext>
              </a:extLst>
            </a:blip>
            <a:srcRect/>
            <a:stretch>
              <a:fillRect/>
            </a:stretch>
          </p:blipFill>
          <p:spPr bwMode="auto">
            <a:xfrm>
              <a:off x="811" y="2496"/>
              <a:ext cx="379"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5" name="Picture 45"/>
            <p:cNvPicPr>
              <a:picLocks noChangeAspect="1" noChangeArrowheads="1"/>
            </p:cNvPicPr>
            <p:nvPr/>
          </p:nvPicPr>
          <p:blipFill>
            <a:blip r:embed="rId6" cstate="print">
              <a:extLst>
                <a:ext uri="{28A0092B-C50C-407E-A947-70E740481C1C}">
                  <a14:useLocalDpi xmlns:a14="http://schemas.microsoft.com/office/drawing/2010/main" val="0"/>
                </a:ext>
              </a:extLst>
            </a:blip>
            <a:srcRect l="28947" r="64471" b="92851"/>
            <a:stretch>
              <a:fillRect/>
            </a:stretch>
          </p:blipFill>
          <p:spPr bwMode="auto">
            <a:xfrm>
              <a:off x="859" y="2880"/>
              <a:ext cx="9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6" name="Picture 46"/>
            <p:cNvPicPr>
              <a:picLocks noChangeAspect="1" noChangeArrowheads="1"/>
            </p:cNvPicPr>
            <p:nvPr/>
          </p:nvPicPr>
          <p:blipFill>
            <a:blip r:embed="rId4" cstate="print">
              <a:extLst>
                <a:ext uri="{28A0092B-C50C-407E-A947-70E740481C1C}">
                  <a14:useLocalDpi xmlns:a14="http://schemas.microsoft.com/office/drawing/2010/main" val="0"/>
                </a:ext>
              </a:extLst>
            </a:blip>
            <a:srcRect l="22369" t="30862" r="72368" b="62163"/>
            <a:stretch>
              <a:fillRect/>
            </a:stretch>
          </p:blipFill>
          <p:spPr bwMode="auto">
            <a:xfrm>
              <a:off x="907" y="2592"/>
              <a:ext cx="7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7" name="Picture 47"/>
            <p:cNvPicPr>
              <a:picLocks noChangeAspect="1" noChangeArrowheads="1"/>
            </p:cNvPicPr>
            <p:nvPr/>
          </p:nvPicPr>
          <p:blipFill>
            <a:blip r:embed="rId4" cstate="print">
              <a:extLst>
                <a:ext uri="{28A0092B-C50C-407E-A947-70E740481C1C}">
                  <a14:useLocalDpi xmlns:a14="http://schemas.microsoft.com/office/drawing/2010/main" val="0"/>
                </a:ext>
              </a:extLst>
            </a:blip>
            <a:srcRect l="64473" t="39058" r="28947" b="53967"/>
            <a:stretch>
              <a:fillRect/>
            </a:stretch>
          </p:blipFill>
          <p:spPr bwMode="auto">
            <a:xfrm>
              <a:off x="1003" y="2736"/>
              <a:ext cx="96"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8" name="Picture 48"/>
            <p:cNvPicPr>
              <a:picLocks noChangeAspect="1" noChangeArrowheads="1"/>
            </p:cNvPicPr>
            <p:nvPr/>
          </p:nvPicPr>
          <p:blipFill>
            <a:blip r:embed="rId4" cstate="print">
              <a:extLst>
                <a:ext uri="{28A0092B-C50C-407E-A947-70E740481C1C}">
                  <a14:useLocalDpi xmlns:a14="http://schemas.microsoft.com/office/drawing/2010/main" val="0"/>
                </a:ext>
              </a:extLst>
            </a:blip>
            <a:srcRect l="57895" t="46207" r="36842" b="46819"/>
            <a:stretch>
              <a:fillRect/>
            </a:stretch>
          </p:blipFill>
          <p:spPr bwMode="auto">
            <a:xfrm>
              <a:off x="1003" y="2592"/>
              <a:ext cx="7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9" name="Picture 49"/>
            <p:cNvPicPr>
              <a:picLocks noChangeAspect="1" noChangeArrowheads="1"/>
            </p:cNvPicPr>
            <p:nvPr/>
          </p:nvPicPr>
          <p:blipFill>
            <a:blip r:embed="rId4" cstate="print">
              <a:extLst>
                <a:ext uri="{28A0092B-C50C-407E-A947-70E740481C1C}">
                  <a14:useLocalDpi xmlns:a14="http://schemas.microsoft.com/office/drawing/2010/main" val="0"/>
                </a:ext>
              </a:extLst>
            </a:blip>
            <a:srcRect l="14473" t="54576" r="78947" b="38799"/>
            <a:stretch>
              <a:fillRect/>
            </a:stretch>
          </p:blipFill>
          <p:spPr bwMode="auto">
            <a:xfrm>
              <a:off x="1003" y="2885"/>
              <a:ext cx="96" cy="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0" name="Picture 50"/>
            <p:cNvPicPr>
              <a:picLocks noChangeAspect="1" noChangeArrowheads="1"/>
            </p:cNvPicPr>
            <p:nvPr/>
          </p:nvPicPr>
          <p:blipFill>
            <a:blip r:embed="rId4" cstate="print">
              <a:extLst>
                <a:ext uri="{28A0092B-C50C-407E-A947-70E740481C1C}">
                  <a14:useLocalDpi xmlns:a14="http://schemas.microsoft.com/office/drawing/2010/main" val="0"/>
                </a:ext>
              </a:extLst>
            </a:blip>
            <a:srcRect l="64473" t="54401" r="28947" b="38799"/>
            <a:stretch>
              <a:fillRect/>
            </a:stretch>
          </p:blipFill>
          <p:spPr bwMode="auto">
            <a:xfrm>
              <a:off x="859" y="2736"/>
              <a:ext cx="96"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1" name="Picture 51" descr="lunch-bagtrans"/>
            <p:cNvPicPr>
              <a:picLocks noChangeAspect="1" noChangeArrowheads="1"/>
            </p:cNvPicPr>
            <p:nvPr/>
          </p:nvPicPr>
          <p:blipFill>
            <a:blip r:embed="rId5" cstate="print">
              <a:grayscl/>
              <a:extLst>
                <a:ext uri="{28A0092B-C50C-407E-A947-70E740481C1C}">
                  <a14:useLocalDpi xmlns:a14="http://schemas.microsoft.com/office/drawing/2010/main" val="0"/>
                </a:ext>
              </a:extLst>
            </a:blip>
            <a:srcRect/>
            <a:stretch>
              <a:fillRect/>
            </a:stretch>
          </p:blipFill>
          <p:spPr bwMode="auto">
            <a:xfrm>
              <a:off x="1675" y="2304"/>
              <a:ext cx="379"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2" name="Picture 52" descr="lunch-bagtrans"/>
            <p:cNvPicPr>
              <a:picLocks noChangeAspect="1" noChangeArrowheads="1"/>
            </p:cNvPicPr>
            <p:nvPr/>
          </p:nvPicPr>
          <p:blipFill>
            <a:blip r:embed="rId5" cstate="print">
              <a:grayscl/>
              <a:extLst>
                <a:ext uri="{28A0092B-C50C-407E-A947-70E740481C1C}">
                  <a14:useLocalDpi xmlns:a14="http://schemas.microsoft.com/office/drawing/2010/main" val="0"/>
                </a:ext>
              </a:extLst>
            </a:blip>
            <a:srcRect/>
            <a:stretch>
              <a:fillRect/>
            </a:stretch>
          </p:blipFill>
          <p:spPr bwMode="auto">
            <a:xfrm>
              <a:off x="1867" y="2400"/>
              <a:ext cx="379"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3" name="Picture 53" descr="lunch-bagtrans"/>
            <p:cNvPicPr>
              <a:picLocks noChangeAspect="1" noChangeArrowheads="1"/>
            </p:cNvPicPr>
            <p:nvPr/>
          </p:nvPicPr>
          <p:blipFill>
            <a:blip r:embed="rId5" cstate="print">
              <a:grayscl/>
              <a:extLst>
                <a:ext uri="{28A0092B-C50C-407E-A947-70E740481C1C}">
                  <a14:useLocalDpi xmlns:a14="http://schemas.microsoft.com/office/drawing/2010/main" val="0"/>
                </a:ext>
              </a:extLst>
            </a:blip>
            <a:srcRect/>
            <a:stretch>
              <a:fillRect/>
            </a:stretch>
          </p:blipFill>
          <p:spPr bwMode="auto">
            <a:xfrm>
              <a:off x="2054" y="2496"/>
              <a:ext cx="379"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4" name="Picture 54"/>
            <p:cNvPicPr>
              <a:picLocks noChangeAspect="1" noChangeArrowheads="1"/>
            </p:cNvPicPr>
            <p:nvPr/>
          </p:nvPicPr>
          <p:blipFill>
            <a:blip r:embed="rId4" cstate="print">
              <a:extLst>
                <a:ext uri="{28A0092B-C50C-407E-A947-70E740481C1C}">
                  <a14:useLocalDpi xmlns:a14="http://schemas.microsoft.com/office/drawing/2010/main" val="0"/>
                </a:ext>
              </a:extLst>
            </a:blip>
            <a:srcRect l="28947" r="64471" b="92851"/>
            <a:stretch>
              <a:fillRect/>
            </a:stretch>
          </p:blipFill>
          <p:spPr bwMode="auto">
            <a:xfrm>
              <a:off x="2102" y="2880"/>
              <a:ext cx="9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5" name="Picture 55"/>
            <p:cNvPicPr>
              <a:picLocks noChangeAspect="1" noChangeArrowheads="1"/>
            </p:cNvPicPr>
            <p:nvPr/>
          </p:nvPicPr>
          <p:blipFill>
            <a:blip r:embed="rId4" cstate="print">
              <a:extLst>
                <a:ext uri="{28A0092B-C50C-407E-A947-70E740481C1C}">
                  <a14:useLocalDpi xmlns:a14="http://schemas.microsoft.com/office/drawing/2010/main" val="0"/>
                </a:ext>
              </a:extLst>
            </a:blip>
            <a:srcRect l="22369" t="30862" r="72368" b="62163"/>
            <a:stretch>
              <a:fillRect/>
            </a:stretch>
          </p:blipFill>
          <p:spPr bwMode="auto">
            <a:xfrm>
              <a:off x="2150" y="2592"/>
              <a:ext cx="7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6" name="Picture 56"/>
            <p:cNvPicPr>
              <a:picLocks noChangeAspect="1" noChangeArrowheads="1"/>
            </p:cNvPicPr>
            <p:nvPr/>
          </p:nvPicPr>
          <p:blipFill>
            <a:blip r:embed="rId4" cstate="print">
              <a:extLst>
                <a:ext uri="{28A0092B-C50C-407E-A947-70E740481C1C}">
                  <a14:useLocalDpi xmlns:a14="http://schemas.microsoft.com/office/drawing/2010/main" val="0"/>
                </a:ext>
              </a:extLst>
            </a:blip>
            <a:srcRect l="64473" t="39058" r="28947" b="53967"/>
            <a:stretch>
              <a:fillRect/>
            </a:stretch>
          </p:blipFill>
          <p:spPr bwMode="auto">
            <a:xfrm>
              <a:off x="2246" y="2736"/>
              <a:ext cx="96"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7" name="Picture 57"/>
            <p:cNvPicPr>
              <a:picLocks noChangeAspect="1" noChangeArrowheads="1"/>
            </p:cNvPicPr>
            <p:nvPr/>
          </p:nvPicPr>
          <p:blipFill>
            <a:blip r:embed="rId4" cstate="print">
              <a:extLst>
                <a:ext uri="{28A0092B-C50C-407E-A947-70E740481C1C}">
                  <a14:useLocalDpi xmlns:a14="http://schemas.microsoft.com/office/drawing/2010/main" val="0"/>
                </a:ext>
              </a:extLst>
            </a:blip>
            <a:srcRect l="57895" t="46207" r="36842" b="46819"/>
            <a:stretch>
              <a:fillRect/>
            </a:stretch>
          </p:blipFill>
          <p:spPr bwMode="auto">
            <a:xfrm>
              <a:off x="2246" y="2592"/>
              <a:ext cx="7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8" name="Picture 58"/>
            <p:cNvPicPr>
              <a:picLocks noChangeAspect="1" noChangeArrowheads="1"/>
            </p:cNvPicPr>
            <p:nvPr/>
          </p:nvPicPr>
          <p:blipFill>
            <a:blip r:embed="rId7" cstate="print">
              <a:extLst>
                <a:ext uri="{28A0092B-C50C-407E-A947-70E740481C1C}">
                  <a14:useLocalDpi xmlns:a14="http://schemas.microsoft.com/office/drawing/2010/main" val="0"/>
                </a:ext>
              </a:extLst>
            </a:blip>
            <a:srcRect l="14473" t="54576" r="78947" b="38799"/>
            <a:stretch>
              <a:fillRect/>
            </a:stretch>
          </p:blipFill>
          <p:spPr bwMode="auto">
            <a:xfrm>
              <a:off x="2246" y="2885"/>
              <a:ext cx="96" cy="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9" name="Picture 59"/>
            <p:cNvPicPr>
              <a:picLocks noChangeAspect="1" noChangeArrowheads="1"/>
            </p:cNvPicPr>
            <p:nvPr/>
          </p:nvPicPr>
          <p:blipFill>
            <a:blip r:embed="rId4" cstate="print">
              <a:extLst>
                <a:ext uri="{28A0092B-C50C-407E-A947-70E740481C1C}">
                  <a14:useLocalDpi xmlns:a14="http://schemas.microsoft.com/office/drawing/2010/main" val="0"/>
                </a:ext>
              </a:extLst>
            </a:blip>
            <a:srcRect l="64473" t="54401" r="28947" b="38799"/>
            <a:stretch>
              <a:fillRect/>
            </a:stretch>
          </p:blipFill>
          <p:spPr bwMode="auto">
            <a:xfrm>
              <a:off x="2102" y="2736"/>
              <a:ext cx="96"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50" name="Line 60"/>
            <p:cNvSpPr>
              <a:spLocks noChangeShapeType="1"/>
            </p:cNvSpPr>
            <p:nvPr/>
          </p:nvSpPr>
          <p:spPr bwMode="auto">
            <a:xfrm flipH="1">
              <a:off x="240" y="1968"/>
              <a:ext cx="2256" cy="0"/>
            </a:xfrm>
            <a:prstGeom prst="line">
              <a:avLst/>
            </a:prstGeom>
            <a:noFill/>
            <a:ln w="38100">
              <a:solidFill>
                <a:srgbClr val="7627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51" name="Text Box 61"/>
            <p:cNvSpPr txBox="1">
              <a:spLocks noChangeArrowheads="1"/>
            </p:cNvSpPr>
            <p:nvPr/>
          </p:nvSpPr>
          <p:spPr bwMode="auto">
            <a:xfrm>
              <a:off x="220" y="1941"/>
              <a:ext cx="2535" cy="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altLang="en-US" sz="2000" dirty="0" smtClean="0"/>
                <a:t>Rappresentazione </a:t>
              </a:r>
            </a:p>
            <a:p>
              <a:pPr eaLnBrk="1" hangingPunct="1"/>
              <a:r>
                <a:rPr lang="it-IT" altLang="en-US" sz="2000" dirty="0" smtClean="0"/>
                <a:t>dell’immagine</a:t>
              </a:r>
              <a:endParaRPr lang="en-US" altLang="en-US" sz="2000" dirty="0"/>
            </a:p>
          </p:txBody>
        </p:sp>
      </p:grpSp>
      <p:grpSp>
        <p:nvGrpSpPr>
          <p:cNvPr id="10" name="Group 62"/>
          <p:cNvGrpSpPr>
            <a:grpSpLocks/>
          </p:cNvGrpSpPr>
          <p:nvPr/>
        </p:nvGrpSpPr>
        <p:grpSpPr bwMode="auto">
          <a:xfrm>
            <a:off x="-21236" y="4800600"/>
            <a:ext cx="5362128" cy="1752600"/>
            <a:chOff x="269" y="3024"/>
            <a:chExt cx="2592" cy="1104"/>
          </a:xfrm>
        </p:grpSpPr>
        <p:sp>
          <p:nvSpPr>
            <p:cNvPr id="13328" name="AutoShape 63"/>
            <p:cNvSpPr>
              <a:spLocks/>
            </p:cNvSpPr>
            <p:nvPr/>
          </p:nvSpPr>
          <p:spPr bwMode="auto">
            <a:xfrm rot="-5400000">
              <a:off x="1392" y="2352"/>
              <a:ext cx="192" cy="1536"/>
            </a:xfrm>
            <a:prstGeom prst="leftBrace">
              <a:avLst>
                <a:gd name="adj1" fmla="val 66667"/>
                <a:gd name="adj2" fmla="val 50000"/>
              </a:avLst>
            </a:prstGeom>
            <a:noFill/>
            <a:ln w="38100">
              <a:solidFill>
                <a:srgbClr val="7627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513088" name="AutoShape 64"/>
            <p:cNvSpPr>
              <a:spLocks noChangeArrowheads="1"/>
            </p:cNvSpPr>
            <p:nvPr/>
          </p:nvSpPr>
          <p:spPr bwMode="auto">
            <a:xfrm>
              <a:off x="269" y="3456"/>
              <a:ext cx="2592" cy="672"/>
            </a:xfrm>
            <a:prstGeom prst="flowChartProcess">
              <a:avLst/>
            </a:prstGeom>
            <a:solidFill>
              <a:srgbClr val="FFE6C1"/>
            </a:solidFill>
            <a:ln w="9525">
              <a:noFill/>
              <a:miter lim="800000"/>
              <a:headEnd/>
              <a:tailEnd/>
            </a:ln>
            <a:effectLst/>
          </p:spPr>
          <p:txBody>
            <a:bodyPr wrap="none" anchor="ctr"/>
            <a:lstStyle/>
            <a:p>
              <a:pPr algn="ctr">
                <a:defRPr/>
              </a:pPr>
              <a:r>
                <a:rPr lang="en-US" sz="2800" b="1" dirty="0" err="1" smtClean="0">
                  <a:solidFill>
                    <a:srgbClr val="FF0000"/>
                  </a:solidFill>
                  <a:effectLst>
                    <a:outerShdw blurRad="38100" dist="38100" dir="2700000" algn="tl">
                      <a:srgbClr val="000000"/>
                    </a:outerShdw>
                  </a:effectLst>
                </a:rPr>
                <a:t>Addestramento</a:t>
              </a:r>
              <a:r>
                <a:rPr lang="en-US" sz="2800" b="1" dirty="0" smtClean="0">
                  <a:solidFill>
                    <a:srgbClr val="FF0000"/>
                  </a:solidFill>
                  <a:effectLst>
                    <a:outerShdw blurRad="38100" dist="38100" dir="2700000" algn="tl">
                      <a:srgbClr val="000000"/>
                    </a:outerShdw>
                  </a:effectLst>
                </a:rPr>
                <a:t> </a:t>
              </a:r>
              <a:r>
                <a:rPr lang="en-US" sz="2800" b="1" dirty="0" err="1" smtClean="0">
                  <a:solidFill>
                    <a:srgbClr val="FF0000"/>
                  </a:solidFill>
                  <a:effectLst>
                    <a:outerShdw blurRad="38100" dist="38100" dir="2700000" algn="tl">
                      <a:srgbClr val="000000"/>
                    </a:outerShdw>
                  </a:effectLst>
                </a:rPr>
                <a:t>dei</a:t>
              </a:r>
              <a:r>
                <a:rPr lang="en-US" sz="2800" b="1" dirty="0" smtClean="0">
                  <a:solidFill>
                    <a:srgbClr val="FF0000"/>
                  </a:solidFill>
                  <a:effectLst>
                    <a:outerShdw blurRad="38100" dist="38100" dir="2700000" algn="tl">
                      <a:srgbClr val="000000"/>
                    </a:outerShdw>
                  </a:effectLst>
                </a:rPr>
                <a:t> </a:t>
              </a:r>
              <a:r>
                <a:rPr lang="en-US" sz="2800" b="1" dirty="0" err="1" smtClean="0">
                  <a:solidFill>
                    <a:srgbClr val="FF0000"/>
                  </a:solidFill>
                  <a:effectLst>
                    <a:outerShdw blurRad="38100" dist="38100" dir="2700000" algn="tl">
                      <a:srgbClr val="000000"/>
                    </a:outerShdw>
                  </a:effectLst>
                </a:rPr>
                <a:t>modelli</a:t>
              </a:r>
              <a:r>
                <a:rPr lang="en-US" sz="2800" b="1" dirty="0" smtClean="0">
                  <a:solidFill>
                    <a:srgbClr val="FF0000"/>
                  </a:solidFill>
                  <a:effectLst>
                    <a:outerShdw blurRad="38100" dist="38100" dir="2700000" algn="tl">
                      <a:srgbClr val="000000"/>
                    </a:outerShdw>
                  </a:effectLst>
                </a:rPr>
                <a:t> </a:t>
              </a:r>
            </a:p>
            <a:p>
              <a:pPr algn="ctr">
                <a:defRPr/>
              </a:pPr>
              <a:r>
                <a:rPr lang="en-US" sz="2800" b="1" dirty="0" smtClean="0">
                  <a:solidFill>
                    <a:srgbClr val="FF0000"/>
                  </a:solidFill>
                  <a:effectLst>
                    <a:outerShdw blurRad="38100" dist="38100" dir="2700000" algn="tl">
                      <a:srgbClr val="000000"/>
                    </a:outerShdw>
                  </a:effectLst>
                </a:rPr>
                <a:t>di </a:t>
              </a:r>
              <a:r>
                <a:rPr lang="en-US" sz="2800" b="1" dirty="0" err="1" smtClean="0">
                  <a:solidFill>
                    <a:srgbClr val="FF0000"/>
                  </a:solidFill>
                  <a:effectLst>
                    <a:outerShdw blurRad="38100" dist="38100" dir="2700000" algn="tl">
                      <a:srgbClr val="000000"/>
                    </a:outerShdw>
                  </a:effectLst>
                </a:rPr>
                <a:t>categoria</a:t>
              </a:r>
              <a:r>
                <a:rPr lang="en-US" sz="2800" b="1" dirty="0" smtClean="0">
                  <a:solidFill>
                    <a:srgbClr val="FF0000"/>
                  </a:solidFill>
                  <a:effectLst>
                    <a:outerShdw blurRad="38100" dist="38100" dir="2700000" algn="tl">
                      <a:srgbClr val="000000"/>
                    </a:outerShdw>
                  </a:effectLst>
                </a:rPr>
                <a:t> (e/o) </a:t>
              </a:r>
              <a:r>
                <a:rPr lang="en-US" sz="2800" b="1" dirty="0" err="1" smtClean="0">
                  <a:solidFill>
                    <a:srgbClr val="FF0000"/>
                  </a:solidFill>
                  <a:effectLst>
                    <a:outerShdw blurRad="38100" dist="38100" dir="2700000" algn="tl">
                      <a:srgbClr val="000000"/>
                    </a:outerShdw>
                  </a:effectLst>
                </a:rPr>
                <a:t>classificatori</a:t>
              </a:r>
              <a:endParaRPr lang="en-US" sz="2800" b="1" dirty="0">
                <a:solidFill>
                  <a:srgbClr val="FF0000"/>
                </a:solidFill>
                <a:effectLst>
                  <a:outerShdw blurRad="38100" dist="38100" dir="2700000" algn="tl">
                    <a:srgbClr val="000000"/>
                  </a:outerShdw>
                </a:effectLst>
              </a:endParaRPr>
            </a:p>
          </p:txBody>
        </p:sp>
        <p:sp>
          <p:nvSpPr>
            <p:cNvPr id="13330" name="Line 65"/>
            <p:cNvSpPr>
              <a:spLocks noChangeShapeType="1"/>
            </p:cNvSpPr>
            <p:nvPr/>
          </p:nvSpPr>
          <p:spPr bwMode="auto">
            <a:xfrm>
              <a:off x="1488" y="3216"/>
              <a:ext cx="0" cy="192"/>
            </a:xfrm>
            <a:prstGeom prst="line">
              <a:avLst/>
            </a:prstGeom>
            <a:noFill/>
            <a:ln w="38100">
              <a:solidFill>
                <a:srgbClr val="762700"/>
              </a:solidFill>
              <a:round/>
              <a:headEnd/>
              <a:tailEnd type="triangle" w="lg" len="med"/>
            </a:ln>
            <a:extLst>
              <a:ext uri="{909E8E84-426E-40DD-AFC4-6F175D3DCCD1}">
                <a14:hiddenFill xmlns:a14="http://schemas.microsoft.com/office/drawing/2010/main">
                  <a:noFill/>
                </a14:hiddenFill>
              </a:ext>
            </a:extLst>
          </p:spPr>
          <p:txBody>
            <a:bodyPr/>
            <a:lstStyle/>
            <a:p>
              <a:endParaRPr lang="en-US"/>
            </a:p>
          </p:txBody>
        </p:sp>
      </p:grpSp>
      <p:grpSp>
        <p:nvGrpSpPr>
          <p:cNvPr id="11" name="Group 66"/>
          <p:cNvGrpSpPr>
            <a:grpSpLocks/>
          </p:cNvGrpSpPr>
          <p:nvPr/>
        </p:nvGrpSpPr>
        <p:grpSpPr bwMode="auto">
          <a:xfrm>
            <a:off x="5306193" y="0"/>
            <a:ext cx="3514725" cy="1524000"/>
            <a:chOff x="3292" y="0"/>
            <a:chExt cx="2214" cy="960"/>
          </a:xfrm>
        </p:grpSpPr>
        <p:sp>
          <p:nvSpPr>
            <p:cNvPr id="513091" name="Text Box 67"/>
            <p:cNvSpPr txBox="1">
              <a:spLocks noChangeArrowheads="1"/>
            </p:cNvSpPr>
            <p:nvPr/>
          </p:nvSpPr>
          <p:spPr bwMode="auto">
            <a:xfrm>
              <a:off x="3292" y="0"/>
              <a:ext cx="2214" cy="368"/>
            </a:xfrm>
            <a:prstGeom prst="rect">
              <a:avLst/>
            </a:prstGeom>
            <a:noFill/>
            <a:ln w="9525">
              <a:noFill/>
              <a:miter lim="800000"/>
              <a:headEnd/>
              <a:tailEnd/>
            </a:ln>
            <a:effectLst/>
          </p:spPr>
          <p:txBody>
            <a:bodyPr wrap="square">
              <a:spAutoFit/>
            </a:bodyPr>
            <a:lstStyle/>
            <a:p>
              <a:pPr>
                <a:defRPr/>
              </a:pPr>
              <a:r>
                <a:rPr lang="en-US" sz="3200" b="1" dirty="0" err="1" smtClean="0">
                  <a:effectLst>
                    <a:outerShdw blurRad="38100" dist="38100" dir="2700000" algn="tl">
                      <a:srgbClr val="C0C0C0"/>
                    </a:outerShdw>
                  </a:effectLst>
                </a:rPr>
                <a:t>classificazione</a:t>
              </a:r>
              <a:endParaRPr lang="en-US" sz="3200" b="1" dirty="0">
                <a:effectLst>
                  <a:outerShdw blurRad="38100" dist="38100" dir="2700000" algn="tl">
                    <a:srgbClr val="C0C0C0"/>
                  </a:outerShdw>
                </a:effectLst>
              </a:endParaRPr>
            </a:p>
          </p:txBody>
        </p:sp>
        <p:grpSp>
          <p:nvGrpSpPr>
            <p:cNvPr id="13325" name="Group 68"/>
            <p:cNvGrpSpPr>
              <a:grpSpLocks/>
            </p:cNvGrpSpPr>
            <p:nvPr/>
          </p:nvGrpSpPr>
          <p:grpSpPr bwMode="auto">
            <a:xfrm>
              <a:off x="4128" y="479"/>
              <a:ext cx="1287" cy="481"/>
              <a:chOff x="4128" y="479"/>
              <a:chExt cx="1287" cy="481"/>
            </a:xfrm>
          </p:grpSpPr>
          <p:sp>
            <p:nvSpPr>
              <p:cNvPr id="13326" name="AutoShape 69"/>
              <p:cNvSpPr>
                <a:spLocks noChangeArrowheads="1"/>
              </p:cNvSpPr>
              <p:nvPr/>
            </p:nvSpPr>
            <p:spPr bwMode="auto">
              <a:xfrm>
                <a:off x="4128" y="480"/>
                <a:ext cx="1287" cy="480"/>
              </a:xfrm>
              <a:prstGeom prst="parallelogram">
                <a:avLst>
                  <a:gd name="adj" fmla="val 79904"/>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pic>
            <p:nvPicPr>
              <p:cNvPr id="13327" name="Picture 70" descr="violin"/>
              <p:cNvPicPr>
                <a:picLocks noChangeAspect="1" noChangeArrowheads="1"/>
              </p:cNvPicPr>
              <p:nvPr/>
            </p:nvPicPr>
            <p:blipFill>
              <a:blip r:embed="rId8" cstate="print">
                <a:grayscl/>
                <a:extLst>
                  <a:ext uri="{28A0092B-C50C-407E-A947-70E740481C1C}">
                    <a14:useLocalDpi xmlns:a14="http://schemas.microsoft.com/office/drawing/2010/main" val="0"/>
                  </a:ext>
                </a:extLst>
              </a:blip>
              <a:srcRect/>
              <a:stretch>
                <a:fillRect/>
              </a:stretch>
            </p:blipFill>
            <p:spPr bwMode="auto">
              <a:xfrm rot="-863181">
                <a:off x="4359" y="479"/>
                <a:ext cx="921" cy="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extLst>
      <p:ext uri="{BB962C8B-B14F-4D97-AF65-F5344CB8AC3E}">
        <p14:creationId xmlns:p14="http://schemas.microsoft.com/office/powerpoint/2010/main" val="133496399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ChangeArrowheads="1"/>
          </p:cNvSpPr>
          <p:nvPr/>
        </p:nvSpPr>
        <p:spPr bwMode="auto">
          <a:xfrm>
            <a:off x="0" y="0"/>
            <a:ext cx="5181600" cy="6858000"/>
          </a:xfrm>
          <a:prstGeom prst="rect">
            <a:avLst/>
          </a:prstGeom>
          <a:solidFill>
            <a:srgbClr val="FFCF8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en-US" altLang="en-US"/>
          </a:p>
        </p:txBody>
      </p:sp>
      <p:grpSp>
        <p:nvGrpSpPr>
          <p:cNvPr id="5" name="Group 19"/>
          <p:cNvGrpSpPr>
            <a:grpSpLocks/>
          </p:cNvGrpSpPr>
          <p:nvPr/>
        </p:nvGrpSpPr>
        <p:grpSpPr bwMode="auto">
          <a:xfrm>
            <a:off x="593726" y="1524000"/>
            <a:ext cx="3368676" cy="1241425"/>
            <a:chOff x="374" y="960"/>
            <a:chExt cx="2122" cy="782"/>
          </a:xfrm>
        </p:grpSpPr>
        <p:sp>
          <p:nvSpPr>
            <p:cNvPr id="13366" name="AutoShape 20"/>
            <p:cNvSpPr>
              <a:spLocks/>
            </p:cNvSpPr>
            <p:nvPr/>
          </p:nvSpPr>
          <p:spPr bwMode="auto">
            <a:xfrm rot="-5400000">
              <a:off x="1296" y="288"/>
              <a:ext cx="192" cy="1536"/>
            </a:xfrm>
            <a:prstGeom prst="leftBrace">
              <a:avLst>
                <a:gd name="adj1" fmla="val 66667"/>
                <a:gd name="adj2" fmla="val 50000"/>
              </a:avLst>
            </a:prstGeom>
            <a:noFill/>
            <a:ln w="38100">
              <a:solidFill>
                <a:srgbClr val="7627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3367" name="Text Box 21"/>
            <p:cNvSpPr txBox="1">
              <a:spLocks noChangeArrowheads="1"/>
            </p:cNvSpPr>
            <p:nvPr/>
          </p:nvSpPr>
          <p:spPr bwMode="auto">
            <a:xfrm>
              <a:off x="374" y="1296"/>
              <a:ext cx="1517" cy="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n-US" sz="2000" dirty="0"/>
                <a:t>feature </a:t>
              </a:r>
              <a:r>
                <a:rPr lang="en-US" altLang="en-US" sz="2000" dirty="0" smtClean="0"/>
                <a:t>extraction</a:t>
              </a:r>
              <a:endParaRPr lang="en-US" altLang="en-US" sz="2000" dirty="0"/>
            </a:p>
            <a:p>
              <a:pPr algn="ctr" eaLnBrk="1" hangingPunct="1"/>
              <a:r>
                <a:rPr lang="en-US" altLang="en-US" sz="2000" dirty="0"/>
                <a:t>&amp; </a:t>
              </a:r>
              <a:r>
                <a:rPr lang="en-US" altLang="en-US" sz="2000" dirty="0" err="1" smtClean="0"/>
                <a:t>rappresentazione</a:t>
              </a:r>
              <a:endParaRPr lang="en-US" altLang="en-US" sz="2000" dirty="0"/>
            </a:p>
          </p:txBody>
        </p:sp>
        <p:sp>
          <p:nvSpPr>
            <p:cNvPr id="13368" name="Line 22"/>
            <p:cNvSpPr>
              <a:spLocks noChangeShapeType="1"/>
            </p:cNvSpPr>
            <p:nvPr/>
          </p:nvSpPr>
          <p:spPr bwMode="auto">
            <a:xfrm>
              <a:off x="1392" y="1152"/>
              <a:ext cx="1104" cy="528"/>
            </a:xfrm>
            <a:prstGeom prst="line">
              <a:avLst/>
            </a:prstGeom>
            <a:noFill/>
            <a:ln w="38100">
              <a:solidFill>
                <a:srgbClr val="762700"/>
              </a:solidFill>
              <a:round/>
              <a:headEnd/>
              <a:tailEnd type="triangle" w="lg" len="med"/>
            </a:ln>
            <a:extLst>
              <a:ext uri="{909E8E84-426E-40DD-AFC4-6F175D3DCCD1}">
                <a14:hiddenFill xmlns:a14="http://schemas.microsoft.com/office/drawing/2010/main">
                  <a:noFill/>
                </a14:hiddenFill>
              </a:ext>
            </a:extLst>
          </p:spPr>
          <p:txBody>
            <a:bodyPr/>
            <a:lstStyle/>
            <a:p>
              <a:endParaRPr lang="en-US"/>
            </a:p>
          </p:txBody>
        </p:sp>
        <p:sp>
          <p:nvSpPr>
            <p:cNvPr id="13369" name="AutoShape 23"/>
            <p:cNvSpPr>
              <a:spLocks noChangeArrowheads="1"/>
            </p:cNvSpPr>
            <p:nvPr/>
          </p:nvSpPr>
          <p:spPr bwMode="auto">
            <a:xfrm>
              <a:off x="1776" y="1248"/>
              <a:ext cx="288" cy="288"/>
            </a:xfrm>
            <a:prstGeom prst="flowChartSummingJunction">
              <a:avLst/>
            </a:prstGeom>
            <a:solidFill>
              <a:srgbClr val="FF33CC"/>
            </a:solidFill>
            <a:ln w="9525">
              <a:solidFill>
                <a:srgbClr val="762700"/>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grpSp>
      <p:grpSp>
        <p:nvGrpSpPr>
          <p:cNvPr id="6" name="Group 24"/>
          <p:cNvGrpSpPr>
            <a:grpSpLocks/>
          </p:cNvGrpSpPr>
          <p:nvPr/>
        </p:nvGrpSpPr>
        <p:grpSpPr bwMode="auto">
          <a:xfrm>
            <a:off x="3236914" y="1841500"/>
            <a:ext cx="3821115" cy="1808163"/>
            <a:chOff x="2039" y="1160"/>
            <a:chExt cx="2407" cy="1139"/>
          </a:xfrm>
        </p:grpSpPr>
        <p:pic>
          <p:nvPicPr>
            <p:cNvPr id="13364" name="Picture 25"/>
            <p:cNvPicPr>
              <a:picLocks noChangeAspect="1" noChangeArrowheads="1"/>
            </p:cNvPicPr>
            <p:nvPr/>
          </p:nvPicPr>
          <p:blipFill>
            <a:blip r:embed="rId2" cstate="print">
              <a:extLst>
                <a:ext uri="{28A0092B-C50C-407E-A947-70E740481C1C}">
                  <a14:useLocalDpi xmlns:a14="http://schemas.microsoft.com/office/drawing/2010/main" val="0"/>
                </a:ext>
              </a:extLst>
            </a:blip>
            <a:srcRect b="38799"/>
            <a:stretch>
              <a:fillRect/>
            </a:stretch>
          </p:blipFill>
          <p:spPr bwMode="auto">
            <a:xfrm>
              <a:off x="2496" y="1440"/>
              <a:ext cx="1488" cy="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050" name="Text Box 26"/>
            <p:cNvSpPr txBox="1">
              <a:spLocks noChangeArrowheads="1"/>
            </p:cNvSpPr>
            <p:nvPr/>
          </p:nvSpPr>
          <p:spPr bwMode="auto">
            <a:xfrm>
              <a:off x="2039" y="1160"/>
              <a:ext cx="2407" cy="291"/>
            </a:xfrm>
            <a:prstGeom prst="rect">
              <a:avLst/>
            </a:prstGeom>
            <a:solidFill>
              <a:schemeClr val="bg1"/>
            </a:solidFill>
            <a:ln w="9525">
              <a:noFill/>
              <a:miter lim="800000"/>
              <a:headEnd/>
              <a:tailEnd/>
            </a:ln>
            <a:effectLst/>
          </p:spPr>
          <p:txBody>
            <a:bodyPr wrap="none">
              <a:spAutoFit/>
            </a:bodyPr>
            <a:lstStyle/>
            <a:p>
              <a:pPr algn="ctr">
                <a:defRPr/>
              </a:pPr>
              <a:r>
                <a:rPr lang="en-US" sz="2400" b="1" dirty="0" err="1" smtClean="0">
                  <a:solidFill>
                    <a:srgbClr val="FF3399"/>
                  </a:solidFill>
                  <a:effectLst>
                    <a:outerShdw blurRad="38100" dist="38100" dir="2700000" algn="tl">
                      <a:srgbClr val="C0C0C0"/>
                    </a:outerShdw>
                  </a:effectLst>
                </a:rPr>
                <a:t>Dizionario</a:t>
              </a:r>
              <a:r>
                <a:rPr lang="en-US" sz="2400" b="1" dirty="0" smtClean="0">
                  <a:solidFill>
                    <a:srgbClr val="FF3399"/>
                  </a:solidFill>
                  <a:effectLst>
                    <a:outerShdw blurRad="38100" dist="38100" dir="2700000" algn="tl">
                      <a:srgbClr val="C0C0C0"/>
                    </a:outerShdw>
                  </a:effectLst>
                </a:rPr>
                <a:t> di </a:t>
              </a:r>
              <a:r>
                <a:rPr lang="en-US" sz="2400" b="1" dirty="0" err="1" smtClean="0">
                  <a:solidFill>
                    <a:srgbClr val="FF3399"/>
                  </a:solidFill>
                  <a:effectLst>
                    <a:outerShdw blurRad="38100" dist="38100" dir="2700000" algn="tl">
                      <a:srgbClr val="C0C0C0"/>
                    </a:outerShdw>
                  </a:effectLst>
                </a:rPr>
                <a:t>codewords</a:t>
              </a:r>
              <a:r>
                <a:rPr lang="en-US" sz="2400" b="1" dirty="0" smtClean="0">
                  <a:solidFill>
                    <a:srgbClr val="FF3399"/>
                  </a:solidFill>
                  <a:effectLst>
                    <a:outerShdw blurRad="38100" dist="38100" dir="2700000" algn="tl">
                      <a:srgbClr val="C0C0C0"/>
                    </a:outerShdw>
                  </a:effectLst>
                </a:rPr>
                <a:t> </a:t>
              </a:r>
              <a:endParaRPr lang="en-US" sz="2400" b="1" dirty="0">
                <a:solidFill>
                  <a:srgbClr val="FF3399"/>
                </a:solidFill>
                <a:effectLst>
                  <a:outerShdw blurRad="38100" dist="38100" dir="2700000" algn="tl">
                    <a:srgbClr val="C0C0C0"/>
                  </a:outerShdw>
                </a:effectLst>
              </a:endParaRPr>
            </a:p>
          </p:txBody>
        </p:sp>
      </p:grpSp>
      <p:grpSp>
        <p:nvGrpSpPr>
          <p:cNvPr id="9" name="Group 40"/>
          <p:cNvGrpSpPr>
            <a:grpSpLocks/>
          </p:cNvGrpSpPr>
          <p:nvPr/>
        </p:nvGrpSpPr>
        <p:grpSpPr bwMode="auto">
          <a:xfrm>
            <a:off x="349250" y="3081338"/>
            <a:ext cx="4024313" cy="1719263"/>
            <a:chOff x="220" y="1941"/>
            <a:chExt cx="2535" cy="1083"/>
          </a:xfrm>
        </p:grpSpPr>
        <p:sp>
          <p:nvSpPr>
            <p:cNvPr id="13331" name="Line 41"/>
            <p:cNvSpPr>
              <a:spLocks noChangeShapeType="1"/>
            </p:cNvSpPr>
            <p:nvPr/>
          </p:nvSpPr>
          <p:spPr bwMode="auto">
            <a:xfrm>
              <a:off x="240" y="1968"/>
              <a:ext cx="0" cy="240"/>
            </a:xfrm>
            <a:prstGeom prst="line">
              <a:avLst/>
            </a:prstGeom>
            <a:noFill/>
            <a:ln w="38100">
              <a:solidFill>
                <a:srgbClr val="762700"/>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13332" name="Picture 42" descr="lunch-bagtrans"/>
            <p:cNvPicPr>
              <a:picLocks noChangeAspect="1" noChangeArrowheads="1"/>
            </p:cNvPicPr>
            <p:nvPr/>
          </p:nvPicPr>
          <p:blipFill>
            <a:blip r:embed="rId3" cstate="print">
              <a:grayscl/>
              <a:extLst>
                <a:ext uri="{28A0092B-C50C-407E-A947-70E740481C1C}">
                  <a14:useLocalDpi xmlns:a14="http://schemas.microsoft.com/office/drawing/2010/main" val="0"/>
                </a:ext>
              </a:extLst>
            </a:blip>
            <a:srcRect/>
            <a:stretch>
              <a:fillRect/>
            </a:stretch>
          </p:blipFill>
          <p:spPr bwMode="auto">
            <a:xfrm>
              <a:off x="432" y="2358"/>
              <a:ext cx="379"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3" name="Picture 43" descr="lunch-bagtrans"/>
            <p:cNvPicPr>
              <a:picLocks noChangeAspect="1" noChangeArrowheads="1"/>
            </p:cNvPicPr>
            <p:nvPr/>
          </p:nvPicPr>
          <p:blipFill>
            <a:blip r:embed="rId3" cstate="print">
              <a:grayscl/>
              <a:extLst>
                <a:ext uri="{28A0092B-C50C-407E-A947-70E740481C1C}">
                  <a14:useLocalDpi xmlns:a14="http://schemas.microsoft.com/office/drawing/2010/main" val="0"/>
                </a:ext>
              </a:extLst>
            </a:blip>
            <a:srcRect/>
            <a:stretch>
              <a:fillRect/>
            </a:stretch>
          </p:blipFill>
          <p:spPr bwMode="auto">
            <a:xfrm>
              <a:off x="624" y="2448"/>
              <a:ext cx="379"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4" name="Picture 44" descr="lunch-bagtrans"/>
            <p:cNvPicPr>
              <a:picLocks noChangeAspect="1" noChangeArrowheads="1"/>
            </p:cNvPicPr>
            <p:nvPr/>
          </p:nvPicPr>
          <p:blipFill>
            <a:blip r:embed="rId3" cstate="print">
              <a:grayscl/>
              <a:extLst>
                <a:ext uri="{28A0092B-C50C-407E-A947-70E740481C1C}">
                  <a14:useLocalDpi xmlns:a14="http://schemas.microsoft.com/office/drawing/2010/main" val="0"/>
                </a:ext>
              </a:extLst>
            </a:blip>
            <a:srcRect/>
            <a:stretch>
              <a:fillRect/>
            </a:stretch>
          </p:blipFill>
          <p:spPr bwMode="auto">
            <a:xfrm>
              <a:off x="811" y="2496"/>
              <a:ext cx="379"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5" name="Picture 45"/>
            <p:cNvPicPr>
              <a:picLocks noChangeAspect="1" noChangeArrowheads="1"/>
            </p:cNvPicPr>
            <p:nvPr/>
          </p:nvPicPr>
          <p:blipFill>
            <a:blip r:embed="rId4" cstate="print">
              <a:extLst>
                <a:ext uri="{28A0092B-C50C-407E-A947-70E740481C1C}">
                  <a14:useLocalDpi xmlns:a14="http://schemas.microsoft.com/office/drawing/2010/main" val="0"/>
                </a:ext>
              </a:extLst>
            </a:blip>
            <a:srcRect l="28947" r="64471" b="92851"/>
            <a:stretch>
              <a:fillRect/>
            </a:stretch>
          </p:blipFill>
          <p:spPr bwMode="auto">
            <a:xfrm>
              <a:off x="859" y="2880"/>
              <a:ext cx="9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6" name="Picture 46"/>
            <p:cNvPicPr>
              <a:picLocks noChangeAspect="1" noChangeArrowheads="1"/>
            </p:cNvPicPr>
            <p:nvPr/>
          </p:nvPicPr>
          <p:blipFill>
            <a:blip r:embed="rId2" cstate="print">
              <a:extLst>
                <a:ext uri="{28A0092B-C50C-407E-A947-70E740481C1C}">
                  <a14:useLocalDpi xmlns:a14="http://schemas.microsoft.com/office/drawing/2010/main" val="0"/>
                </a:ext>
              </a:extLst>
            </a:blip>
            <a:srcRect l="22369" t="30862" r="72368" b="62163"/>
            <a:stretch>
              <a:fillRect/>
            </a:stretch>
          </p:blipFill>
          <p:spPr bwMode="auto">
            <a:xfrm>
              <a:off x="907" y="2592"/>
              <a:ext cx="7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7" name="Picture 47"/>
            <p:cNvPicPr>
              <a:picLocks noChangeAspect="1" noChangeArrowheads="1"/>
            </p:cNvPicPr>
            <p:nvPr/>
          </p:nvPicPr>
          <p:blipFill>
            <a:blip r:embed="rId2" cstate="print">
              <a:extLst>
                <a:ext uri="{28A0092B-C50C-407E-A947-70E740481C1C}">
                  <a14:useLocalDpi xmlns:a14="http://schemas.microsoft.com/office/drawing/2010/main" val="0"/>
                </a:ext>
              </a:extLst>
            </a:blip>
            <a:srcRect l="64473" t="39058" r="28947" b="53967"/>
            <a:stretch>
              <a:fillRect/>
            </a:stretch>
          </p:blipFill>
          <p:spPr bwMode="auto">
            <a:xfrm>
              <a:off x="1003" y="2736"/>
              <a:ext cx="96"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8" name="Picture 48"/>
            <p:cNvPicPr>
              <a:picLocks noChangeAspect="1" noChangeArrowheads="1"/>
            </p:cNvPicPr>
            <p:nvPr/>
          </p:nvPicPr>
          <p:blipFill>
            <a:blip r:embed="rId2" cstate="print">
              <a:extLst>
                <a:ext uri="{28A0092B-C50C-407E-A947-70E740481C1C}">
                  <a14:useLocalDpi xmlns:a14="http://schemas.microsoft.com/office/drawing/2010/main" val="0"/>
                </a:ext>
              </a:extLst>
            </a:blip>
            <a:srcRect l="57895" t="46207" r="36842" b="46819"/>
            <a:stretch>
              <a:fillRect/>
            </a:stretch>
          </p:blipFill>
          <p:spPr bwMode="auto">
            <a:xfrm>
              <a:off x="1003" y="2592"/>
              <a:ext cx="7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9" name="Picture 49"/>
            <p:cNvPicPr>
              <a:picLocks noChangeAspect="1" noChangeArrowheads="1"/>
            </p:cNvPicPr>
            <p:nvPr/>
          </p:nvPicPr>
          <p:blipFill>
            <a:blip r:embed="rId2" cstate="print">
              <a:extLst>
                <a:ext uri="{28A0092B-C50C-407E-A947-70E740481C1C}">
                  <a14:useLocalDpi xmlns:a14="http://schemas.microsoft.com/office/drawing/2010/main" val="0"/>
                </a:ext>
              </a:extLst>
            </a:blip>
            <a:srcRect l="14473" t="54576" r="78947" b="38799"/>
            <a:stretch>
              <a:fillRect/>
            </a:stretch>
          </p:blipFill>
          <p:spPr bwMode="auto">
            <a:xfrm>
              <a:off x="1003" y="2885"/>
              <a:ext cx="96" cy="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0" name="Picture 50"/>
            <p:cNvPicPr>
              <a:picLocks noChangeAspect="1" noChangeArrowheads="1"/>
            </p:cNvPicPr>
            <p:nvPr/>
          </p:nvPicPr>
          <p:blipFill>
            <a:blip r:embed="rId2" cstate="print">
              <a:extLst>
                <a:ext uri="{28A0092B-C50C-407E-A947-70E740481C1C}">
                  <a14:useLocalDpi xmlns:a14="http://schemas.microsoft.com/office/drawing/2010/main" val="0"/>
                </a:ext>
              </a:extLst>
            </a:blip>
            <a:srcRect l="64473" t="54401" r="28947" b="38799"/>
            <a:stretch>
              <a:fillRect/>
            </a:stretch>
          </p:blipFill>
          <p:spPr bwMode="auto">
            <a:xfrm>
              <a:off x="859" y="2736"/>
              <a:ext cx="96"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1" name="Picture 51" descr="lunch-bagtrans"/>
            <p:cNvPicPr>
              <a:picLocks noChangeAspect="1" noChangeArrowheads="1"/>
            </p:cNvPicPr>
            <p:nvPr/>
          </p:nvPicPr>
          <p:blipFill>
            <a:blip r:embed="rId3" cstate="print">
              <a:grayscl/>
              <a:extLst>
                <a:ext uri="{28A0092B-C50C-407E-A947-70E740481C1C}">
                  <a14:useLocalDpi xmlns:a14="http://schemas.microsoft.com/office/drawing/2010/main" val="0"/>
                </a:ext>
              </a:extLst>
            </a:blip>
            <a:srcRect/>
            <a:stretch>
              <a:fillRect/>
            </a:stretch>
          </p:blipFill>
          <p:spPr bwMode="auto">
            <a:xfrm>
              <a:off x="1675" y="2304"/>
              <a:ext cx="379"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2" name="Picture 52" descr="lunch-bagtrans"/>
            <p:cNvPicPr>
              <a:picLocks noChangeAspect="1" noChangeArrowheads="1"/>
            </p:cNvPicPr>
            <p:nvPr/>
          </p:nvPicPr>
          <p:blipFill>
            <a:blip r:embed="rId3" cstate="print">
              <a:grayscl/>
              <a:extLst>
                <a:ext uri="{28A0092B-C50C-407E-A947-70E740481C1C}">
                  <a14:useLocalDpi xmlns:a14="http://schemas.microsoft.com/office/drawing/2010/main" val="0"/>
                </a:ext>
              </a:extLst>
            </a:blip>
            <a:srcRect/>
            <a:stretch>
              <a:fillRect/>
            </a:stretch>
          </p:blipFill>
          <p:spPr bwMode="auto">
            <a:xfrm>
              <a:off x="1867" y="2400"/>
              <a:ext cx="379"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3" name="Picture 53" descr="lunch-bagtrans"/>
            <p:cNvPicPr>
              <a:picLocks noChangeAspect="1" noChangeArrowheads="1"/>
            </p:cNvPicPr>
            <p:nvPr/>
          </p:nvPicPr>
          <p:blipFill>
            <a:blip r:embed="rId3" cstate="print">
              <a:grayscl/>
              <a:extLst>
                <a:ext uri="{28A0092B-C50C-407E-A947-70E740481C1C}">
                  <a14:useLocalDpi xmlns:a14="http://schemas.microsoft.com/office/drawing/2010/main" val="0"/>
                </a:ext>
              </a:extLst>
            </a:blip>
            <a:srcRect/>
            <a:stretch>
              <a:fillRect/>
            </a:stretch>
          </p:blipFill>
          <p:spPr bwMode="auto">
            <a:xfrm>
              <a:off x="2054" y="2496"/>
              <a:ext cx="379"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4" name="Picture 54"/>
            <p:cNvPicPr>
              <a:picLocks noChangeAspect="1" noChangeArrowheads="1"/>
            </p:cNvPicPr>
            <p:nvPr/>
          </p:nvPicPr>
          <p:blipFill>
            <a:blip r:embed="rId2" cstate="print">
              <a:extLst>
                <a:ext uri="{28A0092B-C50C-407E-A947-70E740481C1C}">
                  <a14:useLocalDpi xmlns:a14="http://schemas.microsoft.com/office/drawing/2010/main" val="0"/>
                </a:ext>
              </a:extLst>
            </a:blip>
            <a:srcRect l="28947" r="64471" b="92851"/>
            <a:stretch>
              <a:fillRect/>
            </a:stretch>
          </p:blipFill>
          <p:spPr bwMode="auto">
            <a:xfrm>
              <a:off x="2102" y="2880"/>
              <a:ext cx="9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5" name="Picture 55"/>
            <p:cNvPicPr>
              <a:picLocks noChangeAspect="1" noChangeArrowheads="1"/>
            </p:cNvPicPr>
            <p:nvPr/>
          </p:nvPicPr>
          <p:blipFill>
            <a:blip r:embed="rId2" cstate="print">
              <a:extLst>
                <a:ext uri="{28A0092B-C50C-407E-A947-70E740481C1C}">
                  <a14:useLocalDpi xmlns:a14="http://schemas.microsoft.com/office/drawing/2010/main" val="0"/>
                </a:ext>
              </a:extLst>
            </a:blip>
            <a:srcRect l="22369" t="30862" r="72368" b="62163"/>
            <a:stretch>
              <a:fillRect/>
            </a:stretch>
          </p:blipFill>
          <p:spPr bwMode="auto">
            <a:xfrm>
              <a:off x="2150" y="2592"/>
              <a:ext cx="7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6" name="Picture 56"/>
            <p:cNvPicPr>
              <a:picLocks noChangeAspect="1" noChangeArrowheads="1"/>
            </p:cNvPicPr>
            <p:nvPr/>
          </p:nvPicPr>
          <p:blipFill>
            <a:blip r:embed="rId2" cstate="print">
              <a:extLst>
                <a:ext uri="{28A0092B-C50C-407E-A947-70E740481C1C}">
                  <a14:useLocalDpi xmlns:a14="http://schemas.microsoft.com/office/drawing/2010/main" val="0"/>
                </a:ext>
              </a:extLst>
            </a:blip>
            <a:srcRect l="64473" t="39058" r="28947" b="53967"/>
            <a:stretch>
              <a:fillRect/>
            </a:stretch>
          </p:blipFill>
          <p:spPr bwMode="auto">
            <a:xfrm>
              <a:off x="2246" y="2736"/>
              <a:ext cx="96"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7" name="Picture 57"/>
            <p:cNvPicPr>
              <a:picLocks noChangeAspect="1" noChangeArrowheads="1"/>
            </p:cNvPicPr>
            <p:nvPr/>
          </p:nvPicPr>
          <p:blipFill>
            <a:blip r:embed="rId2" cstate="print">
              <a:extLst>
                <a:ext uri="{28A0092B-C50C-407E-A947-70E740481C1C}">
                  <a14:useLocalDpi xmlns:a14="http://schemas.microsoft.com/office/drawing/2010/main" val="0"/>
                </a:ext>
              </a:extLst>
            </a:blip>
            <a:srcRect l="57895" t="46207" r="36842" b="46819"/>
            <a:stretch>
              <a:fillRect/>
            </a:stretch>
          </p:blipFill>
          <p:spPr bwMode="auto">
            <a:xfrm>
              <a:off x="2246" y="2592"/>
              <a:ext cx="7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8" name="Picture 58"/>
            <p:cNvPicPr>
              <a:picLocks noChangeAspect="1" noChangeArrowheads="1"/>
            </p:cNvPicPr>
            <p:nvPr/>
          </p:nvPicPr>
          <p:blipFill>
            <a:blip r:embed="rId5" cstate="print">
              <a:extLst>
                <a:ext uri="{28A0092B-C50C-407E-A947-70E740481C1C}">
                  <a14:useLocalDpi xmlns:a14="http://schemas.microsoft.com/office/drawing/2010/main" val="0"/>
                </a:ext>
              </a:extLst>
            </a:blip>
            <a:srcRect l="14473" t="54576" r="78947" b="38799"/>
            <a:stretch>
              <a:fillRect/>
            </a:stretch>
          </p:blipFill>
          <p:spPr bwMode="auto">
            <a:xfrm>
              <a:off x="2246" y="2885"/>
              <a:ext cx="96" cy="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9" name="Picture 59"/>
            <p:cNvPicPr>
              <a:picLocks noChangeAspect="1" noChangeArrowheads="1"/>
            </p:cNvPicPr>
            <p:nvPr/>
          </p:nvPicPr>
          <p:blipFill>
            <a:blip r:embed="rId2" cstate="print">
              <a:extLst>
                <a:ext uri="{28A0092B-C50C-407E-A947-70E740481C1C}">
                  <a14:useLocalDpi xmlns:a14="http://schemas.microsoft.com/office/drawing/2010/main" val="0"/>
                </a:ext>
              </a:extLst>
            </a:blip>
            <a:srcRect l="64473" t="54401" r="28947" b="38799"/>
            <a:stretch>
              <a:fillRect/>
            </a:stretch>
          </p:blipFill>
          <p:spPr bwMode="auto">
            <a:xfrm>
              <a:off x="2102" y="2736"/>
              <a:ext cx="96"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50" name="Line 60"/>
            <p:cNvSpPr>
              <a:spLocks noChangeShapeType="1"/>
            </p:cNvSpPr>
            <p:nvPr/>
          </p:nvSpPr>
          <p:spPr bwMode="auto">
            <a:xfrm flipH="1">
              <a:off x="240" y="1968"/>
              <a:ext cx="2256" cy="0"/>
            </a:xfrm>
            <a:prstGeom prst="line">
              <a:avLst/>
            </a:prstGeom>
            <a:noFill/>
            <a:ln w="38100">
              <a:solidFill>
                <a:srgbClr val="7627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51" name="Text Box 61"/>
            <p:cNvSpPr txBox="1">
              <a:spLocks noChangeArrowheads="1"/>
            </p:cNvSpPr>
            <p:nvPr/>
          </p:nvSpPr>
          <p:spPr bwMode="auto">
            <a:xfrm>
              <a:off x="220" y="1941"/>
              <a:ext cx="2535" cy="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altLang="en-US" sz="2000" dirty="0" smtClean="0"/>
                <a:t>Rappresentazione </a:t>
              </a:r>
            </a:p>
            <a:p>
              <a:pPr eaLnBrk="1" hangingPunct="1"/>
              <a:r>
                <a:rPr lang="it-IT" altLang="en-US" sz="2000" dirty="0" smtClean="0"/>
                <a:t>dell’immagine</a:t>
              </a:r>
              <a:endParaRPr lang="en-US" altLang="en-US" sz="2000" dirty="0"/>
            </a:p>
          </p:txBody>
        </p:sp>
      </p:grpSp>
      <p:sp>
        <p:nvSpPr>
          <p:cNvPr id="71" name="Text Box 43"/>
          <p:cNvSpPr txBox="1">
            <a:spLocks noChangeArrowheads="1"/>
          </p:cNvSpPr>
          <p:nvPr/>
        </p:nvSpPr>
        <p:spPr bwMode="auto">
          <a:xfrm>
            <a:off x="228600" y="2057400"/>
            <a:ext cx="608013" cy="701675"/>
          </a:xfrm>
          <a:prstGeom prst="rect">
            <a:avLst/>
          </a:prstGeom>
          <a:noFill/>
          <a:ln w="9525">
            <a:noFill/>
            <a:miter lim="800000"/>
            <a:headEnd/>
            <a:tailEnd/>
          </a:ln>
          <a:effectLst/>
        </p:spPr>
        <p:txBody>
          <a:bodyPr wrap="none">
            <a:spAutoFit/>
          </a:bodyPr>
          <a:lstStyle/>
          <a:p>
            <a:pPr>
              <a:defRPr/>
            </a:pPr>
            <a:r>
              <a:rPr lang="en-US" sz="4000" b="1" dirty="0">
                <a:solidFill>
                  <a:srgbClr val="660066"/>
                </a:solidFill>
                <a:effectLst>
                  <a:outerShdw blurRad="38100" dist="38100" dir="2700000" algn="tl">
                    <a:srgbClr val="C0C0C0"/>
                  </a:outerShdw>
                </a:effectLst>
              </a:rPr>
              <a:t>1.</a:t>
            </a:r>
          </a:p>
        </p:txBody>
      </p:sp>
      <p:sp>
        <p:nvSpPr>
          <p:cNvPr id="72" name="Text Box 44"/>
          <p:cNvSpPr txBox="1">
            <a:spLocks noChangeArrowheads="1"/>
          </p:cNvSpPr>
          <p:nvPr/>
        </p:nvSpPr>
        <p:spPr bwMode="auto">
          <a:xfrm>
            <a:off x="5105400" y="1295400"/>
            <a:ext cx="608013" cy="701675"/>
          </a:xfrm>
          <a:prstGeom prst="rect">
            <a:avLst/>
          </a:prstGeom>
          <a:noFill/>
          <a:ln w="9525">
            <a:noFill/>
            <a:miter lim="800000"/>
            <a:headEnd/>
            <a:tailEnd/>
          </a:ln>
          <a:effectLst/>
        </p:spPr>
        <p:txBody>
          <a:bodyPr wrap="none">
            <a:spAutoFit/>
          </a:bodyPr>
          <a:lstStyle/>
          <a:p>
            <a:pPr>
              <a:defRPr/>
            </a:pPr>
            <a:r>
              <a:rPr lang="en-US" sz="4000" b="1">
                <a:solidFill>
                  <a:srgbClr val="660066"/>
                </a:solidFill>
                <a:effectLst>
                  <a:outerShdw blurRad="38100" dist="38100" dir="2700000" algn="tl">
                    <a:srgbClr val="C0C0C0"/>
                  </a:outerShdw>
                </a:effectLst>
              </a:rPr>
              <a:t>2.</a:t>
            </a:r>
          </a:p>
        </p:txBody>
      </p:sp>
      <p:sp>
        <p:nvSpPr>
          <p:cNvPr id="73" name="Text Box 45"/>
          <p:cNvSpPr txBox="1">
            <a:spLocks noChangeArrowheads="1"/>
          </p:cNvSpPr>
          <p:nvPr/>
        </p:nvSpPr>
        <p:spPr bwMode="auto">
          <a:xfrm>
            <a:off x="1588" y="3641725"/>
            <a:ext cx="608012" cy="701675"/>
          </a:xfrm>
          <a:prstGeom prst="rect">
            <a:avLst/>
          </a:prstGeom>
          <a:noFill/>
          <a:ln w="9525">
            <a:noFill/>
            <a:miter lim="800000"/>
            <a:headEnd/>
            <a:tailEnd/>
          </a:ln>
          <a:effectLst/>
        </p:spPr>
        <p:txBody>
          <a:bodyPr wrap="none">
            <a:spAutoFit/>
          </a:bodyPr>
          <a:lstStyle/>
          <a:p>
            <a:pPr>
              <a:defRPr/>
            </a:pPr>
            <a:r>
              <a:rPr lang="en-US" sz="4000" b="1" dirty="0">
                <a:solidFill>
                  <a:srgbClr val="660066"/>
                </a:solidFill>
                <a:effectLst>
                  <a:outerShdw blurRad="38100" dist="38100" dir="2700000" algn="tl">
                    <a:srgbClr val="C0C0C0"/>
                  </a:outerShdw>
                </a:effectLst>
              </a:rPr>
              <a:t>3.</a:t>
            </a:r>
          </a:p>
        </p:txBody>
      </p:sp>
      <p:grpSp>
        <p:nvGrpSpPr>
          <p:cNvPr id="74" name="Group 8"/>
          <p:cNvGrpSpPr>
            <a:grpSpLocks/>
          </p:cNvGrpSpPr>
          <p:nvPr/>
        </p:nvGrpSpPr>
        <p:grpSpPr bwMode="auto">
          <a:xfrm>
            <a:off x="381000" y="0"/>
            <a:ext cx="4648201" cy="1447800"/>
            <a:chOff x="240" y="0"/>
            <a:chExt cx="2928" cy="912"/>
          </a:xfrm>
        </p:grpSpPr>
        <p:grpSp>
          <p:nvGrpSpPr>
            <p:cNvPr id="75" name="Group 9"/>
            <p:cNvGrpSpPr>
              <a:grpSpLocks/>
            </p:cNvGrpSpPr>
            <p:nvPr/>
          </p:nvGrpSpPr>
          <p:grpSpPr bwMode="auto">
            <a:xfrm>
              <a:off x="240" y="481"/>
              <a:ext cx="2727" cy="431"/>
              <a:chOff x="240" y="481"/>
              <a:chExt cx="2727" cy="431"/>
            </a:xfrm>
          </p:grpSpPr>
          <p:sp>
            <p:nvSpPr>
              <p:cNvPr id="77" name="AutoShape 10"/>
              <p:cNvSpPr>
                <a:spLocks noChangeArrowheads="1"/>
              </p:cNvSpPr>
              <p:nvPr/>
            </p:nvSpPr>
            <p:spPr bwMode="auto">
              <a:xfrm>
                <a:off x="432" y="586"/>
                <a:ext cx="1191" cy="326"/>
              </a:xfrm>
              <a:prstGeom prst="parallelogram">
                <a:avLst>
                  <a:gd name="adj" fmla="val 108874"/>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78" name="AutoShape 11"/>
              <p:cNvSpPr>
                <a:spLocks noChangeArrowheads="1"/>
              </p:cNvSpPr>
              <p:nvPr/>
            </p:nvSpPr>
            <p:spPr bwMode="auto">
              <a:xfrm>
                <a:off x="336" y="538"/>
                <a:ext cx="1191" cy="326"/>
              </a:xfrm>
              <a:prstGeom prst="parallelogram">
                <a:avLst>
                  <a:gd name="adj" fmla="val 108874"/>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79" name="AutoShape 12"/>
              <p:cNvSpPr>
                <a:spLocks noChangeArrowheads="1"/>
              </p:cNvSpPr>
              <p:nvPr/>
            </p:nvSpPr>
            <p:spPr bwMode="auto">
              <a:xfrm>
                <a:off x="240" y="490"/>
                <a:ext cx="1191" cy="326"/>
              </a:xfrm>
              <a:prstGeom prst="parallelogram">
                <a:avLst>
                  <a:gd name="adj" fmla="val 108874"/>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80" name="AutoShape 13"/>
              <p:cNvSpPr>
                <a:spLocks noChangeArrowheads="1"/>
              </p:cNvSpPr>
              <p:nvPr/>
            </p:nvSpPr>
            <p:spPr bwMode="auto">
              <a:xfrm>
                <a:off x="1776" y="586"/>
                <a:ext cx="1191" cy="326"/>
              </a:xfrm>
              <a:prstGeom prst="parallelogram">
                <a:avLst>
                  <a:gd name="adj" fmla="val 108874"/>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81" name="AutoShape 14"/>
              <p:cNvSpPr>
                <a:spLocks noChangeArrowheads="1"/>
              </p:cNvSpPr>
              <p:nvPr/>
            </p:nvSpPr>
            <p:spPr bwMode="auto">
              <a:xfrm>
                <a:off x="1680" y="538"/>
                <a:ext cx="1191" cy="326"/>
              </a:xfrm>
              <a:prstGeom prst="parallelogram">
                <a:avLst>
                  <a:gd name="adj" fmla="val 108874"/>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82" name="AutoShape 15"/>
              <p:cNvSpPr>
                <a:spLocks noChangeArrowheads="1"/>
              </p:cNvSpPr>
              <p:nvPr/>
            </p:nvSpPr>
            <p:spPr bwMode="auto">
              <a:xfrm>
                <a:off x="1584" y="490"/>
                <a:ext cx="1191" cy="326"/>
              </a:xfrm>
              <a:prstGeom prst="parallelogram">
                <a:avLst>
                  <a:gd name="adj" fmla="val 108874"/>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pic>
            <p:nvPicPr>
              <p:cNvPr id="83" name="Picture 16" descr="DaVinci_face_only"/>
              <p:cNvPicPr>
                <a:picLocks noChangeAspect="1" noChangeArrowheads="1"/>
              </p:cNvPicPr>
              <p:nvPr/>
            </p:nvPicPr>
            <p:blipFill>
              <a:blip r:embed="rId6">
                <a:grayscl/>
                <a:extLst>
                  <a:ext uri="{28A0092B-C50C-407E-A947-70E740481C1C}">
                    <a14:useLocalDpi xmlns:a14="http://schemas.microsoft.com/office/drawing/2010/main" val="0"/>
                  </a:ext>
                </a:extLst>
              </a:blip>
              <a:srcRect b="16327"/>
              <a:stretch>
                <a:fillRect/>
              </a:stretch>
            </p:blipFill>
            <p:spPr bwMode="auto">
              <a:xfrm>
                <a:off x="645" y="481"/>
                <a:ext cx="494" cy="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4" name="Picture 17" descr="bicycle"/>
              <p:cNvPicPr>
                <a:picLocks noChangeAspect="1" noChangeArrowheads="1"/>
              </p:cNvPicPr>
              <p:nvPr/>
            </p:nvPicPr>
            <p:blipFill>
              <a:blip r:embed="rId7" cstate="print">
                <a:clrChange>
                  <a:clrFrom>
                    <a:srgbClr val="FFFFFF"/>
                  </a:clrFrom>
                  <a:clrTo>
                    <a:srgbClr val="FFFFFF">
                      <a:alpha val="0"/>
                    </a:srgbClr>
                  </a:clrTo>
                </a:clrChange>
                <a:grayscl/>
                <a:extLst>
                  <a:ext uri="{28A0092B-C50C-407E-A947-70E740481C1C}">
                    <a14:useLocalDpi xmlns:a14="http://schemas.microsoft.com/office/drawing/2010/main" val="0"/>
                  </a:ext>
                </a:extLst>
              </a:blip>
              <a:srcRect/>
              <a:stretch>
                <a:fillRect/>
              </a:stretch>
            </p:blipFill>
            <p:spPr bwMode="auto">
              <a:xfrm>
                <a:off x="1920" y="493"/>
                <a:ext cx="523"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6" name="Text Box 18"/>
            <p:cNvSpPr txBox="1">
              <a:spLocks noChangeArrowheads="1"/>
            </p:cNvSpPr>
            <p:nvPr/>
          </p:nvSpPr>
          <p:spPr bwMode="auto">
            <a:xfrm>
              <a:off x="240" y="0"/>
              <a:ext cx="2928" cy="523"/>
            </a:xfrm>
            <a:prstGeom prst="rect">
              <a:avLst/>
            </a:prstGeom>
            <a:noFill/>
            <a:ln w="9525">
              <a:noFill/>
              <a:miter lim="800000"/>
              <a:headEnd/>
              <a:tailEnd/>
            </a:ln>
            <a:effectLst/>
          </p:spPr>
          <p:txBody>
            <a:bodyPr wrap="square">
              <a:spAutoFit/>
            </a:bodyPr>
            <a:lstStyle/>
            <a:p>
              <a:pPr>
                <a:defRPr/>
              </a:pPr>
              <a:r>
                <a:rPr lang="en-US" sz="2400" b="1" dirty="0" err="1" smtClean="0">
                  <a:effectLst>
                    <a:outerShdw blurRad="38100" dist="38100" dir="2700000" algn="tl">
                      <a:srgbClr val="C0C0C0"/>
                    </a:outerShdw>
                  </a:effectLst>
                </a:rPr>
                <a:t>Addestramento</a:t>
              </a:r>
              <a:r>
                <a:rPr lang="en-US" sz="2400" b="1" dirty="0" smtClean="0">
                  <a:effectLst>
                    <a:outerShdw blurRad="38100" dist="38100" dir="2700000" algn="tl">
                      <a:srgbClr val="C0C0C0"/>
                    </a:outerShdw>
                  </a:effectLst>
                </a:rPr>
                <a:t> </a:t>
              </a:r>
              <a:r>
                <a:rPr lang="en-US" sz="2400" b="1" dirty="0" err="1" smtClean="0">
                  <a:effectLst>
                    <a:outerShdw blurRad="38100" dist="38100" dir="2700000" algn="tl">
                      <a:srgbClr val="C0C0C0"/>
                    </a:outerShdw>
                  </a:effectLst>
                </a:rPr>
                <a:t>della</a:t>
              </a:r>
              <a:r>
                <a:rPr lang="en-US" sz="2400" b="1" dirty="0" smtClean="0">
                  <a:effectLst>
                    <a:outerShdw blurRad="38100" dist="38100" dir="2700000" algn="tl">
                      <a:srgbClr val="C0C0C0"/>
                    </a:outerShdw>
                  </a:effectLst>
                </a:rPr>
                <a:t> </a:t>
              </a:r>
              <a:r>
                <a:rPr lang="en-US" sz="2400" b="1" dirty="0" err="1" smtClean="0">
                  <a:effectLst>
                    <a:outerShdw blurRad="38100" dist="38100" dir="2700000" algn="tl">
                      <a:srgbClr val="C0C0C0"/>
                    </a:outerShdw>
                  </a:effectLst>
                </a:rPr>
                <a:t>rappresentazione</a:t>
              </a:r>
              <a:endParaRPr lang="en-US" sz="2400" b="1" dirty="0">
                <a:effectLst>
                  <a:outerShdw blurRad="38100" dist="38100" dir="2700000" algn="tl">
                    <a:srgbClr val="C0C0C0"/>
                  </a:outerShdw>
                </a:effectLst>
              </a:endParaRPr>
            </a:p>
          </p:txBody>
        </p:sp>
      </p:grpSp>
    </p:spTree>
    <p:extLst>
      <p:ext uri="{BB962C8B-B14F-4D97-AF65-F5344CB8AC3E}">
        <p14:creationId xmlns:p14="http://schemas.microsoft.com/office/powerpoint/2010/main" val="23776236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DaVinci_face_onl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795463"/>
            <a:ext cx="3101975" cy="384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363" name="Group 3"/>
          <p:cNvGrpSpPr>
            <a:grpSpLocks/>
          </p:cNvGrpSpPr>
          <p:nvPr/>
        </p:nvGrpSpPr>
        <p:grpSpPr bwMode="auto">
          <a:xfrm>
            <a:off x="5334000" y="1871663"/>
            <a:ext cx="2667000" cy="3581400"/>
            <a:chOff x="3360" y="1632"/>
            <a:chExt cx="1680" cy="2256"/>
          </a:xfrm>
        </p:grpSpPr>
        <p:pic>
          <p:nvPicPr>
            <p:cNvPr id="15365" name="Picture 4" descr="ermine"/>
            <p:cNvPicPr>
              <a:picLocks noChangeAspect="1" noChangeArrowheads="1"/>
            </p:cNvPicPr>
            <p:nvPr/>
          </p:nvPicPr>
          <p:blipFill>
            <a:blip r:embed="rId3">
              <a:extLst>
                <a:ext uri="{28A0092B-C50C-407E-A947-70E740481C1C}">
                  <a14:useLocalDpi xmlns:a14="http://schemas.microsoft.com/office/drawing/2010/main" val="0"/>
                </a:ext>
              </a:extLst>
            </a:blip>
            <a:srcRect l="49399" t="22293" r="38898" b="71706"/>
            <a:stretch>
              <a:fillRect/>
            </a:stretch>
          </p:blipFill>
          <p:spPr bwMode="auto">
            <a:xfrm>
              <a:off x="4560" y="3072"/>
              <a:ext cx="480"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6" name="Picture 5" descr="ermine"/>
            <p:cNvPicPr>
              <a:picLocks noChangeAspect="1" noChangeArrowheads="1"/>
            </p:cNvPicPr>
            <p:nvPr/>
          </p:nvPicPr>
          <p:blipFill>
            <a:blip r:embed="rId3">
              <a:extLst>
                <a:ext uri="{28A0092B-C50C-407E-A947-70E740481C1C}">
                  <a14:useLocalDpi xmlns:a14="http://schemas.microsoft.com/office/drawing/2010/main" val="0"/>
                </a:ext>
              </a:extLst>
            </a:blip>
            <a:srcRect l="57591" t="4288" r="29535" b="88853"/>
            <a:stretch>
              <a:fillRect/>
            </a:stretch>
          </p:blipFill>
          <p:spPr bwMode="auto">
            <a:xfrm>
              <a:off x="4224" y="1632"/>
              <a:ext cx="432" cy="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7" name="Picture 6" descr="ermine"/>
            <p:cNvPicPr>
              <a:picLocks noChangeAspect="1" noChangeArrowheads="1"/>
            </p:cNvPicPr>
            <p:nvPr/>
          </p:nvPicPr>
          <p:blipFill>
            <a:blip r:embed="rId3">
              <a:extLst>
                <a:ext uri="{28A0092B-C50C-407E-A947-70E740481C1C}">
                  <a14:useLocalDpi xmlns:a14="http://schemas.microsoft.com/office/drawing/2010/main" val="0"/>
                </a:ext>
              </a:extLst>
            </a:blip>
            <a:srcRect l="43547" t="38583" r="43579" b="54558"/>
            <a:stretch>
              <a:fillRect/>
            </a:stretch>
          </p:blipFill>
          <p:spPr bwMode="auto">
            <a:xfrm>
              <a:off x="3360" y="3120"/>
              <a:ext cx="432" cy="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8" name="Picture 7" descr="ermine"/>
            <p:cNvPicPr>
              <a:picLocks noChangeAspect="1" noChangeArrowheads="1"/>
            </p:cNvPicPr>
            <p:nvPr/>
          </p:nvPicPr>
          <p:blipFill>
            <a:blip r:embed="rId3">
              <a:extLst>
                <a:ext uri="{28A0092B-C50C-407E-A947-70E740481C1C}">
                  <a14:useLocalDpi xmlns:a14="http://schemas.microsoft.com/office/drawing/2010/main" val="0"/>
                </a:ext>
              </a:extLst>
            </a:blip>
            <a:srcRect l="38866" t="15433" r="51772" b="79422"/>
            <a:stretch>
              <a:fillRect/>
            </a:stretch>
          </p:blipFill>
          <p:spPr bwMode="auto">
            <a:xfrm>
              <a:off x="4416" y="2496"/>
              <a:ext cx="38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9" name="Picture 8" descr="ermine"/>
            <p:cNvPicPr>
              <a:picLocks noChangeAspect="1" noChangeArrowheads="1"/>
            </p:cNvPicPr>
            <p:nvPr/>
          </p:nvPicPr>
          <p:blipFill>
            <a:blip r:embed="rId3">
              <a:extLst>
                <a:ext uri="{28A0092B-C50C-407E-A947-70E740481C1C}">
                  <a14:useLocalDpi xmlns:a14="http://schemas.microsoft.com/office/drawing/2010/main" val="0"/>
                </a:ext>
              </a:extLst>
            </a:blip>
            <a:srcRect l="58762" t="14577" r="31876" b="79422"/>
            <a:stretch>
              <a:fillRect/>
            </a:stretch>
          </p:blipFill>
          <p:spPr bwMode="auto">
            <a:xfrm>
              <a:off x="3840" y="2544"/>
              <a:ext cx="384"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0" name="Picture 9" descr="ermine"/>
            <p:cNvPicPr>
              <a:picLocks noChangeAspect="1" noChangeArrowheads="1"/>
            </p:cNvPicPr>
            <p:nvPr/>
          </p:nvPicPr>
          <p:blipFill>
            <a:blip r:embed="rId3">
              <a:extLst>
                <a:ext uri="{28A0092B-C50C-407E-A947-70E740481C1C}">
                  <a14:useLocalDpi xmlns:a14="http://schemas.microsoft.com/office/drawing/2010/main" val="0"/>
                </a:ext>
              </a:extLst>
            </a:blip>
            <a:srcRect l="56421" t="32582" r="31876" b="62274"/>
            <a:stretch>
              <a:fillRect/>
            </a:stretch>
          </p:blipFill>
          <p:spPr bwMode="auto">
            <a:xfrm>
              <a:off x="4368" y="3600"/>
              <a:ext cx="48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1" name="Picture 10" descr="ermine"/>
            <p:cNvPicPr>
              <a:picLocks noChangeAspect="1" noChangeArrowheads="1"/>
            </p:cNvPicPr>
            <p:nvPr/>
          </p:nvPicPr>
          <p:blipFill>
            <a:blip r:embed="rId3">
              <a:extLst>
                <a:ext uri="{28A0092B-C50C-407E-A947-70E740481C1C}">
                  <a14:useLocalDpi xmlns:a14="http://schemas.microsoft.com/office/drawing/2010/main" val="0"/>
                </a:ext>
              </a:extLst>
            </a:blip>
            <a:srcRect l="58762" t="27437" r="31876" b="67418"/>
            <a:stretch>
              <a:fillRect/>
            </a:stretch>
          </p:blipFill>
          <p:spPr bwMode="auto">
            <a:xfrm>
              <a:off x="4512" y="2064"/>
              <a:ext cx="38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2" name="Picture 11" descr="ermine"/>
            <p:cNvPicPr>
              <a:picLocks noChangeAspect="1" noChangeArrowheads="1"/>
            </p:cNvPicPr>
            <p:nvPr/>
          </p:nvPicPr>
          <p:blipFill>
            <a:blip r:embed="rId3">
              <a:extLst>
                <a:ext uri="{28A0092B-C50C-407E-A947-70E740481C1C}">
                  <a14:useLocalDpi xmlns:a14="http://schemas.microsoft.com/office/drawing/2010/main" val="0"/>
                </a:ext>
              </a:extLst>
            </a:blip>
            <a:srcRect l="59932" t="23151" r="31876" b="71706"/>
            <a:stretch>
              <a:fillRect/>
            </a:stretch>
          </p:blipFill>
          <p:spPr bwMode="auto">
            <a:xfrm>
              <a:off x="4032" y="3024"/>
              <a:ext cx="33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3" name="Picture 12" descr="ermine"/>
            <p:cNvPicPr>
              <a:picLocks noChangeAspect="1" noChangeArrowheads="1"/>
            </p:cNvPicPr>
            <p:nvPr/>
          </p:nvPicPr>
          <p:blipFill>
            <a:blip r:embed="rId3">
              <a:extLst>
                <a:ext uri="{28A0092B-C50C-407E-A947-70E740481C1C}">
                  <a14:useLocalDpi xmlns:a14="http://schemas.microsoft.com/office/drawing/2010/main" val="0"/>
                </a:ext>
              </a:extLst>
            </a:blip>
            <a:srcRect l="47058" t="24008" r="45920" b="63130"/>
            <a:stretch>
              <a:fillRect/>
            </a:stretch>
          </p:blipFill>
          <p:spPr bwMode="auto">
            <a:xfrm>
              <a:off x="3792" y="1680"/>
              <a:ext cx="288"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4" name="Picture 13" descr="ermine"/>
            <p:cNvPicPr>
              <a:picLocks noChangeAspect="1" noChangeArrowheads="1"/>
            </p:cNvPicPr>
            <p:nvPr/>
          </p:nvPicPr>
          <p:blipFill>
            <a:blip r:embed="rId3">
              <a:extLst>
                <a:ext uri="{28A0092B-C50C-407E-A947-70E740481C1C}">
                  <a14:useLocalDpi xmlns:a14="http://schemas.microsoft.com/office/drawing/2010/main" val="0"/>
                </a:ext>
              </a:extLst>
            </a:blip>
            <a:srcRect l="50569" t="17148" r="37727" b="76851"/>
            <a:stretch>
              <a:fillRect/>
            </a:stretch>
          </p:blipFill>
          <p:spPr bwMode="auto">
            <a:xfrm>
              <a:off x="3648" y="3552"/>
              <a:ext cx="480"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15086" name="Rectangle 14"/>
          <p:cNvSpPr>
            <a:spLocks noGrp="1" noChangeArrowheads="1"/>
          </p:cNvSpPr>
          <p:nvPr>
            <p:ph type="title"/>
          </p:nvPr>
        </p:nvSpPr>
        <p:spPr>
          <a:xfrm>
            <a:off x="457200" y="274638"/>
            <a:ext cx="8229600" cy="563562"/>
          </a:xfrm>
        </p:spPr>
        <p:txBody>
          <a:bodyPr/>
          <a:lstStyle/>
          <a:p>
            <a:pPr eaLnBrk="1" hangingPunct="1">
              <a:defRPr/>
            </a:pPr>
            <a:r>
              <a:rPr lang="en-US" sz="3400" b="1" dirty="0" smtClean="0"/>
              <a:t>1.Feature extraction e </a:t>
            </a:r>
            <a:r>
              <a:rPr lang="en-US" sz="3400" b="1" dirty="0" err="1" smtClean="0"/>
              <a:t>rappresentazione</a:t>
            </a:r>
            <a:endParaRPr lang="en-US" sz="3400" b="1" dirty="0" smtClean="0"/>
          </a:p>
        </p:txBody>
      </p:sp>
    </p:spTree>
    <p:extLst>
      <p:ext uri="{BB962C8B-B14F-4D97-AF65-F5344CB8AC3E}">
        <p14:creationId xmlns:p14="http://schemas.microsoft.com/office/powerpoint/2010/main" val="428290039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6098" name="Rectangle 2"/>
          <p:cNvSpPr>
            <a:spLocks noGrp="1" noChangeArrowheads="1"/>
          </p:cNvSpPr>
          <p:nvPr>
            <p:ph type="title"/>
          </p:nvPr>
        </p:nvSpPr>
        <p:spPr>
          <a:xfrm>
            <a:off x="457200" y="274638"/>
            <a:ext cx="8229600" cy="563562"/>
          </a:xfrm>
        </p:spPr>
        <p:txBody>
          <a:bodyPr/>
          <a:lstStyle/>
          <a:p>
            <a:pPr eaLnBrk="1" hangingPunct="1">
              <a:defRPr/>
            </a:pPr>
            <a:r>
              <a:rPr lang="en-US" sz="3400" b="1" dirty="0" smtClean="0"/>
              <a:t>1.Feature extraction </a:t>
            </a:r>
            <a:r>
              <a:rPr lang="en-US" sz="3400" b="1" dirty="0" smtClean="0">
                <a:solidFill>
                  <a:srgbClr val="B2B2B2"/>
                </a:solidFill>
              </a:rPr>
              <a:t>e </a:t>
            </a:r>
            <a:r>
              <a:rPr lang="en-US" sz="3400" b="1" dirty="0" err="1" smtClean="0">
                <a:solidFill>
                  <a:srgbClr val="B2B2B2"/>
                </a:solidFill>
              </a:rPr>
              <a:t>rappresentazione</a:t>
            </a:r>
            <a:endParaRPr lang="en-US" sz="3400" b="1" dirty="0" smtClean="0">
              <a:solidFill>
                <a:srgbClr val="B2B2B2"/>
              </a:solidFill>
            </a:endParaRPr>
          </a:p>
        </p:txBody>
      </p:sp>
      <p:pic>
        <p:nvPicPr>
          <p:cNvPr id="16387" name="Picture 4" descr="tmp"/>
          <p:cNvPicPr>
            <a:picLocks noChangeAspect="1" noChangeArrowheads="1"/>
          </p:cNvPicPr>
          <p:nvPr/>
        </p:nvPicPr>
        <p:blipFill>
          <a:blip r:embed="rId2">
            <a:extLst>
              <a:ext uri="{28A0092B-C50C-407E-A947-70E740481C1C}">
                <a14:useLocalDpi xmlns:a14="http://schemas.microsoft.com/office/drawing/2010/main" val="0"/>
              </a:ext>
            </a:extLst>
          </a:blip>
          <a:srcRect l="2948" t="17174" r="66127" b="47049"/>
          <a:stretch>
            <a:fillRect/>
          </a:stretch>
        </p:blipFill>
        <p:spPr bwMode="auto">
          <a:xfrm>
            <a:off x="4343400" y="2667000"/>
            <a:ext cx="4572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388" name="Group 5"/>
          <p:cNvGrpSpPr>
            <a:grpSpLocks/>
          </p:cNvGrpSpPr>
          <p:nvPr/>
        </p:nvGrpSpPr>
        <p:grpSpPr bwMode="auto">
          <a:xfrm>
            <a:off x="4343400" y="2667000"/>
            <a:ext cx="4572000" cy="3429000"/>
            <a:chOff x="2736" y="1680"/>
            <a:chExt cx="2880" cy="2160"/>
          </a:xfrm>
        </p:grpSpPr>
        <p:sp>
          <p:nvSpPr>
            <p:cNvPr id="16390" name="Line 6"/>
            <p:cNvSpPr>
              <a:spLocks noChangeShapeType="1"/>
            </p:cNvSpPr>
            <p:nvPr/>
          </p:nvSpPr>
          <p:spPr bwMode="auto">
            <a:xfrm>
              <a:off x="2976" y="1680"/>
              <a:ext cx="0" cy="216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391" name="Line 7"/>
            <p:cNvSpPr>
              <a:spLocks noChangeShapeType="1"/>
            </p:cNvSpPr>
            <p:nvPr/>
          </p:nvSpPr>
          <p:spPr bwMode="auto">
            <a:xfrm>
              <a:off x="3216" y="1680"/>
              <a:ext cx="0" cy="216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392" name="Line 8"/>
            <p:cNvSpPr>
              <a:spLocks noChangeShapeType="1"/>
            </p:cNvSpPr>
            <p:nvPr/>
          </p:nvSpPr>
          <p:spPr bwMode="auto">
            <a:xfrm>
              <a:off x="3456" y="1680"/>
              <a:ext cx="0" cy="216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393" name="Line 9"/>
            <p:cNvSpPr>
              <a:spLocks noChangeShapeType="1"/>
            </p:cNvSpPr>
            <p:nvPr/>
          </p:nvSpPr>
          <p:spPr bwMode="auto">
            <a:xfrm>
              <a:off x="3696" y="1680"/>
              <a:ext cx="0" cy="216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394" name="Line 10"/>
            <p:cNvSpPr>
              <a:spLocks noChangeShapeType="1"/>
            </p:cNvSpPr>
            <p:nvPr/>
          </p:nvSpPr>
          <p:spPr bwMode="auto">
            <a:xfrm>
              <a:off x="3936" y="1680"/>
              <a:ext cx="0" cy="216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395" name="Line 11"/>
            <p:cNvSpPr>
              <a:spLocks noChangeShapeType="1"/>
            </p:cNvSpPr>
            <p:nvPr/>
          </p:nvSpPr>
          <p:spPr bwMode="auto">
            <a:xfrm>
              <a:off x="4176" y="1680"/>
              <a:ext cx="0" cy="216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396" name="Line 12"/>
            <p:cNvSpPr>
              <a:spLocks noChangeShapeType="1"/>
            </p:cNvSpPr>
            <p:nvPr/>
          </p:nvSpPr>
          <p:spPr bwMode="auto">
            <a:xfrm>
              <a:off x="4416" y="1680"/>
              <a:ext cx="0" cy="216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397" name="Line 13"/>
            <p:cNvSpPr>
              <a:spLocks noChangeShapeType="1"/>
            </p:cNvSpPr>
            <p:nvPr/>
          </p:nvSpPr>
          <p:spPr bwMode="auto">
            <a:xfrm>
              <a:off x="4656" y="1680"/>
              <a:ext cx="0" cy="216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398" name="Line 14"/>
            <p:cNvSpPr>
              <a:spLocks noChangeShapeType="1"/>
            </p:cNvSpPr>
            <p:nvPr/>
          </p:nvSpPr>
          <p:spPr bwMode="auto">
            <a:xfrm>
              <a:off x="4896" y="1680"/>
              <a:ext cx="0" cy="216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399" name="Line 15"/>
            <p:cNvSpPr>
              <a:spLocks noChangeShapeType="1"/>
            </p:cNvSpPr>
            <p:nvPr/>
          </p:nvSpPr>
          <p:spPr bwMode="auto">
            <a:xfrm>
              <a:off x="5136" y="1680"/>
              <a:ext cx="0" cy="216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400" name="Line 16"/>
            <p:cNvSpPr>
              <a:spLocks noChangeShapeType="1"/>
            </p:cNvSpPr>
            <p:nvPr/>
          </p:nvSpPr>
          <p:spPr bwMode="auto">
            <a:xfrm>
              <a:off x="5376" y="1680"/>
              <a:ext cx="0" cy="216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401" name="Line 17"/>
            <p:cNvSpPr>
              <a:spLocks noChangeShapeType="1"/>
            </p:cNvSpPr>
            <p:nvPr/>
          </p:nvSpPr>
          <p:spPr bwMode="auto">
            <a:xfrm>
              <a:off x="2736" y="1920"/>
              <a:ext cx="2880" cy="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402" name="Line 18"/>
            <p:cNvSpPr>
              <a:spLocks noChangeShapeType="1"/>
            </p:cNvSpPr>
            <p:nvPr/>
          </p:nvSpPr>
          <p:spPr bwMode="auto">
            <a:xfrm>
              <a:off x="2736" y="2160"/>
              <a:ext cx="2880" cy="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403" name="Line 19"/>
            <p:cNvSpPr>
              <a:spLocks noChangeShapeType="1"/>
            </p:cNvSpPr>
            <p:nvPr/>
          </p:nvSpPr>
          <p:spPr bwMode="auto">
            <a:xfrm>
              <a:off x="2736" y="2400"/>
              <a:ext cx="2880" cy="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404" name="Line 20"/>
            <p:cNvSpPr>
              <a:spLocks noChangeShapeType="1"/>
            </p:cNvSpPr>
            <p:nvPr/>
          </p:nvSpPr>
          <p:spPr bwMode="auto">
            <a:xfrm>
              <a:off x="2736" y="2640"/>
              <a:ext cx="2880" cy="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405" name="Line 21"/>
            <p:cNvSpPr>
              <a:spLocks noChangeShapeType="1"/>
            </p:cNvSpPr>
            <p:nvPr/>
          </p:nvSpPr>
          <p:spPr bwMode="auto">
            <a:xfrm>
              <a:off x="2736" y="2880"/>
              <a:ext cx="2880" cy="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406" name="Line 22"/>
            <p:cNvSpPr>
              <a:spLocks noChangeShapeType="1"/>
            </p:cNvSpPr>
            <p:nvPr/>
          </p:nvSpPr>
          <p:spPr bwMode="auto">
            <a:xfrm>
              <a:off x="2736" y="3120"/>
              <a:ext cx="2880" cy="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407" name="Line 23"/>
            <p:cNvSpPr>
              <a:spLocks noChangeShapeType="1"/>
            </p:cNvSpPr>
            <p:nvPr/>
          </p:nvSpPr>
          <p:spPr bwMode="auto">
            <a:xfrm>
              <a:off x="2736" y="3360"/>
              <a:ext cx="2880" cy="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408" name="Line 24"/>
            <p:cNvSpPr>
              <a:spLocks noChangeShapeType="1"/>
            </p:cNvSpPr>
            <p:nvPr/>
          </p:nvSpPr>
          <p:spPr bwMode="auto">
            <a:xfrm>
              <a:off x="2736" y="3600"/>
              <a:ext cx="2880" cy="0"/>
            </a:xfrm>
            <a:prstGeom prst="line">
              <a:avLst/>
            </a:prstGeom>
            <a:noFill/>
            <a:ln w="57150">
              <a:solidFill>
                <a:srgbClr val="FCF1AE"/>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409" name="Line 25"/>
            <p:cNvSpPr>
              <a:spLocks noChangeShapeType="1"/>
            </p:cNvSpPr>
            <p:nvPr/>
          </p:nvSpPr>
          <p:spPr bwMode="auto">
            <a:xfrm>
              <a:off x="2736" y="3840"/>
              <a:ext cx="2880" cy="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16389" name="Rectangle 28"/>
          <p:cNvSpPr>
            <a:spLocks noGrp="1" noChangeArrowheads="1"/>
          </p:cNvSpPr>
          <p:nvPr>
            <p:ph type="body" idx="1"/>
          </p:nvPr>
        </p:nvSpPr>
        <p:spPr>
          <a:xfrm>
            <a:off x="152400" y="1524000"/>
            <a:ext cx="8229600" cy="4830763"/>
          </a:xfrm>
          <a:noFill/>
        </p:spPr>
        <p:txBody>
          <a:bodyPr/>
          <a:lstStyle/>
          <a:p>
            <a:pPr eaLnBrk="1" hangingPunct="1"/>
            <a:r>
              <a:rPr lang="en-US" altLang="en-US" sz="2800" dirty="0" err="1" smtClean="0"/>
              <a:t>Griglia</a:t>
            </a:r>
            <a:r>
              <a:rPr lang="en-US" altLang="en-US" sz="2800" dirty="0" smtClean="0"/>
              <a:t> </a:t>
            </a:r>
            <a:r>
              <a:rPr lang="en-US" altLang="en-US" sz="2800" dirty="0" err="1" smtClean="0"/>
              <a:t>regolare</a:t>
            </a:r>
            <a:endParaRPr lang="en-US" altLang="en-US" sz="2800" dirty="0" smtClean="0"/>
          </a:p>
          <a:p>
            <a:pPr lvl="1" eaLnBrk="1" hangingPunct="1"/>
            <a:r>
              <a:rPr lang="en-US" altLang="en-US" sz="2400" dirty="0" smtClean="0"/>
              <a:t>Vogel &amp; </a:t>
            </a:r>
            <a:r>
              <a:rPr lang="en-US" altLang="en-US" sz="2400" dirty="0" err="1" smtClean="0"/>
              <a:t>Schiele</a:t>
            </a:r>
            <a:r>
              <a:rPr lang="en-US" altLang="en-US" sz="2400" dirty="0" smtClean="0"/>
              <a:t>, 2003</a:t>
            </a:r>
          </a:p>
          <a:p>
            <a:pPr lvl="1" eaLnBrk="1" hangingPunct="1"/>
            <a:r>
              <a:rPr lang="en-US" altLang="en-US" sz="2400" dirty="0" err="1" smtClean="0"/>
              <a:t>Fei-Fei</a:t>
            </a:r>
            <a:r>
              <a:rPr lang="en-US" altLang="en-US" sz="2400" dirty="0" smtClean="0"/>
              <a:t> &amp; </a:t>
            </a:r>
            <a:r>
              <a:rPr lang="en-US" altLang="en-US" sz="2400" dirty="0" err="1" smtClean="0"/>
              <a:t>Perona</a:t>
            </a:r>
            <a:r>
              <a:rPr lang="en-US" altLang="en-US" sz="2400" dirty="0" smtClean="0"/>
              <a:t>, 2005</a:t>
            </a:r>
          </a:p>
          <a:p>
            <a:pPr eaLnBrk="1" hangingPunct="1"/>
            <a:endParaRPr lang="en-US" altLang="en-US" sz="2800" dirty="0" smtClean="0"/>
          </a:p>
        </p:txBody>
      </p:sp>
    </p:spTree>
    <p:extLst>
      <p:ext uri="{BB962C8B-B14F-4D97-AF65-F5344CB8AC3E}">
        <p14:creationId xmlns:p14="http://schemas.microsoft.com/office/powerpoint/2010/main" val="45232829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tmp"/>
          <p:cNvPicPr>
            <a:picLocks noChangeAspect="1" noChangeArrowheads="1"/>
          </p:cNvPicPr>
          <p:nvPr/>
        </p:nvPicPr>
        <p:blipFill>
          <a:blip r:embed="rId2">
            <a:extLst>
              <a:ext uri="{28A0092B-C50C-407E-A947-70E740481C1C}">
                <a14:useLocalDpi xmlns:a14="http://schemas.microsoft.com/office/drawing/2010/main" val="0"/>
              </a:ext>
            </a:extLst>
          </a:blip>
          <a:srcRect l="2948" t="17174" r="66127" b="47049"/>
          <a:stretch>
            <a:fillRect/>
          </a:stretch>
        </p:blipFill>
        <p:spPr bwMode="auto">
          <a:xfrm>
            <a:off x="4343400" y="2667000"/>
            <a:ext cx="4572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7123" name="Rectangle 3"/>
          <p:cNvSpPr>
            <a:spLocks noGrp="1" noChangeArrowheads="1"/>
          </p:cNvSpPr>
          <p:nvPr>
            <p:ph type="title"/>
          </p:nvPr>
        </p:nvSpPr>
        <p:spPr>
          <a:xfrm>
            <a:off x="457200" y="274638"/>
            <a:ext cx="8229600" cy="563562"/>
          </a:xfrm>
        </p:spPr>
        <p:txBody>
          <a:bodyPr/>
          <a:lstStyle/>
          <a:p>
            <a:pPr eaLnBrk="1" hangingPunct="1">
              <a:defRPr/>
            </a:pPr>
            <a:r>
              <a:rPr lang="en-US" sz="3400" b="1" dirty="0"/>
              <a:t>1.Feature extraction </a:t>
            </a:r>
            <a:r>
              <a:rPr lang="en-US" sz="3400" b="1" dirty="0">
                <a:solidFill>
                  <a:srgbClr val="B2B2B2"/>
                </a:solidFill>
              </a:rPr>
              <a:t>e </a:t>
            </a:r>
            <a:r>
              <a:rPr lang="en-US" sz="3400" b="1" dirty="0" err="1">
                <a:solidFill>
                  <a:srgbClr val="B2B2B2"/>
                </a:solidFill>
              </a:rPr>
              <a:t>rappresentazione</a:t>
            </a:r>
            <a:endParaRPr lang="en-US" sz="3400" b="1" dirty="0" smtClean="0">
              <a:solidFill>
                <a:srgbClr val="B2B2B2"/>
              </a:solidFill>
            </a:endParaRPr>
          </a:p>
        </p:txBody>
      </p:sp>
      <p:pic>
        <p:nvPicPr>
          <p:cNvPr id="517125" name="Picture 5" descr="tmp"/>
          <p:cNvPicPr>
            <a:picLocks noChangeAspect="1" noChangeArrowheads="1"/>
          </p:cNvPicPr>
          <p:nvPr/>
        </p:nvPicPr>
        <p:blipFill>
          <a:blip r:embed="rId2">
            <a:extLst>
              <a:ext uri="{28A0092B-C50C-407E-A947-70E740481C1C}">
                <a14:useLocalDpi xmlns:a14="http://schemas.microsoft.com/office/drawing/2010/main" val="0"/>
              </a:ext>
            </a:extLst>
          </a:blip>
          <a:srcRect l="61917" t="15742" r="4668" b="44186"/>
          <a:stretch>
            <a:fillRect/>
          </a:stretch>
        </p:blipFill>
        <p:spPr bwMode="auto">
          <a:xfrm>
            <a:off x="4343400" y="2590800"/>
            <a:ext cx="457200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3" name="Rectangle 8"/>
          <p:cNvSpPr>
            <a:spLocks noGrp="1" noChangeArrowheads="1"/>
          </p:cNvSpPr>
          <p:nvPr>
            <p:ph type="body" idx="1"/>
          </p:nvPr>
        </p:nvSpPr>
        <p:spPr>
          <a:xfrm>
            <a:off x="152400" y="1524000"/>
            <a:ext cx="8229600" cy="4830763"/>
          </a:xfrm>
          <a:noFill/>
        </p:spPr>
        <p:txBody>
          <a:bodyPr/>
          <a:lstStyle/>
          <a:p>
            <a:pPr eaLnBrk="1" hangingPunct="1"/>
            <a:r>
              <a:rPr lang="en-US" altLang="en-US" sz="2800" dirty="0" err="1" smtClean="0"/>
              <a:t>Griglia</a:t>
            </a:r>
            <a:r>
              <a:rPr lang="en-US" altLang="en-US" sz="2800" dirty="0" smtClean="0"/>
              <a:t> </a:t>
            </a:r>
            <a:r>
              <a:rPr lang="en-US" altLang="en-US" sz="2800" dirty="0" err="1" smtClean="0"/>
              <a:t>regolare</a:t>
            </a:r>
            <a:endParaRPr lang="en-US" altLang="en-US" sz="2800" dirty="0" smtClean="0"/>
          </a:p>
          <a:p>
            <a:pPr lvl="1" eaLnBrk="1" hangingPunct="1"/>
            <a:r>
              <a:rPr lang="en-US" altLang="en-US" sz="2400" dirty="0" smtClean="0"/>
              <a:t>Vogel &amp; </a:t>
            </a:r>
            <a:r>
              <a:rPr lang="en-US" altLang="en-US" sz="2400" dirty="0" err="1" smtClean="0"/>
              <a:t>Schiele</a:t>
            </a:r>
            <a:r>
              <a:rPr lang="en-US" altLang="en-US" sz="2400" dirty="0" smtClean="0"/>
              <a:t>, 2003</a:t>
            </a:r>
          </a:p>
          <a:p>
            <a:pPr lvl="1" eaLnBrk="1" hangingPunct="1"/>
            <a:r>
              <a:rPr lang="en-US" altLang="en-US" sz="2400" dirty="0" err="1" smtClean="0"/>
              <a:t>Fei-Fei</a:t>
            </a:r>
            <a:r>
              <a:rPr lang="en-US" altLang="en-US" sz="2400" dirty="0" smtClean="0"/>
              <a:t> &amp; </a:t>
            </a:r>
            <a:r>
              <a:rPr lang="en-US" altLang="en-US" sz="2400" dirty="0" err="1" smtClean="0"/>
              <a:t>Perona</a:t>
            </a:r>
            <a:r>
              <a:rPr lang="en-US" altLang="en-US" sz="2400" dirty="0" smtClean="0"/>
              <a:t>, 2005</a:t>
            </a:r>
          </a:p>
          <a:p>
            <a:pPr eaLnBrk="1" hangingPunct="1"/>
            <a:r>
              <a:rPr lang="en-US" altLang="en-US" sz="2800" dirty="0" err="1" smtClean="0"/>
              <a:t>Rivelamento</a:t>
            </a:r>
            <a:r>
              <a:rPr lang="en-US" altLang="en-US" sz="2800" dirty="0" smtClean="0"/>
              <a:t> di </a:t>
            </a:r>
            <a:r>
              <a:rPr lang="en-US" altLang="en-US" sz="2800" dirty="0" err="1" smtClean="0"/>
              <a:t>punti</a:t>
            </a:r>
            <a:r>
              <a:rPr lang="en-US" altLang="en-US" sz="2800" dirty="0" smtClean="0"/>
              <a:t> </a:t>
            </a:r>
          </a:p>
          <a:p>
            <a:pPr marL="0" indent="0" eaLnBrk="1" hangingPunct="1">
              <a:buNone/>
            </a:pPr>
            <a:r>
              <a:rPr lang="en-US" altLang="en-US" sz="2800" dirty="0" smtClean="0"/>
              <a:t>   di </a:t>
            </a:r>
            <a:r>
              <a:rPr lang="en-US" altLang="en-US" sz="2800" dirty="0" err="1" smtClean="0"/>
              <a:t>interesse</a:t>
            </a:r>
            <a:endParaRPr lang="en-US" altLang="en-US" sz="2800" dirty="0" smtClean="0"/>
          </a:p>
          <a:p>
            <a:pPr lvl="1" eaLnBrk="1" hangingPunct="1"/>
            <a:r>
              <a:rPr lang="en-US" altLang="en-US" sz="2400" dirty="0" err="1" smtClean="0"/>
              <a:t>Csurka</a:t>
            </a:r>
            <a:r>
              <a:rPr lang="en-US" altLang="en-US" sz="2400" dirty="0" smtClean="0"/>
              <a:t>, et al. 2004</a:t>
            </a:r>
          </a:p>
          <a:p>
            <a:pPr lvl="1" eaLnBrk="1" hangingPunct="1"/>
            <a:r>
              <a:rPr lang="en-US" altLang="en-US" sz="2400" dirty="0" err="1" smtClean="0"/>
              <a:t>Fei-Fei</a:t>
            </a:r>
            <a:r>
              <a:rPr lang="en-US" altLang="en-US" sz="2400" dirty="0" smtClean="0"/>
              <a:t> &amp; </a:t>
            </a:r>
            <a:r>
              <a:rPr lang="en-US" altLang="en-US" sz="2400" dirty="0" err="1" smtClean="0"/>
              <a:t>Perona</a:t>
            </a:r>
            <a:r>
              <a:rPr lang="en-US" altLang="en-US" sz="2400" dirty="0" smtClean="0"/>
              <a:t>, 2005</a:t>
            </a:r>
          </a:p>
          <a:p>
            <a:pPr lvl="1" eaLnBrk="1" hangingPunct="1"/>
            <a:r>
              <a:rPr lang="en-US" altLang="en-US" sz="2400" dirty="0" err="1" smtClean="0"/>
              <a:t>Sivic</a:t>
            </a:r>
            <a:r>
              <a:rPr lang="en-US" altLang="en-US" sz="2400" dirty="0" smtClean="0"/>
              <a:t>, et al. 2005</a:t>
            </a:r>
          </a:p>
        </p:txBody>
      </p:sp>
    </p:spTree>
    <p:extLst>
      <p:ext uri="{BB962C8B-B14F-4D97-AF65-F5344CB8AC3E}">
        <p14:creationId xmlns:p14="http://schemas.microsoft.com/office/powerpoint/2010/main" val="86548698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171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8146" name="Rectangle 2"/>
          <p:cNvSpPr>
            <a:spLocks noGrp="1" noChangeArrowheads="1"/>
          </p:cNvSpPr>
          <p:nvPr>
            <p:ph type="title"/>
          </p:nvPr>
        </p:nvSpPr>
        <p:spPr>
          <a:xfrm>
            <a:off x="457200" y="274638"/>
            <a:ext cx="8229600" cy="563562"/>
          </a:xfrm>
        </p:spPr>
        <p:txBody>
          <a:bodyPr/>
          <a:lstStyle/>
          <a:p>
            <a:pPr eaLnBrk="1" hangingPunct="1">
              <a:defRPr/>
            </a:pPr>
            <a:r>
              <a:rPr lang="en-US" sz="3400" b="1" dirty="0"/>
              <a:t>1.Feature extraction </a:t>
            </a:r>
            <a:r>
              <a:rPr lang="en-US" sz="3400" b="1" dirty="0">
                <a:solidFill>
                  <a:srgbClr val="B2B2B2"/>
                </a:solidFill>
              </a:rPr>
              <a:t>e </a:t>
            </a:r>
            <a:r>
              <a:rPr lang="en-US" sz="3400" b="1" dirty="0" err="1">
                <a:solidFill>
                  <a:srgbClr val="B2B2B2"/>
                </a:solidFill>
              </a:rPr>
              <a:t>rappresentazione</a:t>
            </a:r>
            <a:endParaRPr lang="en-US" sz="3400" b="1" dirty="0" smtClean="0">
              <a:solidFill>
                <a:srgbClr val="B2B2B2"/>
              </a:solidFill>
            </a:endParaRPr>
          </a:p>
        </p:txBody>
      </p:sp>
      <p:sp>
        <p:nvSpPr>
          <p:cNvPr id="18435" name="Rectangle 3"/>
          <p:cNvSpPr>
            <a:spLocks noGrp="1" noChangeArrowheads="1"/>
          </p:cNvSpPr>
          <p:nvPr>
            <p:ph type="body" idx="1"/>
          </p:nvPr>
        </p:nvSpPr>
        <p:spPr>
          <a:xfrm>
            <a:off x="152400" y="1524000"/>
            <a:ext cx="8229600" cy="4830763"/>
          </a:xfrm>
        </p:spPr>
        <p:txBody>
          <a:bodyPr/>
          <a:lstStyle/>
          <a:p>
            <a:pPr eaLnBrk="1" hangingPunct="1"/>
            <a:r>
              <a:rPr lang="en-US" altLang="en-US" sz="2800" dirty="0" err="1"/>
              <a:t>Griglia</a:t>
            </a:r>
            <a:r>
              <a:rPr lang="en-US" altLang="en-US" sz="2800" dirty="0"/>
              <a:t> </a:t>
            </a:r>
            <a:r>
              <a:rPr lang="en-US" altLang="en-US" sz="2800" dirty="0" err="1"/>
              <a:t>regolare</a:t>
            </a:r>
            <a:endParaRPr lang="en-US" altLang="en-US" sz="2800" dirty="0"/>
          </a:p>
          <a:p>
            <a:pPr lvl="1" eaLnBrk="1" hangingPunct="1"/>
            <a:r>
              <a:rPr lang="en-US" altLang="en-US" sz="2400" dirty="0"/>
              <a:t>Vogel &amp; </a:t>
            </a:r>
            <a:r>
              <a:rPr lang="en-US" altLang="en-US" sz="2400" dirty="0" err="1"/>
              <a:t>Schiele</a:t>
            </a:r>
            <a:r>
              <a:rPr lang="en-US" altLang="en-US" sz="2400" dirty="0"/>
              <a:t>, 2003</a:t>
            </a:r>
          </a:p>
          <a:p>
            <a:pPr lvl="1" eaLnBrk="1" hangingPunct="1"/>
            <a:r>
              <a:rPr lang="en-US" altLang="en-US" sz="2400" dirty="0" err="1"/>
              <a:t>Fei-Fei</a:t>
            </a:r>
            <a:r>
              <a:rPr lang="en-US" altLang="en-US" sz="2400" dirty="0"/>
              <a:t> &amp; </a:t>
            </a:r>
            <a:r>
              <a:rPr lang="en-US" altLang="en-US" sz="2400" dirty="0" err="1"/>
              <a:t>Perona</a:t>
            </a:r>
            <a:r>
              <a:rPr lang="en-US" altLang="en-US" sz="2400" dirty="0"/>
              <a:t>, 2005</a:t>
            </a:r>
          </a:p>
          <a:p>
            <a:pPr eaLnBrk="1" hangingPunct="1"/>
            <a:r>
              <a:rPr lang="en-US" altLang="en-US" sz="2800" dirty="0" err="1"/>
              <a:t>Rivelamento</a:t>
            </a:r>
            <a:r>
              <a:rPr lang="en-US" altLang="en-US" sz="2800" dirty="0"/>
              <a:t> di </a:t>
            </a:r>
            <a:r>
              <a:rPr lang="en-US" altLang="en-US" sz="2800" dirty="0" err="1"/>
              <a:t>punti</a:t>
            </a:r>
            <a:r>
              <a:rPr lang="en-US" altLang="en-US" sz="2800" dirty="0"/>
              <a:t> </a:t>
            </a:r>
            <a:r>
              <a:rPr lang="en-US" altLang="en-US" sz="2800" dirty="0" smtClean="0"/>
              <a:t>di </a:t>
            </a:r>
            <a:r>
              <a:rPr lang="en-US" altLang="en-US" sz="2800" dirty="0" err="1"/>
              <a:t>interesse</a:t>
            </a:r>
            <a:endParaRPr lang="en-US" altLang="en-US" sz="2800" dirty="0"/>
          </a:p>
          <a:p>
            <a:pPr lvl="1" eaLnBrk="1" hangingPunct="1"/>
            <a:r>
              <a:rPr lang="en-US" altLang="en-US" sz="2400" dirty="0" err="1"/>
              <a:t>Csurka</a:t>
            </a:r>
            <a:r>
              <a:rPr lang="en-US" altLang="en-US" sz="2400" dirty="0"/>
              <a:t>, et al. 2004</a:t>
            </a:r>
          </a:p>
          <a:p>
            <a:pPr lvl="1" eaLnBrk="1" hangingPunct="1"/>
            <a:r>
              <a:rPr lang="en-US" altLang="en-US" sz="2400" dirty="0" err="1"/>
              <a:t>Fei-Fei</a:t>
            </a:r>
            <a:r>
              <a:rPr lang="en-US" altLang="en-US" sz="2400" dirty="0"/>
              <a:t> &amp; </a:t>
            </a:r>
            <a:r>
              <a:rPr lang="en-US" altLang="en-US" sz="2400" dirty="0" err="1"/>
              <a:t>Perona</a:t>
            </a:r>
            <a:r>
              <a:rPr lang="en-US" altLang="en-US" sz="2400" dirty="0"/>
              <a:t>, 2005</a:t>
            </a:r>
          </a:p>
          <a:p>
            <a:pPr lvl="1" eaLnBrk="1" hangingPunct="1"/>
            <a:r>
              <a:rPr lang="en-US" altLang="en-US" sz="2400" dirty="0" err="1"/>
              <a:t>Sivic</a:t>
            </a:r>
            <a:r>
              <a:rPr lang="en-US" altLang="en-US" sz="2400" dirty="0"/>
              <a:t>, et al. 2005</a:t>
            </a:r>
          </a:p>
          <a:p>
            <a:pPr eaLnBrk="1" hangingPunct="1">
              <a:lnSpc>
                <a:spcPct val="90000"/>
              </a:lnSpc>
            </a:pPr>
            <a:r>
              <a:rPr lang="en-US" altLang="en-US" sz="2800" dirty="0" err="1" smtClean="0"/>
              <a:t>Altri</a:t>
            </a:r>
            <a:r>
              <a:rPr lang="en-US" altLang="en-US" sz="2800" dirty="0" smtClean="0"/>
              <a:t> </a:t>
            </a:r>
            <a:r>
              <a:rPr lang="en-US" altLang="en-US" sz="2800" dirty="0" err="1" smtClean="0"/>
              <a:t>metodi</a:t>
            </a:r>
            <a:endParaRPr lang="en-US" altLang="en-US" sz="2800" dirty="0" smtClean="0"/>
          </a:p>
          <a:p>
            <a:pPr lvl="1" eaLnBrk="1" hangingPunct="1">
              <a:lnSpc>
                <a:spcPct val="90000"/>
              </a:lnSpc>
            </a:pPr>
            <a:r>
              <a:rPr lang="en-US" altLang="en-US" sz="2400" dirty="0" smtClean="0"/>
              <a:t>Random sampling (Vidal-</a:t>
            </a:r>
            <a:r>
              <a:rPr lang="en-US" altLang="en-US" sz="2400" dirty="0" err="1" smtClean="0"/>
              <a:t>Naquet</a:t>
            </a:r>
            <a:r>
              <a:rPr lang="en-US" altLang="en-US" sz="2400" dirty="0" smtClean="0"/>
              <a:t> &amp; Ullman, 2002)</a:t>
            </a:r>
          </a:p>
          <a:p>
            <a:pPr lvl="1" eaLnBrk="1" hangingPunct="1">
              <a:lnSpc>
                <a:spcPct val="90000"/>
              </a:lnSpc>
            </a:pPr>
            <a:r>
              <a:rPr lang="en-US" altLang="en-US" sz="2400" dirty="0" smtClean="0"/>
              <a:t>Patches </a:t>
            </a:r>
            <a:r>
              <a:rPr lang="en-US" altLang="en-US" sz="2400" dirty="0" err="1" smtClean="0"/>
              <a:t>basate</a:t>
            </a:r>
            <a:r>
              <a:rPr lang="en-US" altLang="en-US" sz="2400" dirty="0" smtClean="0"/>
              <a:t> </a:t>
            </a:r>
            <a:r>
              <a:rPr lang="en-US" altLang="en-US" sz="2400" dirty="0" err="1" smtClean="0"/>
              <a:t>su</a:t>
            </a:r>
            <a:r>
              <a:rPr lang="en-US" altLang="en-US" sz="2400" dirty="0" smtClean="0"/>
              <a:t> </a:t>
            </a:r>
            <a:r>
              <a:rPr lang="en-US" altLang="en-US" sz="2400" dirty="0" err="1" smtClean="0"/>
              <a:t>segmentazione</a:t>
            </a:r>
            <a:r>
              <a:rPr lang="en-US" altLang="en-US" sz="2400" dirty="0" smtClean="0"/>
              <a:t> (Barnard, </a:t>
            </a:r>
            <a:r>
              <a:rPr lang="en-US" altLang="en-US" sz="2400" dirty="0" err="1" smtClean="0"/>
              <a:t>Duygulu</a:t>
            </a:r>
            <a:r>
              <a:rPr lang="en-US" altLang="en-US" sz="2400" dirty="0" smtClean="0"/>
              <a:t>, Forsyth, de </a:t>
            </a:r>
            <a:r>
              <a:rPr lang="en-US" altLang="en-US" sz="2400" dirty="0" err="1" smtClean="0"/>
              <a:t>Freitas</a:t>
            </a:r>
            <a:r>
              <a:rPr lang="en-US" altLang="en-US" sz="2400" dirty="0" smtClean="0"/>
              <a:t>, </a:t>
            </a:r>
            <a:r>
              <a:rPr lang="en-US" altLang="en-US" sz="2400" dirty="0" err="1" smtClean="0"/>
              <a:t>Blei</a:t>
            </a:r>
            <a:r>
              <a:rPr lang="en-US" altLang="en-US" sz="2400" dirty="0" smtClean="0"/>
              <a:t>, Jordan, 2003)</a:t>
            </a:r>
          </a:p>
        </p:txBody>
      </p:sp>
    </p:spTree>
    <p:extLst>
      <p:ext uri="{BB962C8B-B14F-4D97-AF65-F5344CB8AC3E}">
        <p14:creationId xmlns:p14="http://schemas.microsoft.com/office/powerpoint/2010/main" val="405265024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err="1" smtClean="0"/>
              <a:t>Classificazione</a:t>
            </a:r>
            <a:endParaRPr lang="en-US" sz="3600" b="1" dirty="0"/>
          </a:p>
        </p:txBody>
      </p:sp>
      <p:sp>
        <p:nvSpPr>
          <p:cNvPr id="3" name="Content Placeholder 2"/>
          <p:cNvSpPr>
            <a:spLocks noGrp="1"/>
          </p:cNvSpPr>
          <p:nvPr>
            <p:ph idx="1"/>
          </p:nvPr>
        </p:nvSpPr>
        <p:spPr>
          <a:xfrm>
            <a:off x="539751" y="1412875"/>
            <a:ext cx="5184378" cy="4608413"/>
          </a:xfrm>
        </p:spPr>
        <p:txBody>
          <a:bodyPr/>
          <a:lstStyle/>
          <a:p>
            <a:r>
              <a:rPr lang="it-IT" dirty="0" smtClean="0"/>
              <a:t>Il riconoscimento di oggetti si può suddividere principalmente in </a:t>
            </a:r>
            <a:endParaRPr lang="en-US" dirty="0" smtClean="0"/>
          </a:p>
          <a:p>
            <a:pPr lvl="1"/>
            <a:r>
              <a:rPr lang="en-US" sz="2400" b="1" dirty="0" err="1" smtClean="0"/>
              <a:t>Classificazione</a:t>
            </a:r>
            <a:r>
              <a:rPr lang="en-US" sz="2400" dirty="0" smtClean="0"/>
              <a:t>: </a:t>
            </a:r>
            <a:r>
              <a:rPr lang="en-US" sz="2400" dirty="0" err="1" smtClean="0"/>
              <a:t>presenza</a:t>
            </a:r>
            <a:r>
              <a:rPr lang="en-US" sz="2400" dirty="0" smtClean="0"/>
              <a:t> o </a:t>
            </a:r>
            <a:r>
              <a:rPr lang="en-US" sz="2400" dirty="0" err="1" smtClean="0"/>
              <a:t>assenza</a:t>
            </a:r>
            <a:r>
              <a:rPr lang="en-US" sz="2400" dirty="0" smtClean="0"/>
              <a:t> di </a:t>
            </a:r>
            <a:r>
              <a:rPr lang="en-US" sz="2400" dirty="0" err="1" smtClean="0"/>
              <a:t>almeno</a:t>
            </a:r>
            <a:r>
              <a:rPr lang="en-US" sz="2400" dirty="0" smtClean="0"/>
              <a:t> </a:t>
            </a:r>
            <a:r>
              <a:rPr lang="en-US" sz="2400" dirty="0" err="1" smtClean="0"/>
              <a:t>una</a:t>
            </a:r>
            <a:r>
              <a:rPr lang="en-US" sz="2400" dirty="0" smtClean="0"/>
              <a:t> </a:t>
            </a:r>
            <a:r>
              <a:rPr lang="en-US" sz="2400" dirty="0" err="1" smtClean="0"/>
              <a:t>istanza</a:t>
            </a:r>
            <a:r>
              <a:rPr lang="en-US" sz="2400" dirty="0" smtClean="0"/>
              <a:t> di </a:t>
            </a:r>
            <a:r>
              <a:rPr lang="en-US" sz="2400" dirty="0" err="1" smtClean="0"/>
              <a:t>categoria</a:t>
            </a:r>
            <a:r>
              <a:rPr lang="en-US" sz="2400" dirty="0" smtClean="0"/>
              <a:t> in </a:t>
            </a:r>
            <a:r>
              <a:rPr lang="en-US" sz="2400" dirty="0" err="1" smtClean="0"/>
              <a:t>un’immagine</a:t>
            </a:r>
            <a:r>
              <a:rPr lang="en-US" sz="2400" dirty="0" smtClean="0"/>
              <a:t> </a:t>
            </a:r>
          </a:p>
          <a:p>
            <a:pPr lvl="1"/>
            <a:r>
              <a:rPr lang="it-IT" sz="2400" dirty="0" smtClean="0"/>
              <a:t>Domanda: </a:t>
            </a:r>
            <a:r>
              <a:rPr lang="it-IT" sz="2400" i="1" dirty="0" smtClean="0"/>
              <a:t>è un’immagine che appartiene alla categoria «persone»?</a:t>
            </a:r>
          </a:p>
          <a:p>
            <a:pPr lvl="1"/>
            <a:r>
              <a:rPr lang="it-IT" sz="2400" dirty="0" smtClean="0"/>
              <a:t>Domanda equivalente: </a:t>
            </a:r>
            <a:r>
              <a:rPr lang="it-IT" sz="2400" i="1" dirty="0" smtClean="0"/>
              <a:t>esistono delle persone nell’immagine?</a:t>
            </a:r>
            <a:endParaRPr lang="en-US" sz="2400" i="1" dirty="0" smtClean="0"/>
          </a:p>
          <a:p>
            <a:pPr lvl="1"/>
            <a:endParaRPr lang="it-IT" sz="2400" i="1" dirty="0"/>
          </a:p>
          <a:p>
            <a:pPr lvl="1"/>
            <a:endParaRPr lang="en-US" sz="2400" dirty="0" smtClean="0"/>
          </a:p>
        </p:txBody>
      </p:sp>
      <p:sp>
        <p:nvSpPr>
          <p:cNvPr id="4" name="Slide Number Placeholder 3"/>
          <p:cNvSpPr>
            <a:spLocks noGrp="1"/>
          </p:cNvSpPr>
          <p:nvPr>
            <p:ph type="sldNum" sz="quarter" idx="12"/>
          </p:nvPr>
        </p:nvSpPr>
        <p:spPr/>
        <p:txBody>
          <a:bodyPr/>
          <a:lstStyle/>
          <a:p>
            <a:pPr>
              <a:defRPr/>
            </a:pPr>
            <a:fld id="{386111E9-C70E-4047-A49E-5E2B65831748}" type="slidenum">
              <a:rPr lang="it-IT" smtClean="0"/>
              <a:pPr>
                <a:defRPr/>
              </a:pPr>
              <a:t>4</a:t>
            </a:fld>
            <a:endParaRPr lang="it-IT"/>
          </a:p>
        </p:txBody>
      </p:sp>
      <p:pic>
        <p:nvPicPr>
          <p:cNvPr id="5" name="Picture 3" descr="IMG_3534"/>
          <p:cNvPicPr>
            <a:picLocks noChangeAspect="1" noChangeArrowheads="1"/>
          </p:cNvPicPr>
          <p:nvPr>
            <p:custDataLst>
              <p:tags r:id="rId1"/>
            </p:custDataLst>
          </p:nvPr>
        </p:nvPicPr>
        <p:blipFill>
          <a:blip r:embed="rId3" cstate="print">
            <a:extLst>
              <a:ext uri="{28A0092B-C50C-407E-A947-70E740481C1C}">
                <a14:useLocalDpi xmlns:a14="http://schemas.microsoft.com/office/drawing/2010/main" val="0"/>
              </a:ext>
            </a:extLst>
          </a:blip>
          <a:srcRect t="8163" b="17346"/>
          <a:stretch>
            <a:fillRect/>
          </a:stretch>
        </p:blipFill>
        <p:spPr bwMode="auto">
          <a:xfrm>
            <a:off x="5724128" y="2204864"/>
            <a:ext cx="3232359" cy="34563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486178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9170" name="Rectangle 2"/>
          <p:cNvSpPr>
            <a:spLocks noGrp="1" noChangeArrowheads="1"/>
          </p:cNvSpPr>
          <p:nvPr>
            <p:ph type="title"/>
          </p:nvPr>
        </p:nvSpPr>
        <p:spPr>
          <a:xfrm>
            <a:off x="457200" y="274638"/>
            <a:ext cx="8229600" cy="563562"/>
          </a:xfrm>
        </p:spPr>
        <p:txBody>
          <a:bodyPr/>
          <a:lstStyle/>
          <a:p>
            <a:pPr eaLnBrk="1" hangingPunct="1">
              <a:defRPr/>
            </a:pPr>
            <a:r>
              <a:rPr lang="en-US" sz="3400" b="1" dirty="0">
                <a:solidFill>
                  <a:schemeClr val="bg1">
                    <a:lumMod val="75000"/>
                  </a:schemeClr>
                </a:solidFill>
                <a:effectLst>
                  <a:outerShdw blurRad="38100" dist="38100" dir="2700000" algn="tl">
                    <a:srgbClr val="FFFFFF"/>
                  </a:outerShdw>
                </a:effectLst>
              </a:rPr>
              <a:t>1.Feature </a:t>
            </a:r>
            <a:r>
              <a:rPr lang="en-US" sz="3400" b="1" dirty="0" smtClean="0">
                <a:solidFill>
                  <a:schemeClr val="bg1">
                    <a:lumMod val="75000"/>
                  </a:schemeClr>
                </a:solidFill>
                <a:effectLst>
                  <a:outerShdw blurRad="38100" dist="38100" dir="2700000" algn="tl">
                    <a:srgbClr val="FFFFFF"/>
                  </a:outerShdw>
                </a:effectLst>
              </a:rPr>
              <a:t>extraction e  </a:t>
            </a:r>
            <a:r>
              <a:rPr lang="en-US" sz="3400" b="1" dirty="0" err="1" smtClean="0">
                <a:effectLst>
                  <a:outerShdw blurRad="38100" dist="38100" dir="2700000" algn="tl">
                    <a:srgbClr val="FFFFFF"/>
                  </a:outerShdw>
                </a:effectLst>
              </a:rPr>
              <a:t>rappresentazione</a:t>
            </a:r>
            <a:endParaRPr lang="en-US" sz="3400" b="1" dirty="0" smtClean="0">
              <a:effectLst>
                <a:outerShdw blurRad="38100" dist="38100" dir="2700000" algn="tl">
                  <a:srgbClr val="FFFFFF"/>
                </a:outerShdw>
              </a:effectLst>
            </a:endParaRPr>
          </a:p>
        </p:txBody>
      </p:sp>
      <p:pic>
        <p:nvPicPr>
          <p:cNvPr id="19459" name="Picture 3" descr="133125_ell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1143000"/>
            <a:ext cx="3790950" cy="250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Line 4"/>
          <p:cNvSpPr>
            <a:spLocks noChangeShapeType="1"/>
          </p:cNvSpPr>
          <p:nvPr/>
        </p:nvSpPr>
        <p:spPr bwMode="auto">
          <a:xfrm flipH="1" flipV="1">
            <a:off x="4191000" y="1828800"/>
            <a:ext cx="2438400" cy="0"/>
          </a:xfrm>
          <a:prstGeom prst="line">
            <a:avLst/>
          </a:prstGeom>
          <a:noFill/>
          <a:ln w="57150">
            <a:solidFill>
              <a:schemeClr val="hlink"/>
            </a:solidFill>
            <a:round/>
            <a:headEnd/>
            <a:tailEnd type="triangle" w="lg" len="lg"/>
          </a:ln>
          <a:extLst>
            <a:ext uri="{909E8E84-426E-40DD-AFC4-6F175D3DCCD1}">
              <a14:hiddenFill xmlns:a14="http://schemas.microsoft.com/office/drawing/2010/main">
                <a:noFill/>
              </a14:hiddenFill>
            </a:ext>
          </a:extLst>
        </p:spPr>
        <p:txBody>
          <a:bodyPr/>
          <a:lstStyle/>
          <a:p>
            <a:endParaRPr lang="en-US"/>
          </a:p>
        </p:txBody>
      </p:sp>
      <p:pic>
        <p:nvPicPr>
          <p:cNvPr id="19461" name="Picture 5" descr="133125_n2"/>
          <p:cNvPicPr>
            <a:picLocks noChangeAspect="1" noChangeArrowheads="1"/>
          </p:cNvPicPr>
          <p:nvPr/>
        </p:nvPicPr>
        <p:blipFill>
          <a:blip r:embed="rId3">
            <a:extLst>
              <a:ext uri="{28A0092B-C50C-407E-A947-70E740481C1C}">
                <a14:useLocalDpi xmlns:a14="http://schemas.microsoft.com/office/drawing/2010/main" val="0"/>
              </a:ext>
            </a:extLst>
          </a:blip>
          <a:srcRect t="49542" r="49472"/>
          <a:stretch>
            <a:fillRect/>
          </a:stretch>
        </p:blipFill>
        <p:spPr bwMode="auto">
          <a:xfrm>
            <a:off x="2803525" y="1371600"/>
            <a:ext cx="1403350" cy="1154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462" name="Group 6"/>
          <p:cNvGrpSpPr>
            <a:grpSpLocks/>
          </p:cNvGrpSpPr>
          <p:nvPr/>
        </p:nvGrpSpPr>
        <p:grpSpPr bwMode="auto">
          <a:xfrm>
            <a:off x="990600" y="1362075"/>
            <a:ext cx="555625" cy="1000125"/>
            <a:chOff x="2532" y="1542"/>
            <a:chExt cx="184" cy="332"/>
          </a:xfrm>
        </p:grpSpPr>
        <p:sp>
          <p:nvSpPr>
            <p:cNvPr id="19468" name="AutoShape 7"/>
            <p:cNvSpPr>
              <a:spLocks noChangeArrowheads="1"/>
            </p:cNvSpPr>
            <p:nvPr/>
          </p:nvSpPr>
          <p:spPr bwMode="auto">
            <a:xfrm>
              <a:off x="2532" y="1542"/>
              <a:ext cx="184" cy="332"/>
            </a:xfrm>
            <a:prstGeom prst="bracketPair">
              <a:avLst>
                <a:gd name="adj" fmla="val 16667"/>
              </a:avLst>
            </a:prstGeom>
            <a:noFill/>
            <a:ln w="19050">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9469" name="Line 8"/>
            <p:cNvSpPr>
              <a:spLocks noChangeAspect="1" noChangeShapeType="1"/>
            </p:cNvSpPr>
            <p:nvPr/>
          </p:nvSpPr>
          <p:spPr bwMode="auto">
            <a:xfrm>
              <a:off x="2567" y="1607"/>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19470" name="Line 9"/>
            <p:cNvSpPr>
              <a:spLocks noChangeAspect="1" noChangeShapeType="1"/>
            </p:cNvSpPr>
            <p:nvPr/>
          </p:nvSpPr>
          <p:spPr bwMode="auto">
            <a:xfrm>
              <a:off x="2567" y="1655"/>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19471" name="Line 10"/>
            <p:cNvSpPr>
              <a:spLocks noChangeAspect="1" noChangeShapeType="1"/>
            </p:cNvSpPr>
            <p:nvPr/>
          </p:nvSpPr>
          <p:spPr bwMode="auto">
            <a:xfrm>
              <a:off x="2568" y="17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19472" name="Line 11"/>
            <p:cNvSpPr>
              <a:spLocks noChangeAspect="1" noChangeShapeType="1"/>
            </p:cNvSpPr>
            <p:nvPr/>
          </p:nvSpPr>
          <p:spPr bwMode="auto">
            <a:xfrm>
              <a:off x="2568" y="1751"/>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19473" name="Line 12"/>
            <p:cNvSpPr>
              <a:spLocks noChangeAspect="1" noChangeShapeType="1"/>
            </p:cNvSpPr>
            <p:nvPr/>
          </p:nvSpPr>
          <p:spPr bwMode="auto">
            <a:xfrm>
              <a:off x="2567" y="18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sp>
        <p:nvSpPr>
          <p:cNvPr id="19463" name="Line 13"/>
          <p:cNvSpPr>
            <a:spLocks noChangeShapeType="1"/>
          </p:cNvSpPr>
          <p:nvPr/>
        </p:nvSpPr>
        <p:spPr bwMode="auto">
          <a:xfrm flipV="1">
            <a:off x="1752600" y="1828800"/>
            <a:ext cx="838200" cy="0"/>
          </a:xfrm>
          <a:prstGeom prst="line">
            <a:avLst/>
          </a:prstGeom>
          <a:noFill/>
          <a:ln w="57150">
            <a:solidFill>
              <a:schemeClr val="hlink"/>
            </a:solidFill>
            <a:round/>
            <a:headEnd type="triangle" w="lg" len="lg"/>
            <a:tailEnd type="none" w="lg" len="lg"/>
          </a:ln>
          <a:extLst>
            <a:ext uri="{909E8E84-426E-40DD-AFC4-6F175D3DCCD1}">
              <a14:hiddenFill xmlns:a14="http://schemas.microsoft.com/office/drawing/2010/main">
                <a:noFill/>
              </a14:hiddenFill>
            </a:ext>
          </a:extLst>
        </p:spPr>
        <p:txBody>
          <a:bodyPr/>
          <a:lstStyle/>
          <a:p>
            <a:endParaRPr lang="en-US"/>
          </a:p>
        </p:txBody>
      </p:sp>
      <p:sp>
        <p:nvSpPr>
          <p:cNvPr id="19464" name="Text Box 14"/>
          <p:cNvSpPr txBox="1">
            <a:spLocks noChangeArrowheads="1"/>
          </p:cNvSpPr>
          <p:nvPr/>
        </p:nvSpPr>
        <p:spPr bwMode="auto">
          <a:xfrm>
            <a:off x="2655888" y="2668588"/>
            <a:ext cx="176371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spcBef>
                <a:spcPct val="50000"/>
              </a:spcBef>
            </a:pPr>
            <a:r>
              <a:rPr lang="it-IT" altLang="en-US" b="1" dirty="0" smtClean="0">
                <a:solidFill>
                  <a:srgbClr val="0000CC"/>
                </a:solidFill>
              </a:rPr>
              <a:t>Normalizzo le patch</a:t>
            </a:r>
            <a:endParaRPr lang="en-US" altLang="en-US" b="1" dirty="0">
              <a:solidFill>
                <a:srgbClr val="0000CC"/>
              </a:solidFill>
            </a:endParaRPr>
          </a:p>
        </p:txBody>
      </p:sp>
      <p:sp>
        <p:nvSpPr>
          <p:cNvPr id="19465" name="Text Box 15"/>
          <p:cNvSpPr txBox="1">
            <a:spLocks noChangeArrowheads="1"/>
          </p:cNvSpPr>
          <p:nvPr/>
        </p:nvSpPr>
        <p:spPr bwMode="auto">
          <a:xfrm>
            <a:off x="4821238" y="3687763"/>
            <a:ext cx="3851275" cy="1369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spcBef>
                <a:spcPct val="50000"/>
              </a:spcBef>
            </a:pPr>
            <a:r>
              <a:rPr lang="it-IT" altLang="en-US" sz="2000" dirty="0" smtClean="0">
                <a:solidFill>
                  <a:srgbClr val="0000CC"/>
                </a:solidFill>
              </a:rPr>
              <a:t>Rilevo ed estraggo le</a:t>
            </a:r>
            <a:r>
              <a:rPr lang="cs-CZ" altLang="en-US" sz="2000" dirty="0" smtClean="0">
                <a:solidFill>
                  <a:srgbClr val="0000CC"/>
                </a:solidFill>
              </a:rPr>
              <a:t> </a:t>
            </a:r>
            <a:r>
              <a:rPr lang="cs-CZ" altLang="en-US" sz="2000" dirty="0">
                <a:solidFill>
                  <a:srgbClr val="0000CC"/>
                </a:solidFill>
              </a:rPr>
              <a:t>patches</a:t>
            </a:r>
            <a:endParaRPr lang="en-GB" altLang="en-US" sz="2000" dirty="0">
              <a:solidFill>
                <a:srgbClr val="0000CC"/>
              </a:solidFill>
            </a:endParaRPr>
          </a:p>
          <a:p>
            <a:pPr>
              <a:spcBef>
                <a:spcPct val="50000"/>
              </a:spcBef>
            </a:pPr>
            <a:r>
              <a:rPr lang="en-GB" altLang="en-US" sz="1400" dirty="0">
                <a:solidFill>
                  <a:srgbClr val="0000CC"/>
                </a:solidFill>
              </a:rPr>
              <a:t>[</a:t>
            </a:r>
            <a:r>
              <a:rPr lang="en-GB" altLang="en-US" sz="1400" dirty="0" err="1">
                <a:solidFill>
                  <a:srgbClr val="0000CC"/>
                </a:solidFill>
              </a:rPr>
              <a:t>Mikojaczyk</a:t>
            </a:r>
            <a:r>
              <a:rPr lang="en-GB" altLang="en-US" sz="1400" dirty="0">
                <a:solidFill>
                  <a:srgbClr val="0000CC"/>
                </a:solidFill>
              </a:rPr>
              <a:t> and </a:t>
            </a:r>
            <a:r>
              <a:rPr lang="en-GB" altLang="en-US" sz="1400" dirty="0" err="1">
                <a:solidFill>
                  <a:srgbClr val="0000CC"/>
                </a:solidFill>
              </a:rPr>
              <a:t>Schmid</a:t>
            </a:r>
            <a:r>
              <a:rPr lang="en-GB" altLang="en-US" sz="1400" dirty="0">
                <a:solidFill>
                  <a:srgbClr val="0000CC"/>
                </a:solidFill>
              </a:rPr>
              <a:t> ’02]</a:t>
            </a:r>
          </a:p>
          <a:p>
            <a:pPr>
              <a:spcBef>
                <a:spcPct val="50000"/>
              </a:spcBef>
            </a:pPr>
            <a:r>
              <a:rPr lang="en-GB" altLang="en-US" sz="1400" dirty="0">
                <a:solidFill>
                  <a:srgbClr val="0000CC"/>
                </a:solidFill>
              </a:rPr>
              <a:t>[Mata, Chum, Urban &amp; </a:t>
            </a:r>
            <a:r>
              <a:rPr lang="en-GB" altLang="en-US" sz="1400" dirty="0" err="1">
                <a:solidFill>
                  <a:srgbClr val="0000CC"/>
                </a:solidFill>
              </a:rPr>
              <a:t>Pajdla</a:t>
            </a:r>
            <a:r>
              <a:rPr lang="en-GB" altLang="en-US" sz="1400" dirty="0">
                <a:solidFill>
                  <a:srgbClr val="0000CC"/>
                </a:solidFill>
              </a:rPr>
              <a:t>, ’02] </a:t>
            </a:r>
          </a:p>
          <a:p>
            <a:pPr>
              <a:spcBef>
                <a:spcPct val="50000"/>
              </a:spcBef>
            </a:pPr>
            <a:r>
              <a:rPr lang="en-GB" altLang="en-US" sz="1400" dirty="0">
                <a:solidFill>
                  <a:srgbClr val="0000CC"/>
                </a:solidFill>
              </a:rPr>
              <a:t>[</a:t>
            </a:r>
            <a:r>
              <a:rPr lang="en-GB" altLang="en-US" sz="1400" dirty="0" err="1">
                <a:solidFill>
                  <a:srgbClr val="0000CC"/>
                </a:solidFill>
              </a:rPr>
              <a:t>Sivic</a:t>
            </a:r>
            <a:r>
              <a:rPr lang="en-GB" altLang="en-US" sz="1400" dirty="0">
                <a:solidFill>
                  <a:srgbClr val="0000CC"/>
                </a:solidFill>
              </a:rPr>
              <a:t> &amp; </a:t>
            </a:r>
            <a:r>
              <a:rPr lang="en-GB" altLang="en-US" sz="1400" dirty="0" err="1">
                <a:solidFill>
                  <a:srgbClr val="0000CC"/>
                </a:solidFill>
              </a:rPr>
              <a:t>Zisserman</a:t>
            </a:r>
            <a:r>
              <a:rPr lang="en-GB" altLang="en-US" sz="1400" dirty="0">
                <a:solidFill>
                  <a:srgbClr val="0000CC"/>
                </a:solidFill>
              </a:rPr>
              <a:t>, ’03]</a:t>
            </a:r>
            <a:endParaRPr lang="en-US" altLang="en-US" sz="1400" dirty="0">
              <a:solidFill>
                <a:srgbClr val="0000CC"/>
              </a:solidFill>
            </a:endParaRPr>
          </a:p>
        </p:txBody>
      </p:sp>
      <p:sp>
        <p:nvSpPr>
          <p:cNvPr id="19466" name="Text Box 16"/>
          <p:cNvSpPr txBox="1">
            <a:spLocks noChangeArrowheads="1"/>
          </p:cNvSpPr>
          <p:nvPr/>
        </p:nvSpPr>
        <p:spPr bwMode="auto">
          <a:xfrm>
            <a:off x="457200" y="2438400"/>
            <a:ext cx="1954560" cy="1892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spcBef>
                <a:spcPct val="50000"/>
              </a:spcBef>
            </a:pPr>
            <a:r>
              <a:rPr lang="it-IT" altLang="en-US" b="1" dirty="0" smtClean="0">
                <a:solidFill>
                  <a:srgbClr val="0000CC"/>
                </a:solidFill>
              </a:rPr>
              <a:t>Calcolo il descrittore SIFT, ossia una rappresentazione della feature a 128 dimensioni</a:t>
            </a:r>
            <a:endParaRPr lang="en-GB" altLang="en-US" b="1" dirty="0">
              <a:solidFill>
                <a:srgbClr val="0000CC"/>
              </a:solidFill>
            </a:endParaRPr>
          </a:p>
          <a:p>
            <a:pPr>
              <a:spcBef>
                <a:spcPct val="50000"/>
              </a:spcBef>
            </a:pPr>
            <a:r>
              <a:rPr lang="en-GB" altLang="en-US" sz="1400" dirty="0">
                <a:solidFill>
                  <a:srgbClr val="0000CC"/>
                </a:solidFill>
              </a:rPr>
              <a:t>      [Lowe’99]</a:t>
            </a:r>
            <a:endParaRPr lang="en-US" altLang="en-US" sz="1400" dirty="0">
              <a:solidFill>
                <a:srgbClr val="0000CC"/>
              </a:solidFill>
            </a:endParaRPr>
          </a:p>
        </p:txBody>
      </p:sp>
      <p:sp>
        <p:nvSpPr>
          <p:cNvPr id="19467" name="Text Box 17"/>
          <p:cNvSpPr txBox="1">
            <a:spLocks noChangeArrowheads="1"/>
          </p:cNvSpPr>
          <p:nvPr/>
        </p:nvSpPr>
        <p:spPr bwMode="auto">
          <a:xfrm>
            <a:off x="6796088" y="6500813"/>
            <a:ext cx="227171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1600"/>
              <a:t>Slide credit: Josef Sivic</a:t>
            </a:r>
          </a:p>
        </p:txBody>
      </p:sp>
    </p:spTree>
    <p:extLst>
      <p:ext uri="{BB962C8B-B14F-4D97-AF65-F5344CB8AC3E}">
        <p14:creationId xmlns:p14="http://schemas.microsoft.com/office/powerpoint/2010/main" val="420359122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5105400" y="990600"/>
            <a:ext cx="3733800" cy="2438400"/>
          </a:xfrm>
          <a:prstGeom prst="rect">
            <a:avLst/>
          </a:prstGeom>
          <a:solidFill>
            <a:schemeClr val="bg1"/>
          </a:solidFill>
          <a:ln w="2857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grpSp>
        <p:nvGrpSpPr>
          <p:cNvPr id="20483" name="Group 3"/>
          <p:cNvGrpSpPr>
            <a:grpSpLocks/>
          </p:cNvGrpSpPr>
          <p:nvPr/>
        </p:nvGrpSpPr>
        <p:grpSpPr bwMode="auto">
          <a:xfrm>
            <a:off x="990600" y="1362075"/>
            <a:ext cx="555625" cy="1000125"/>
            <a:chOff x="2532" y="1542"/>
            <a:chExt cx="184" cy="332"/>
          </a:xfrm>
        </p:grpSpPr>
        <p:sp>
          <p:nvSpPr>
            <p:cNvPr id="20511" name="AutoShape 4"/>
            <p:cNvSpPr>
              <a:spLocks noChangeArrowheads="1"/>
            </p:cNvSpPr>
            <p:nvPr/>
          </p:nvSpPr>
          <p:spPr bwMode="auto">
            <a:xfrm>
              <a:off x="2532" y="1542"/>
              <a:ext cx="184" cy="332"/>
            </a:xfrm>
            <a:prstGeom prst="bracketPair">
              <a:avLst>
                <a:gd name="adj" fmla="val 16667"/>
              </a:avLst>
            </a:prstGeom>
            <a:noFill/>
            <a:ln w="19050">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0512" name="Line 5"/>
            <p:cNvSpPr>
              <a:spLocks noChangeAspect="1" noChangeShapeType="1"/>
            </p:cNvSpPr>
            <p:nvPr/>
          </p:nvSpPr>
          <p:spPr bwMode="auto">
            <a:xfrm>
              <a:off x="2567" y="1607"/>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0513" name="Line 6"/>
            <p:cNvSpPr>
              <a:spLocks noChangeAspect="1" noChangeShapeType="1"/>
            </p:cNvSpPr>
            <p:nvPr/>
          </p:nvSpPr>
          <p:spPr bwMode="auto">
            <a:xfrm>
              <a:off x="2567" y="1655"/>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0514" name="Line 7"/>
            <p:cNvSpPr>
              <a:spLocks noChangeAspect="1" noChangeShapeType="1"/>
            </p:cNvSpPr>
            <p:nvPr/>
          </p:nvSpPr>
          <p:spPr bwMode="auto">
            <a:xfrm>
              <a:off x="2568" y="17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0515" name="Line 8"/>
            <p:cNvSpPr>
              <a:spLocks noChangeAspect="1" noChangeShapeType="1"/>
            </p:cNvSpPr>
            <p:nvPr/>
          </p:nvSpPr>
          <p:spPr bwMode="auto">
            <a:xfrm>
              <a:off x="2568" y="1751"/>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0516" name="Line 9"/>
            <p:cNvSpPr>
              <a:spLocks noChangeAspect="1" noChangeShapeType="1"/>
            </p:cNvSpPr>
            <p:nvPr/>
          </p:nvSpPr>
          <p:spPr bwMode="auto">
            <a:xfrm>
              <a:off x="2567" y="18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grpSp>
        <p:nvGrpSpPr>
          <p:cNvPr id="20484" name="Group 10"/>
          <p:cNvGrpSpPr>
            <a:grpSpLocks/>
          </p:cNvGrpSpPr>
          <p:nvPr/>
        </p:nvGrpSpPr>
        <p:grpSpPr bwMode="auto">
          <a:xfrm>
            <a:off x="1654175" y="1362075"/>
            <a:ext cx="2578100" cy="1009650"/>
            <a:chOff x="1042" y="858"/>
            <a:chExt cx="1624" cy="636"/>
          </a:xfrm>
        </p:grpSpPr>
        <p:grpSp>
          <p:nvGrpSpPr>
            <p:cNvPr id="20489" name="Group 11"/>
            <p:cNvGrpSpPr>
              <a:grpSpLocks/>
            </p:cNvGrpSpPr>
            <p:nvPr/>
          </p:nvGrpSpPr>
          <p:grpSpPr bwMode="auto">
            <a:xfrm>
              <a:off x="1042" y="858"/>
              <a:ext cx="350" cy="630"/>
              <a:chOff x="2532" y="1542"/>
              <a:chExt cx="184" cy="332"/>
            </a:xfrm>
          </p:grpSpPr>
          <p:sp>
            <p:nvSpPr>
              <p:cNvPr id="20505" name="AutoShape 12"/>
              <p:cNvSpPr>
                <a:spLocks noChangeArrowheads="1"/>
              </p:cNvSpPr>
              <p:nvPr/>
            </p:nvSpPr>
            <p:spPr bwMode="auto">
              <a:xfrm>
                <a:off x="2532" y="1542"/>
                <a:ext cx="184" cy="332"/>
              </a:xfrm>
              <a:prstGeom prst="bracketPair">
                <a:avLst>
                  <a:gd name="adj" fmla="val 16667"/>
                </a:avLst>
              </a:prstGeom>
              <a:noFill/>
              <a:ln w="19050">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0506" name="Line 13"/>
              <p:cNvSpPr>
                <a:spLocks noChangeAspect="1" noChangeShapeType="1"/>
              </p:cNvSpPr>
              <p:nvPr/>
            </p:nvSpPr>
            <p:spPr bwMode="auto">
              <a:xfrm>
                <a:off x="2567" y="1607"/>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0507" name="Line 14"/>
              <p:cNvSpPr>
                <a:spLocks noChangeAspect="1" noChangeShapeType="1"/>
              </p:cNvSpPr>
              <p:nvPr/>
            </p:nvSpPr>
            <p:spPr bwMode="auto">
              <a:xfrm>
                <a:off x="2567" y="1655"/>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0508" name="Line 15"/>
              <p:cNvSpPr>
                <a:spLocks noChangeAspect="1" noChangeShapeType="1"/>
              </p:cNvSpPr>
              <p:nvPr/>
            </p:nvSpPr>
            <p:spPr bwMode="auto">
              <a:xfrm>
                <a:off x="2568" y="17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0509" name="Line 16"/>
              <p:cNvSpPr>
                <a:spLocks noChangeAspect="1" noChangeShapeType="1"/>
              </p:cNvSpPr>
              <p:nvPr/>
            </p:nvSpPr>
            <p:spPr bwMode="auto">
              <a:xfrm>
                <a:off x="2568" y="1751"/>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0510" name="Line 17"/>
              <p:cNvSpPr>
                <a:spLocks noChangeAspect="1" noChangeShapeType="1"/>
              </p:cNvSpPr>
              <p:nvPr/>
            </p:nvSpPr>
            <p:spPr bwMode="auto">
              <a:xfrm>
                <a:off x="2567" y="18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grpSp>
          <p:nvGrpSpPr>
            <p:cNvPr id="20490" name="Group 18"/>
            <p:cNvGrpSpPr>
              <a:grpSpLocks/>
            </p:cNvGrpSpPr>
            <p:nvPr/>
          </p:nvGrpSpPr>
          <p:grpSpPr bwMode="auto">
            <a:xfrm>
              <a:off x="1474" y="864"/>
              <a:ext cx="350" cy="630"/>
              <a:chOff x="2532" y="1542"/>
              <a:chExt cx="184" cy="332"/>
            </a:xfrm>
          </p:grpSpPr>
          <p:sp>
            <p:nvSpPr>
              <p:cNvPr id="20499" name="AutoShape 19"/>
              <p:cNvSpPr>
                <a:spLocks noChangeArrowheads="1"/>
              </p:cNvSpPr>
              <p:nvPr/>
            </p:nvSpPr>
            <p:spPr bwMode="auto">
              <a:xfrm>
                <a:off x="2532" y="1542"/>
                <a:ext cx="184" cy="332"/>
              </a:xfrm>
              <a:prstGeom prst="bracketPair">
                <a:avLst>
                  <a:gd name="adj" fmla="val 16667"/>
                </a:avLst>
              </a:prstGeom>
              <a:noFill/>
              <a:ln w="19050">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0500" name="Line 20"/>
              <p:cNvSpPr>
                <a:spLocks noChangeAspect="1" noChangeShapeType="1"/>
              </p:cNvSpPr>
              <p:nvPr/>
            </p:nvSpPr>
            <p:spPr bwMode="auto">
              <a:xfrm>
                <a:off x="2567" y="1607"/>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0501" name="Line 21"/>
              <p:cNvSpPr>
                <a:spLocks noChangeAspect="1" noChangeShapeType="1"/>
              </p:cNvSpPr>
              <p:nvPr/>
            </p:nvSpPr>
            <p:spPr bwMode="auto">
              <a:xfrm>
                <a:off x="2567" y="1655"/>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0502" name="Line 22"/>
              <p:cNvSpPr>
                <a:spLocks noChangeAspect="1" noChangeShapeType="1"/>
              </p:cNvSpPr>
              <p:nvPr/>
            </p:nvSpPr>
            <p:spPr bwMode="auto">
              <a:xfrm>
                <a:off x="2568" y="17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0503" name="Line 23"/>
              <p:cNvSpPr>
                <a:spLocks noChangeAspect="1" noChangeShapeType="1"/>
              </p:cNvSpPr>
              <p:nvPr/>
            </p:nvSpPr>
            <p:spPr bwMode="auto">
              <a:xfrm>
                <a:off x="2568" y="1751"/>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0504" name="Line 24"/>
              <p:cNvSpPr>
                <a:spLocks noChangeAspect="1" noChangeShapeType="1"/>
              </p:cNvSpPr>
              <p:nvPr/>
            </p:nvSpPr>
            <p:spPr bwMode="auto">
              <a:xfrm>
                <a:off x="2567" y="18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grpSp>
          <p:nvGrpSpPr>
            <p:cNvPr id="20491" name="Group 25"/>
            <p:cNvGrpSpPr>
              <a:grpSpLocks/>
            </p:cNvGrpSpPr>
            <p:nvPr/>
          </p:nvGrpSpPr>
          <p:grpSpPr bwMode="auto">
            <a:xfrm>
              <a:off x="1906" y="864"/>
              <a:ext cx="350" cy="630"/>
              <a:chOff x="2532" y="1542"/>
              <a:chExt cx="184" cy="332"/>
            </a:xfrm>
          </p:grpSpPr>
          <p:sp>
            <p:nvSpPr>
              <p:cNvPr id="20493" name="AutoShape 26"/>
              <p:cNvSpPr>
                <a:spLocks noChangeArrowheads="1"/>
              </p:cNvSpPr>
              <p:nvPr/>
            </p:nvSpPr>
            <p:spPr bwMode="auto">
              <a:xfrm>
                <a:off x="2532" y="1542"/>
                <a:ext cx="184" cy="332"/>
              </a:xfrm>
              <a:prstGeom prst="bracketPair">
                <a:avLst>
                  <a:gd name="adj" fmla="val 16667"/>
                </a:avLst>
              </a:prstGeom>
              <a:noFill/>
              <a:ln w="19050">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0494" name="Line 27"/>
              <p:cNvSpPr>
                <a:spLocks noChangeAspect="1" noChangeShapeType="1"/>
              </p:cNvSpPr>
              <p:nvPr/>
            </p:nvSpPr>
            <p:spPr bwMode="auto">
              <a:xfrm>
                <a:off x="2567" y="1607"/>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0495" name="Line 28"/>
              <p:cNvSpPr>
                <a:spLocks noChangeAspect="1" noChangeShapeType="1"/>
              </p:cNvSpPr>
              <p:nvPr/>
            </p:nvSpPr>
            <p:spPr bwMode="auto">
              <a:xfrm>
                <a:off x="2567" y="1655"/>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0496" name="Line 29"/>
              <p:cNvSpPr>
                <a:spLocks noChangeAspect="1" noChangeShapeType="1"/>
              </p:cNvSpPr>
              <p:nvPr/>
            </p:nvSpPr>
            <p:spPr bwMode="auto">
              <a:xfrm>
                <a:off x="2568" y="17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0497" name="Line 30"/>
              <p:cNvSpPr>
                <a:spLocks noChangeAspect="1" noChangeShapeType="1"/>
              </p:cNvSpPr>
              <p:nvPr/>
            </p:nvSpPr>
            <p:spPr bwMode="auto">
              <a:xfrm>
                <a:off x="2568" y="1751"/>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0498" name="Line 31"/>
              <p:cNvSpPr>
                <a:spLocks noChangeAspect="1" noChangeShapeType="1"/>
              </p:cNvSpPr>
              <p:nvPr/>
            </p:nvSpPr>
            <p:spPr bwMode="auto">
              <a:xfrm>
                <a:off x="2567" y="18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sp>
          <p:nvSpPr>
            <p:cNvPr id="20492" name="Text Box 32"/>
            <p:cNvSpPr txBox="1">
              <a:spLocks noChangeArrowheads="1"/>
            </p:cNvSpPr>
            <p:nvPr/>
          </p:nvSpPr>
          <p:spPr bwMode="auto">
            <a:xfrm>
              <a:off x="2294" y="922"/>
              <a:ext cx="372"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3200">
                  <a:solidFill>
                    <a:srgbClr val="000099"/>
                  </a:solidFill>
                </a:rPr>
                <a:t>…</a:t>
              </a:r>
            </a:p>
          </p:txBody>
        </p:sp>
      </p:grpSp>
      <p:sp>
        <p:nvSpPr>
          <p:cNvPr id="20485" name="Rectangle 33"/>
          <p:cNvSpPr>
            <a:spLocks noChangeArrowheads="1"/>
          </p:cNvSpPr>
          <p:nvPr/>
        </p:nvSpPr>
        <p:spPr bwMode="auto">
          <a:xfrm>
            <a:off x="4953000" y="1066800"/>
            <a:ext cx="3733800" cy="2438400"/>
          </a:xfrm>
          <a:prstGeom prst="rect">
            <a:avLst/>
          </a:prstGeom>
          <a:solidFill>
            <a:schemeClr val="bg1"/>
          </a:solidFill>
          <a:ln w="2857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pic>
        <p:nvPicPr>
          <p:cNvPr id="20486" name="Picture 34" descr="133125_ell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1143000"/>
            <a:ext cx="3790950" cy="250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7" name="Line 35"/>
          <p:cNvSpPr>
            <a:spLocks noChangeShapeType="1"/>
          </p:cNvSpPr>
          <p:nvPr/>
        </p:nvSpPr>
        <p:spPr bwMode="auto">
          <a:xfrm flipH="1" flipV="1">
            <a:off x="4191000" y="1828800"/>
            <a:ext cx="609600" cy="0"/>
          </a:xfrm>
          <a:prstGeom prst="line">
            <a:avLst/>
          </a:prstGeom>
          <a:noFill/>
          <a:ln w="57150">
            <a:solidFill>
              <a:schemeClr val="hlink"/>
            </a:solidFill>
            <a:round/>
            <a:headEnd/>
            <a:tailEnd type="triangle" w="lg" len="lg"/>
          </a:ln>
          <a:extLst>
            <a:ext uri="{909E8E84-426E-40DD-AFC4-6F175D3DCCD1}">
              <a14:hiddenFill xmlns:a14="http://schemas.microsoft.com/office/drawing/2010/main">
                <a:noFill/>
              </a14:hiddenFill>
            </a:ext>
          </a:extLst>
        </p:spPr>
        <p:txBody>
          <a:bodyPr/>
          <a:lstStyle/>
          <a:p>
            <a:endParaRPr lang="en-US"/>
          </a:p>
        </p:txBody>
      </p:sp>
      <p:sp>
        <p:nvSpPr>
          <p:cNvPr id="520228" name="Rectangle 36"/>
          <p:cNvSpPr>
            <a:spLocks noChangeArrowheads="1"/>
          </p:cNvSpPr>
          <p:nvPr/>
        </p:nvSpPr>
        <p:spPr bwMode="auto">
          <a:xfrm>
            <a:off x="457200" y="274638"/>
            <a:ext cx="8686800" cy="563562"/>
          </a:xfrm>
          <a:prstGeom prst="rect">
            <a:avLst/>
          </a:prstGeom>
          <a:noFill/>
          <a:ln w="9525">
            <a:noFill/>
            <a:miter lim="800000"/>
            <a:headEnd/>
            <a:tailEnd/>
          </a:ln>
          <a:effectLst/>
        </p:spPr>
        <p:txBody>
          <a:bodyPr anchor="ctr"/>
          <a:lstStyle/>
          <a:p>
            <a:pPr algn="ctr">
              <a:defRPr/>
            </a:pPr>
            <a:r>
              <a:rPr lang="en-US" sz="3400" b="1" dirty="0">
                <a:solidFill>
                  <a:schemeClr val="bg1">
                    <a:lumMod val="75000"/>
                  </a:schemeClr>
                </a:solidFill>
                <a:effectLst>
                  <a:outerShdw blurRad="38100" dist="38100" dir="2700000" algn="tl">
                    <a:srgbClr val="FFFFFF"/>
                  </a:outerShdw>
                </a:effectLst>
              </a:rPr>
              <a:t>1.Feature extraction e  </a:t>
            </a:r>
            <a:r>
              <a:rPr lang="en-US" sz="3400" b="1" dirty="0" err="1">
                <a:solidFill>
                  <a:srgbClr val="800000"/>
                </a:solidFill>
                <a:effectLst>
                  <a:outerShdw blurRad="38100" dist="38100" dir="2700000" algn="tl">
                    <a:srgbClr val="FFFFFF"/>
                  </a:outerShdw>
                </a:effectLst>
              </a:rPr>
              <a:t>rappresentazione</a:t>
            </a:r>
            <a:endParaRPr lang="en-US" sz="3400" b="1" dirty="0">
              <a:solidFill>
                <a:srgbClr val="800000"/>
              </a:solidFill>
              <a:effectLst>
                <a:outerShdw blurRad="38100" dist="38100" dir="2700000" algn="tl">
                  <a:srgbClr val="FFFFFF"/>
                </a:outerShdw>
              </a:effectLst>
            </a:endParaRPr>
          </a:p>
        </p:txBody>
      </p:sp>
      <p:sp>
        <p:nvSpPr>
          <p:cNvPr id="3" name="Rectangle 2"/>
          <p:cNvSpPr/>
          <p:nvPr/>
        </p:nvSpPr>
        <p:spPr>
          <a:xfrm>
            <a:off x="739774" y="4117722"/>
            <a:ext cx="7947025" cy="1384995"/>
          </a:xfrm>
          <a:prstGeom prst="rect">
            <a:avLst/>
          </a:prstGeom>
        </p:spPr>
        <p:txBody>
          <a:bodyPr wrap="square">
            <a:spAutoFit/>
          </a:bodyPr>
          <a:lstStyle/>
          <a:p>
            <a:pPr marL="342900" lvl="0" indent="-342900">
              <a:spcBef>
                <a:spcPct val="20000"/>
              </a:spcBef>
              <a:buFontTx/>
              <a:buChar char="•"/>
            </a:pPr>
            <a:r>
              <a:rPr lang="it-IT" altLang="en-US" sz="2800" kern="0" dirty="0" smtClean="0">
                <a:solidFill>
                  <a:srgbClr val="000000"/>
                </a:solidFill>
                <a:latin typeface="Tahoma"/>
                <a:cs typeface="Arial"/>
              </a:rPr>
              <a:t>In generale, per </a:t>
            </a:r>
            <a:r>
              <a:rPr lang="it-IT" altLang="en-US" sz="2800" kern="0" dirty="0">
                <a:solidFill>
                  <a:srgbClr val="000000"/>
                </a:solidFill>
                <a:latin typeface="Tahoma"/>
                <a:cs typeface="Arial"/>
              </a:rPr>
              <a:t>ogni feature </a:t>
            </a:r>
            <a:r>
              <a:rPr lang="it-IT" altLang="en-US" sz="2800" kern="0" dirty="0" smtClean="0">
                <a:solidFill>
                  <a:srgbClr val="000000"/>
                </a:solidFill>
                <a:latin typeface="Tahoma"/>
                <a:cs typeface="Arial"/>
              </a:rPr>
              <a:t>estratta, </a:t>
            </a:r>
            <a:r>
              <a:rPr lang="it-IT" altLang="en-US" sz="2800" kern="0" dirty="0">
                <a:solidFill>
                  <a:srgbClr val="000000"/>
                </a:solidFill>
                <a:latin typeface="Tahoma"/>
                <a:cs typeface="Arial"/>
              </a:rPr>
              <a:t>calcolo una rappresentazione in uno spazio </a:t>
            </a:r>
            <a:r>
              <a:rPr lang="it-IT" altLang="en-US" sz="2800" kern="0" dirty="0" smtClean="0">
                <a:solidFill>
                  <a:srgbClr val="000000"/>
                </a:solidFill>
                <a:latin typeface="Tahoma"/>
                <a:cs typeface="Arial"/>
              </a:rPr>
              <a:t>              </a:t>
            </a:r>
            <a:r>
              <a:rPr lang="it-IT" altLang="en-US" sz="2800" i="1" kern="0" dirty="0" smtClean="0">
                <a:solidFill>
                  <a:srgbClr val="000000"/>
                </a:solidFill>
                <a:latin typeface="Tahoma"/>
                <a:cs typeface="Arial"/>
              </a:rPr>
              <a:t>r-dimensionale</a:t>
            </a:r>
            <a:endParaRPr lang="it-IT" altLang="en-US" sz="2800" i="1" kern="0" dirty="0">
              <a:solidFill>
                <a:srgbClr val="000000"/>
              </a:solidFill>
              <a:latin typeface="Tahoma"/>
              <a:cs typeface="Arial"/>
            </a:endParaRPr>
          </a:p>
        </p:txBody>
      </p:sp>
    </p:spTree>
    <p:extLst>
      <p:ext uri="{BB962C8B-B14F-4D97-AF65-F5344CB8AC3E}">
        <p14:creationId xmlns:p14="http://schemas.microsoft.com/office/powerpoint/2010/main" val="235733374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506" name="Group 2"/>
          <p:cNvGrpSpPr>
            <a:grpSpLocks/>
          </p:cNvGrpSpPr>
          <p:nvPr/>
        </p:nvGrpSpPr>
        <p:grpSpPr bwMode="auto">
          <a:xfrm>
            <a:off x="990600" y="1362075"/>
            <a:ext cx="555625" cy="1000125"/>
            <a:chOff x="2532" y="1542"/>
            <a:chExt cx="184" cy="332"/>
          </a:xfrm>
        </p:grpSpPr>
        <p:sp>
          <p:nvSpPr>
            <p:cNvPr id="21573" name="AutoShape 3"/>
            <p:cNvSpPr>
              <a:spLocks noChangeArrowheads="1"/>
            </p:cNvSpPr>
            <p:nvPr/>
          </p:nvSpPr>
          <p:spPr bwMode="auto">
            <a:xfrm>
              <a:off x="2532" y="1542"/>
              <a:ext cx="184" cy="332"/>
            </a:xfrm>
            <a:prstGeom prst="bracketPair">
              <a:avLst>
                <a:gd name="adj" fmla="val 16667"/>
              </a:avLst>
            </a:prstGeom>
            <a:noFill/>
            <a:ln w="19050">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1574" name="Line 4"/>
            <p:cNvSpPr>
              <a:spLocks noChangeAspect="1" noChangeShapeType="1"/>
            </p:cNvSpPr>
            <p:nvPr/>
          </p:nvSpPr>
          <p:spPr bwMode="auto">
            <a:xfrm>
              <a:off x="2567" y="1607"/>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75" name="Line 5"/>
            <p:cNvSpPr>
              <a:spLocks noChangeAspect="1" noChangeShapeType="1"/>
            </p:cNvSpPr>
            <p:nvPr/>
          </p:nvSpPr>
          <p:spPr bwMode="auto">
            <a:xfrm>
              <a:off x="2567" y="1655"/>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76" name="Line 6"/>
            <p:cNvSpPr>
              <a:spLocks noChangeAspect="1" noChangeShapeType="1"/>
            </p:cNvSpPr>
            <p:nvPr/>
          </p:nvSpPr>
          <p:spPr bwMode="auto">
            <a:xfrm>
              <a:off x="2568" y="17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77" name="Line 7"/>
            <p:cNvSpPr>
              <a:spLocks noChangeAspect="1" noChangeShapeType="1"/>
            </p:cNvSpPr>
            <p:nvPr/>
          </p:nvSpPr>
          <p:spPr bwMode="auto">
            <a:xfrm>
              <a:off x="2568" y="1751"/>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78" name="Line 8"/>
            <p:cNvSpPr>
              <a:spLocks noChangeAspect="1" noChangeShapeType="1"/>
            </p:cNvSpPr>
            <p:nvPr/>
          </p:nvSpPr>
          <p:spPr bwMode="auto">
            <a:xfrm>
              <a:off x="2567" y="18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sp>
        <p:nvSpPr>
          <p:cNvPr id="21507" name="Line 9"/>
          <p:cNvSpPr>
            <a:spLocks noChangeShapeType="1"/>
          </p:cNvSpPr>
          <p:nvPr/>
        </p:nvSpPr>
        <p:spPr bwMode="auto">
          <a:xfrm flipV="1">
            <a:off x="762000" y="3200400"/>
            <a:ext cx="0" cy="3041650"/>
          </a:xfrm>
          <a:prstGeom prst="line">
            <a:avLst/>
          </a:prstGeom>
          <a:noFill/>
          <a:ln w="19050">
            <a:solidFill>
              <a:srgbClr val="0000FF"/>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508" name="Line 10"/>
          <p:cNvSpPr>
            <a:spLocks noChangeShapeType="1"/>
          </p:cNvSpPr>
          <p:nvPr/>
        </p:nvSpPr>
        <p:spPr bwMode="auto">
          <a:xfrm>
            <a:off x="762000" y="6242050"/>
            <a:ext cx="3810000" cy="3175"/>
          </a:xfrm>
          <a:prstGeom prst="line">
            <a:avLst/>
          </a:prstGeom>
          <a:noFill/>
          <a:ln w="19050">
            <a:solidFill>
              <a:srgbClr val="0000FF"/>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509" name="Line 11"/>
          <p:cNvSpPr>
            <a:spLocks noChangeShapeType="1"/>
          </p:cNvSpPr>
          <p:nvPr/>
        </p:nvSpPr>
        <p:spPr bwMode="auto">
          <a:xfrm flipV="1">
            <a:off x="762000" y="4564063"/>
            <a:ext cx="2819400" cy="1677987"/>
          </a:xfrm>
          <a:prstGeom prst="line">
            <a:avLst/>
          </a:prstGeom>
          <a:noFill/>
          <a:ln w="19050">
            <a:solidFill>
              <a:srgbClr val="0000FF"/>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510" name="Oval 12"/>
          <p:cNvSpPr>
            <a:spLocks noChangeAspect="1" noChangeArrowheads="1"/>
          </p:cNvSpPr>
          <p:nvPr/>
        </p:nvSpPr>
        <p:spPr bwMode="auto">
          <a:xfrm>
            <a:off x="1712913" y="4797425"/>
            <a:ext cx="173037"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1511" name="Oval 13"/>
          <p:cNvSpPr>
            <a:spLocks noChangeAspect="1" noChangeArrowheads="1"/>
          </p:cNvSpPr>
          <p:nvPr/>
        </p:nvSpPr>
        <p:spPr bwMode="auto">
          <a:xfrm>
            <a:off x="1865313" y="4949825"/>
            <a:ext cx="173037"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1512" name="Oval 14"/>
          <p:cNvSpPr>
            <a:spLocks noChangeAspect="1" noChangeArrowheads="1"/>
          </p:cNvSpPr>
          <p:nvPr/>
        </p:nvSpPr>
        <p:spPr bwMode="auto">
          <a:xfrm>
            <a:off x="1371600" y="4800600"/>
            <a:ext cx="173038"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1513" name="Oval 15"/>
          <p:cNvSpPr>
            <a:spLocks noChangeAspect="1" noChangeArrowheads="1"/>
          </p:cNvSpPr>
          <p:nvPr/>
        </p:nvSpPr>
        <p:spPr bwMode="auto">
          <a:xfrm>
            <a:off x="1676400" y="5181600"/>
            <a:ext cx="173038"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1514" name="Oval 16"/>
          <p:cNvSpPr>
            <a:spLocks noChangeAspect="1" noChangeArrowheads="1"/>
          </p:cNvSpPr>
          <p:nvPr/>
        </p:nvSpPr>
        <p:spPr bwMode="auto">
          <a:xfrm>
            <a:off x="1447800" y="5105400"/>
            <a:ext cx="173038"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1515" name="Oval 17"/>
          <p:cNvSpPr>
            <a:spLocks noChangeAspect="1" noChangeArrowheads="1"/>
          </p:cNvSpPr>
          <p:nvPr/>
        </p:nvSpPr>
        <p:spPr bwMode="auto">
          <a:xfrm>
            <a:off x="2743200" y="3733800"/>
            <a:ext cx="173038"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1516" name="Oval 18"/>
          <p:cNvSpPr>
            <a:spLocks noChangeAspect="1" noChangeArrowheads="1"/>
          </p:cNvSpPr>
          <p:nvPr/>
        </p:nvSpPr>
        <p:spPr bwMode="auto">
          <a:xfrm>
            <a:off x="2667000" y="4343400"/>
            <a:ext cx="173038"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1517" name="Oval 19"/>
          <p:cNvSpPr>
            <a:spLocks noChangeAspect="1" noChangeArrowheads="1"/>
          </p:cNvSpPr>
          <p:nvPr/>
        </p:nvSpPr>
        <p:spPr bwMode="auto">
          <a:xfrm>
            <a:off x="2438400" y="4038600"/>
            <a:ext cx="173038"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1518" name="Oval 20"/>
          <p:cNvSpPr>
            <a:spLocks noChangeAspect="1" noChangeArrowheads="1"/>
          </p:cNvSpPr>
          <p:nvPr/>
        </p:nvSpPr>
        <p:spPr bwMode="auto">
          <a:xfrm>
            <a:off x="2743200" y="4038600"/>
            <a:ext cx="173038"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1519" name="Oval 21"/>
          <p:cNvSpPr>
            <a:spLocks noChangeAspect="1" noChangeArrowheads="1"/>
          </p:cNvSpPr>
          <p:nvPr/>
        </p:nvSpPr>
        <p:spPr bwMode="auto">
          <a:xfrm>
            <a:off x="2209800" y="4800600"/>
            <a:ext cx="173038"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1520" name="Oval 22"/>
          <p:cNvSpPr>
            <a:spLocks noChangeAspect="1" noChangeArrowheads="1"/>
          </p:cNvSpPr>
          <p:nvPr/>
        </p:nvSpPr>
        <p:spPr bwMode="auto">
          <a:xfrm>
            <a:off x="1524000" y="4495800"/>
            <a:ext cx="173038"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1521" name="Oval 23"/>
          <p:cNvSpPr>
            <a:spLocks noChangeAspect="1" noChangeArrowheads="1"/>
          </p:cNvSpPr>
          <p:nvPr/>
        </p:nvSpPr>
        <p:spPr bwMode="auto">
          <a:xfrm>
            <a:off x="3581400" y="5715000"/>
            <a:ext cx="173038"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1522" name="Oval 24"/>
          <p:cNvSpPr>
            <a:spLocks noChangeAspect="1" noChangeArrowheads="1"/>
          </p:cNvSpPr>
          <p:nvPr/>
        </p:nvSpPr>
        <p:spPr bwMode="auto">
          <a:xfrm>
            <a:off x="3429000" y="5486400"/>
            <a:ext cx="173038"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1523" name="Oval 25"/>
          <p:cNvSpPr>
            <a:spLocks noChangeAspect="1" noChangeArrowheads="1"/>
          </p:cNvSpPr>
          <p:nvPr/>
        </p:nvSpPr>
        <p:spPr bwMode="auto">
          <a:xfrm>
            <a:off x="3200400" y="5715000"/>
            <a:ext cx="173038"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grpSp>
        <p:nvGrpSpPr>
          <p:cNvPr id="21524" name="Group 26"/>
          <p:cNvGrpSpPr>
            <a:grpSpLocks/>
          </p:cNvGrpSpPr>
          <p:nvPr/>
        </p:nvGrpSpPr>
        <p:grpSpPr bwMode="auto">
          <a:xfrm>
            <a:off x="1654175" y="1362075"/>
            <a:ext cx="555625" cy="1000125"/>
            <a:chOff x="2532" y="1542"/>
            <a:chExt cx="184" cy="332"/>
          </a:xfrm>
        </p:grpSpPr>
        <p:sp>
          <p:nvSpPr>
            <p:cNvPr id="21567" name="AutoShape 27"/>
            <p:cNvSpPr>
              <a:spLocks noChangeArrowheads="1"/>
            </p:cNvSpPr>
            <p:nvPr/>
          </p:nvSpPr>
          <p:spPr bwMode="auto">
            <a:xfrm>
              <a:off x="2532" y="1542"/>
              <a:ext cx="184" cy="332"/>
            </a:xfrm>
            <a:prstGeom prst="bracketPair">
              <a:avLst>
                <a:gd name="adj" fmla="val 16667"/>
              </a:avLst>
            </a:prstGeom>
            <a:noFill/>
            <a:ln w="19050">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1568" name="Line 28"/>
            <p:cNvSpPr>
              <a:spLocks noChangeAspect="1" noChangeShapeType="1"/>
            </p:cNvSpPr>
            <p:nvPr/>
          </p:nvSpPr>
          <p:spPr bwMode="auto">
            <a:xfrm>
              <a:off x="2567" y="1607"/>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69" name="Line 29"/>
            <p:cNvSpPr>
              <a:spLocks noChangeAspect="1" noChangeShapeType="1"/>
            </p:cNvSpPr>
            <p:nvPr/>
          </p:nvSpPr>
          <p:spPr bwMode="auto">
            <a:xfrm>
              <a:off x="2567" y="1655"/>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70" name="Line 30"/>
            <p:cNvSpPr>
              <a:spLocks noChangeAspect="1" noChangeShapeType="1"/>
            </p:cNvSpPr>
            <p:nvPr/>
          </p:nvSpPr>
          <p:spPr bwMode="auto">
            <a:xfrm>
              <a:off x="2568" y="17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71" name="Line 31"/>
            <p:cNvSpPr>
              <a:spLocks noChangeAspect="1" noChangeShapeType="1"/>
            </p:cNvSpPr>
            <p:nvPr/>
          </p:nvSpPr>
          <p:spPr bwMode="auto">
            <a:xfrm>
              <a:off x="2568" y="1751"/>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72" name="Line 32"/>
            <p:cNvSpPr>
              <a:spLocks noChangeAspect="1" noChangeShapeType="1"/>
            </p:cNvSpPr>
            <p:nvPr/>
          </p:nvSpPr>
          <p:spPr bwMode="auto">
            <a:xfrm>
              <a:off x="2567" y="18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grpSp>
        <p:nvGrpSpPr>
          <p:cNvPr id="21525" name="Group 33"/>
          <p:cNvGrpSpPr>
            <a:grpSpLocks/>
          </p:cNvGrpSpPr>
          <p:nvPr/>
        </p:nvGrpSpPr>
        <p:grpSpPr bwMode="auto">
          <a:xfrm>
            <a:off x="2339975" y="1371600"/>
            <a:ext cx="555625" cy="1000125"/>
            <a:chOff x="2532" y="1542"/>
            <a:chExt cx="184" cy="332"/>
          </a:xfrm>
        </p:grpSpPr>
        <p:sp>
          <p:nvSpPr>
            <p:cNvPr id="21561" name="AutoShape 34"/>
            <p:cNvSpPr>
              <a:spLocks noChangeArrowheads="1"/>
            </p:cNvSpPr>
            <p:nvPr/>
          </p:nvSpPr>
          <p:spPr bwMode="auto">
            <a:xfrm>
              <a:off x="2532" y="1542"/>
              <a:ext cx="184" cy="332"/>
            </a:xfrm>
            <a:prstGeom prst="bracketPair">
              <a:avLst>
                <a:gd name="adj" fmla="val 16667"/>
              </a:avLst>
            </a:prstGeom>
            <a:noFill/>
            <a:ln w="19050">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1562" name="Line 35"/>
            <p:cNvSpPr>
              <a:spLocks noChangeAspect="1" noChangeShapeType="1"/>
            </p:cNvSpPr>
            <p:nvPr/>
          </p:nvSpPr>
          <p:spPr bwMode="auto">
            <a:xfrm>
              <a:off x="2567" y="1607"/>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63" name="Line 36"/>
            <p:cNvSpPr>
              <a:spLocks noChangeAspect="1" noChangeShapeType="1"/>
            </p:cNvSpPr>
            <p:nvPr/>
          </p:nvSpPr>
          <p:spPr bwMode="auto">
            <a:xfrm>
              <a:off x="2567" y="1655"/>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64" name="Line 37"/>
            <p:cNvSpPr>
              <a:spLocks noChangeAspect="1" noChangeShapeType="1"/>
            </p:cNvSpPr>
            <p:nvPr/>
          </p:nvSpPr>
          <p:spPr bwMode="auto">
            <a:xfrm>
              <a:off x="2568" y="17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65" name="Line 38"/>
            <p:cNvSpPr>
              <a:spLocks noChangeAspect="1" noChangeShapeType="1"/>
            </p:cNvSpPr>
            <p:nvPr/>
          </p:nvSpPr>
          <p:spPr bwMode="auto">
            <a:xfrm>
              <a:off x="2568" y="1751"/>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66" name="Line 39"/>
            <p:cNvSpPr>
              <a:spLocks noChangeAspect="1" noChangeShapeType="1"/>
            </p:cNvSpPr>
            <p:nvPr/>
          </p:nvSpPr>
          <p:spPr bwMode="auto">
            <a:xfrm>
              <a:off x="2567" y="18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grpSp>
        <p:nvGrpSpPr>
          <p:cNvPr id="21526" name="Group 40"/>
          <p:cNvGrpSpPr>
            <a:grpSpLocks/>
          </p:cNvGrpSpPr>
          <p:nvPr/>
        </p:nvGrpSpPr>
        <p:grpSpPr bwMode="auto">
          <a:xfrm>
            <a:off x="3025775" y="1371600"/>
            <a:ext cx="555625" cy="1000125"/>
            <a:chOff x="2532" y="1542"/>
            <a:chExt cx="184" cy="332"/>
          </a:xfrm>
        </p:grpSpPr>
        <p:sp>
          <p:nvSpPr>
            <p:cNvPr id="21555" name="AutoShape 41"/>
            <p:cNvSpPr>
              <a:spLocks noChangeArrowheads="1"/>
            </p:cNvSpPr>
            <p:nvPr/>
          </p:nvSpPr>
          <p:spPr bwMode="auto">
            <a:xfrm>
              <a:off x="2532" y="1542"/>
              <a:ext cx="184" cy="332"/>
            </a:xfrm>
            <a:prstGeom prst="bracketPair">
              <a:avLst>
                <a:gd name="adj" fmla="val 16667"/>
              </a:avLst>
            </a:prstGeom>
            <a:noFill/>
            <a:ln w="19050">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1556" name="Line 42"/>
            <p:cNvSpPr>
              <a:spLocks noChangeAspect="1" noChangeShapeType="1"/>
            </p:cNvSpPr>
            <p:nvPr/>
          </p:nvSpPr>
          <p:spPr bwMode="auto">
            <a:xfrm>
              <a:off x="2567" y="1607"/>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57" name="Line 43"/>
            <p:cNvSpPr>
              <a:spLocks noChangeAspect="1" noChangeShapeType="1"/>
            </p:cNvSpPr>
            <p:nvPr/>
          </p:nvSpPr>
          <p:spPr bwMode="auto">
            <a:xfrm>
              <a:off x="2567" y="1655"/>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58" name="Line 44"/>
            <p:cNvSpPr>
              <a:spLocks noChangeAspect="1" noChangeShapeType="1"/>
            </p:cNvSpPr>
            <p:nvPr/>
          </p:nvSpPr>
          <p:spPr bwMode="auto">
            <a:xfrm>
              <a:off x="2568" y="17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59" name="Line 45"/>
            <p:cNvSpPr>
              <a:spLocks noChangeAspect="1" noChangeShapeType="1"/>
            </p:cNvSpPr>
            <p:nvPr/>
          </p:nvSpPr>
          <p:spPr bwMode="auto">
            <a:xfrm>
              <a:off x="2568" y="1751"/>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60" name="Line 46"/>
            <p:cNvSpPr>
              <a:spLocks noChangeAspect="1" noChangeShapeType="1"/>
            </p:cNvSpPr>
            <p:nvPr/>
          </p:nvSpPr>
          <p:spPr bwMode="auto">
            <a:xfrm>
              <a:off x="2567" y="18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sp>
        <p:nvSpPr>
          <p:cNvPr id="521263" name="Rectangle 47"/>
          <p:cNvSpPr>
            <a:spLocks noGrp="1" noChangeArrowheads="1"/>
          </p:cNvSpPr>
          <p:nvPr>
            <p:ph type="title"/>
          </p:nvPr>
        </p:nvSpPr>
        <p:spPr>
          <a:xfrm>
            <a:off x="457200" y="274638"/>
            <a:ext cx="8229600" cy="563562"/>
          </a:xfrm>
        </p:spPr>
        <p:txBody>
          <a:bodyPr/>
          <a:lstStyle/>
          <a:p>
            <a:pPr eaLnBrk="1" hangingPunct="1">
              <a:defRPr/>
            </a:pPr>
            <a:r>
              <a:rPr lang="en-US" sz="3400" b="1" dirty="0" smtClean="0"/>
              <a:t>2. </a:t>
            </a:r>
            <a:r>
              <a:rPr lang="en-US" sz="3400" b="1" dirty="0" err="1" smtClean="0"/>
              <a:t>Formazione</a:t>
            </a:r>
            <a:r>
              <a:rPr lang="en-US" sz="3400" b="1" dirty="0" smtClean="0"/>
              <a:t> del </a:t>
            </a:r>
            <a:r>
              <a:rPr lang="en-US" sz="3400" b="1" dirty="0" err="1" smtClean="0"/>
              <a:t>dizionario</a:t>
            </a:r>
            <a:r>
              <a:rPr lang="en-US" sz="3400" b="1" dirty="0" smtClean="0"/>
              <a:t> di </a:t>
            </a:r>
            <a:r>
              <a:rPr lang="en-US" sz="3400" b="1" dirty="0" err="1" smtClean="0"/>
              <a:t>codewords</a:t>
            </a:r>
            <a:endParaRPr lang="en-US" sz="3400" b="1" dirty="0" smtClean="0"/>
          </a:p>
        </p:txBody>
      </p:sp>
      <p:sp>
        <p:nvSpPr>
          <p:cNvPr id="21528" name="Freeform 48"/>
          <p:cNvSpPr>
            <a:spLocks/>
          </p:cNvSpPr>
          <p:nvPr/>
        </p:nvSpPr>
        <p:spPr bwMode="auto">
          <a:xfrm>
            <a:off x="1866900" y="2438400"/>
            <a:ext cx="800100" cy="1295400"/>
          </a:xfrm>
          <a:custGeom>
            <a:avLst/>
            <a:gdLst>
              <a:gd name="T0" fmla="*/ 114300 w 504"/>
              <a:gd name="T1" fmla="*/ 0 h 816"/>
              <a:gd name="T2" fmla="*/ 114300 w 504"/>
              <a:gd name="T3" fmla="*/ 609600 h 816"/>
              <a:gd name="T4" fmla="*/ 800100 w 504"/>
              <a:gd name="T5" fmla="*/ 1295400 h 816"/>
              <a:gd name="T6" fmla="*/ 0 60000 65536"/>
              <a:gd name="T7" fmla="*/ 0 60000 65536"/>
              <a:gd name="T8" fmla="*/ 0 60000 65536"/>
              <a:gd name="T9" fmla="*/ 0 w 504"/>
              <a:gd name="T10" fmla="*/ 0 h 816"/>
              <a:gd name="T11" fmla="*/ 504 w 504"/>
              <a:gd name="T12" fmla="*/ 816 h 816"/>
            </a:gdLst>
            <a:ahLst/>
            <a:cxnLst>
              <a:cxn ang="T6">
                <a:pos x="T0" y="T1"/>
              </a:cxn>
              <a:cxn ang="T7">
                <a:pos x="T2" y="T3"/>
              </a:cxn>
              <a:cxn ang="T8">
                <a:pos x="T4" y="T5"/>
              </a:cxn>
            </a:cxnLst>
            <a:rect l="T9" t="T10" r="T11" b="T12"/>
            <a:pathLst>
              <a:path w="504" h="816">
                <a:moveTo>
                  <a:pt x="72" y="0"/>
                </a:moveTo>
                <a:cubicBezTo>
                  <a:pt x="36" y="124"/>
                  <a:pt x="0" y="248"/>
                  <a:pt x="72" y="384"/>
                </a:cubicBezTo>
                <a:cubicBezTo>
                  <a:pt x="144" y="520"/>
                  <a:pt x="324" y="668"/>
                  <a:pt x="504" y="816"/>
                </a:cubicBezTo>
              </a:path>
            </a:pathLst>
          </a:custGeom>
          <a:noFill/>
          <a:ln w="9525" cap="flat">
            <a:solidFill>
              <a:schemeClr val="tx1"/>
            </a:solidFill>
            <a:prstDash val="dash"/>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1529" name="Freeform 49"/>
          <p:cNvSpPr>
            <a:spLocks/>
          </p:cNvSpPr>
          <p:nvPr/>
        </p:nvSpPr>
        <p:spPr bwMode="auto">
          <a:xfrm>
            <a:off x="2057400" y="2514600"/>
            <a:ext cx="1320800" cy="2997200"/>
          </a:xfrm>
          <a:custGeom>
            <a:avLst/>
            <a:gdLst>
              <a:gd name="T0" fmla="*/ 685800 w 832"/>
              <a:gd name="T1" fmla="*/ 0 h 1888"/>
              <a:gd name="T2" fmla="*/ 1295400 w 832"/>
              <a:gd name="T3" fmla="*/ 1981200 h 1888"/>
              <a:gd name="T4" fmla="*/ 533400 w 832"/>
              <a:gd name="T5" fmla="*/ 2895600 h 1888"/>
              <a:gd name="T6" fmla="*/ 0 w 832"/>
              <a:gd name="T7" fmla="*/ 2590800 h 1888"/>
              <a:gd name="T8" fmla="*/ 0 60000 65536"/>
              <a:gd name="T9" fmla="*/ 0 60000 65536"/>
              <a:gd name="T10" fmla="*/ 0 60000 65536"/>
              <a:gd name="T11" fmla="*/ 0 60000 65536"/>
              <a:gd name="T12" fmla="*/ 0 w 832"/>
              <a:gd name="T13" fmla="*/ 0 h 1888"/>
              <a:gd name="T14" fmla="*/ 832 w 832"/>
              <a:gd name="T15" fmla="*/ 1888 h 1888"/>
            </a:gdLst>
            <a:ahLst/>
            <a:cxnLst>
              <a:cxn ang="T8">
                <a:pos x="T0" y="T1"/>
              </a:cxn>
              <a:cxn ang="T9">
                <a:pos x="T2" y="T3"/>
              </a:cxn>
              <a:cxn ang="T10">
                <a:pos x="T4" y="T5"/>
              </a:cxn>
              <a:cxn ang="T11">
                <a:pos x="T6" y="T7"/>
              </a:cxn>
            </a:cxnLst>
            <a:rect l="T12" t="T13" r="T14" b="T15"/>
            <a:pathLst>
              <a:path w="832" h="1888">
                <a:moveTo>
                  <a:pt x="432" y="0"/>
                </a:moveTo>
                <a:cubicBezTo>
                  <a:pt x="632" y="472"/>
                  <a:pt x="832" y="944"/>
                  <a:pt x="816" y="1248"/>
                </a:cubicBezTo>
                <a:cubicBezTo>
                  <a:pt x="800" y="1552"/>
                  <a:pt x="472" y="1760"/>
                  <a:pt x="336" y="1824"/>
                </a:cubicBezTo>
                <a:cubicBezTo>
                  <a:pt x="200" y="1888"/>
                  <a:pt x="100" y="1760"/>
                  <a:pt x="0" y="1632"/>
                </a:cubicBezTo>
              </a:path>
            </a:pathLst>
          </a:custGeom>
          <a:noFill/>
          <a:ln w="9525" cap="flat">
            <a:solidFill>
              <a:schemeClr val="tx1"/>
            </a:solidFill>
            <a:prstDash val="dash"/>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1530" name="Freeform 50"/>
          <p:cNvSpPr>
            <a:spLocks/>
          </p:cNvSpPr>
          <p:nvPr/>
        </p:nvSpPr>
        <p:spPr bwMode="auto">
          <a:xfrm>
            <a:off x="3352800" y="2514600"/>
            <a:ext cx="990600" cy="3124200"/>
          </a:xfrm>
          <a:custGeom>
            <a:avLst/>
            <a:gdLst>
              <a:gd name="T0" fmla="*/ 0 w 624"/>
              <a:gd name="T1" fmla="*/ 0 h 1968"/>
              <a:gd name="T2" fmla="*/ 914400 w 624"/>
              <a:gd name="T3" fmla="*/ 1219200 h 1968"/>
              <a:gd name="T4" fmla="*/ 457200 w 624"/>
              <a:gd name="T5" fmla="*/ 3124200 h 1968"/>
              <a:gd name="T6" fmla="*/ 0 60000 65536"/>
              <a:gd name="T7" fmla="*/ 0 60000 65536"/>
              <a:gd name="T8" fmla="*/ 0 60000 65536"/>
              <a:gd name="T9" fmla="*/ 0 w 624"/>
              <a:gd name="T10" fmla="*/ 0 h 1968"/>
              <a:gd name="T11" fmla="*/ 624 w 624"/>
              <a:gd name="T12" fmla="*/ 1968 h 1968"/>
            </a:gdLst>
            <a:ahLst/>
            <a:cxnLst>
              <a:cxn ang="T6">
                <a:pos x="T0" y="T1"/>
              </a:cxn>
              <a:cxn ang="T7">
                <a:pos x="T2" y="T3"/>
              </a:cxn>
              <a:cxn ang="T8">
                <a:pos x="T4" y="T5"/>
              </a:cxn>
            </a:cxnLst>
            <a:rect l="T9" t="T10" r="T11" b="T12"/>
            <a:pathLst>
              <a:path w="624" h="1968">
                <a:moveTo>
                  <a:pt x="0" y="0"/>
                </a:moveTo>
                <a:cubicBezTo>
                  <a:pt x="264" y="220"/>
                  <a:pt x="528" y="440"/>
                  <a:pt x="576" y="768"/>
                </a:cubicBezTo>
                <a:cubicBezTo>
                  <a:pt x="624" y="1096"/>
                  <a:pt x="456" y="1532"/>
                  <a:pt x="288" y="1968"/>
                </a:cubicBezTo>
              </a:path>
            </a:pathLst>
          </a:custGeom>
          <a:noFill/>
          <a:ln w="9525" cap="flat">
            <a:solidFill>
              <a:schemeClr val="tx1"/>
            </a:solidFill>
            <a:prstDash val="dash"/>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1531" name="Freeform 51"/>
          <p:cNvSpPr>
            <a:spLocks/>
          </p:cNvSpPr>
          <p:nvPr/>
        </p:nvSpPr>
        <p:spPr bwMode="auto">
          <a:xfrm>
            <a:off x="304800" y="2362200"/>
            <a:ext cx="1295400" cy="2057400"/>
          </a:xfrm>
          <a:custGeom>
            <a:avLst/>
            <a:gdLst>
              <a:gd name="T0" fmla="*/ 990600 w 816"/>
              <a:gd name="T1" fmla="*/ 0 h 1296"/>
              <a:gd name="T2" fmla="*/ 0 w 816"/>
              <a:gd name="T3" fmla="*/ 838200 h 1296"/>
              <a:gd name="T4" fmla="*/ 990600 w 816"/>
              <a:gd name="T5" fmla="*/ 1600200 h 1296"/>
              <a:gd name="T6" fmla="*/ 1295400 w 816"/>
              <a:gd name="T7" fmla="*/ 2057400 h 1296"/>
              <a:gd name="T8" fmla="*/ 0 60000 65536"/>
              <a:gd name="T9" fmla="*/ 0 60000 65536"/>
              <a:gd name="T10" fmla="*/ 0 60000 65536"/>
              <a:gd name="T11" fmla="*/ 0 60000 65536"/>
              <a:gd name="T12" fmla="*/ 0 w 816"/>
              <a:gd name="T13" fmla="*/ 0 h 1296"/>
              <a:gd name="T14" fmla="*/ 816 w 816"/>
              <a:gd name="T15" fmla="*/ 1296 h 1296"/>
            </a:gdLst>
            <a:ahLst/>
            <a:cxnLst>
              <a:cxn ang="T8">
                <a:pos x="T0" y="T1"/>
              </a:cxn>
              <a:cxn ang="T9">
                <a:pos x="T2" y="T3"/>
              </a:cxn>
              <a:cxn ang="T10">
                <a:pos x="T4" y="T5"/>
              </a:cxn>
              <a:cxn ang="T11">
                <a:pos x="T6" y="T7"/>
              </a:cxn>
            </a:cxnLst>
            <a:rect l="T12" t="T13" r="T14" b="T15"/>
            <a:pathLst>
              <a:path w="816" h="1296">
                <a:moveTo>
                  <a:pt x="624" y="0"/>
                </a:moveTo>
                <a:cubicBezTo>
                  <a:pt x="312" y="180"/>
                  <a:pt x="0" y="360"/>
                  <a:pt x="0" y="528"/>
                </a:cubicBezTo>
                <a:cubicBezTo>
                  <a:pt x="0" y="696"/>
                  <a:pt x="488" y="880"/>
                  <a:pt x="624" y="1008"/>
                </a:cubicBezTo>
                <a:cubicBezTo>
                  <a:pt x="760" y="1136"/>
                  <a:pt x="788" y="1216"/>
                  <a:pt x="816" y="1296"/>
                </a:cubicBezTo>
              </a:path>
            </a:pathLst>
          </a:custGeom>
          <a:noFill/>
          <a:ln w="9525" cap="flat">
            <a:solidFill>
              <a:schemeClr val="tx1"/>
            </a:solidFill>
            <a:prstDash val="dash"/>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grpSp>
        <p:nvGrpSpPr>
          <p:cNvPr id="21532" name="Group 52"/>
          <p:cNvGrpSpPr>
            <a:grpSpLocks/>
          </p:cNvGrpSpPr>
          <p:nvPr/>
        </p:nvGrpSpPr>
        <p:grpSpPr bwMode="auto">
          <a:xfrm>
            <a:off x="1654175" y="1362075"/>
            <a:ext cx="2578100" cy="1009650"/>
            <a:chOff x="1042" y="858"/>
            <a:chExt cx="1624" cy="636"/>
          </a:xfrm>
        </p:grpSpPr>
        <p:grpSp>
          <p:nvGrpSpPr>
            <p:cNvPr id="21533" name="Group 53"/>
            <p:cNvGrpSpPr>
              <a:grpSpLocks/>
            </p:cNvGrpSpPr>
            <p:nvPr/>
          </p:nvGrpSpPr>
          <p:grpSpPr bwMode="auto">
            <a:xfrm>
              <a:off x="1042" y="858"/>
              <a:ext cx="350" cy="630"/>
              <a:chOff x="2532" y="1542"/>
              <a:chExt cx="184" cy="332"/>
            </a:xfrm>
          </p:grpSpPr>
          <p:sp>
            <p:nvSpPr>
              <p:cNvPr id="21549" name="AutoShape 54"/>
              <p:cNvSpPr>
                <a:spLocks noChangeArrowheads="1"/>
              </p:cNvSpPr>
              <p:nvPr/>
            </p:nvSpPr>
            <p:spPr bwMode="auto">
              <a:xfrm>
                <a:off x="2532" y="1542"/>
                <a:ext cx="184" cy="332"/>
              </a:xfrm>
              <a:prstGeom prst="bracketPair">
                <a:avLst>
                  <a:gd name="adj" fmla="val 16667"/>
                </a:avLst>
              </a:prstGeom>
              <a:noFill/>
              <a:ln w="19050">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1550" name="Line 55"/>
              <p:cNvSpPr>
                <a:spLocks noChangeAspect="1" noChangeShapeType="1"/>
              </p:cNvSpPr>
              <p:nvPr/>
            </p:nvSpPr>
            <p:spPr bwMode="auto">
              <a:xfrm>
                <a:off x="2567" y="1607"/>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51" name="Line 56"/>
              <p:cNvSpPr>
                <a:spLocks noChangeAspect="1" noChangeShapeType="1"/>
              </p:cNvSpPr>
              <p:nvPr/>
            </p:nvSpPr>
            <p:spPr bwMode="auto">
              <a:xfrm>
                <a:off x="2567" y="1655"/>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52" name="Line 57"/>
              <p:cNvSpPr>
                <a:spLocks noChangeAspect="1" noChangeShapeType="1"/>
              </p:cNvSpPr>
              <p:nvPr/>
            </p:nvSpPr>
            <p:spPr bwMode="auto">
              <a:xfrm>
                <a:off x="2568" y="17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53" name="Line 58"/>
              <p:cNvSpPr>
                <a:spLocks noChangeAspect="1" noChangeShapeType="1"/>
              </p:cNvSpPr>
              <p:nvPr/>
            </p:nvSpPr>
            <p:spPr bwMode="auto">
              <a:xfrm>
                <a:off x="2568" y="1751"/>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54" name="Line 59"/>
              <p:cNvSpPr>
                <a:spLocks noChangeAspect="1" noChangeShapeType="1"/>
              </p:cNvSpPr>
              <p:nvPr/>
            </p:nvSpPr>
            <p:spPr bwMode="auto">
              <a:xfrm>
                <a:off x="2567" y="18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grpSp>
          <p:nvGrpSpPr>
            <p:cNvPr id="21534" name="Group 60"/>
            <p:cNvGrpSpPr>
              <a:grpSpLocks/>
            </p:cNvGrpSpPr>
            <p:nvPr/>
          </p:nvGrpSpPr>
          <p:grpSpPr bwMode="auto">
            <a:xfrm>
              <a:off x="1474" y="864"/>
              <a:ext cx="350" cy="630"/>
              <a:chOff x="2532" y="1542"/>
              <a:chExt cx="184" cy="332"/>
            </a:xfrm>
          </p:grpSpPr>
          <p:sp>
            <p:nvSpPr>
              <p:cNvPr id="21543" name="AutoShape 61"/>
              <p:cNvSpPr>
                <a:spLocks noChangeArrowheads="1"/>
              </p:cNvSpPr>
              <p:nvPr/>
            </p:nvSpPr>
            <p:spPr bwMode="auto">
              <a:xfrm>
                <a:off x="2532" y="1542"/>
                <a:ext cx="184" cy="332"/>
              </a:xfrm>
              <a:prstGeom prst="bracketPair">
                <a:avLst>
                  <a:gd name="adj" fmla="val 16667"/>
                </a:avLst>
              </a:prstGeom>
              <a:noFill/>
              <a:ln w="19050">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1544" name="Line 62"/>
              <p:cNvSpPr>
                <a:spLocks noChangeAspect="1" noChangeShapeType="1"/>
              </p:cNvSpPr>
              <p:nvPr/>
            </p:nvSpPr>
            <p:spPr bwMode="auto">
              <a:xfrm>
                <a:off x="2567" y="1607"/>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45" name="Line 63"/>
              <p:cNvSpPr>
                <a:spLocks noChangeAspect="1" noChangeShapeType="1"/>
              </p:cNvSpPr>
              <p:nvPr/>
            </p:nvSpPr>
            <p:spPr bwMode="auto">
              <a:xfrm>
                <a:off x="2567" y="1655"/>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46" name="Line 64"/>
              <p:cNvSpPr>
                <a:spLocks noChangeAspect="1" noChangeShapeType="1"/>
              </p:cNvSpPr>
              <p:nvPr/>
            </p:nvSpPr>
            <p:spPr bwMode="auto">
              <a:xfrm>
                <a:off x="2568" y="17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47" name="Line 65"/>
              <p:cNvSpPr>
                <a:spLocks noChangeAspect="1" noChangeShapeType="1"/>
              </p:cNvSpPr>
              <p:nvPr/>
            </p:nvSpPr>
            <p:spPr bwMode="auto">
              <a:xfrm>
                <a:off x="2568" y="1751"/>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48" name="Line 66"/>
              <p:cNvSpPr>
                <a:spLocks noChangeAspect="1" noChangeShapeType="1"/>
              </p:cNvSpPr>
              <p:nvPr/>
            </p:nvSpPr>
            <p:spPr bwMode="auto">
              <a:xfrm>
                <a:off x="2567" y="18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grpSp>
          <p:nvGrpSpPr>
            <p:cNvPr id="21535" name="Group 67"/>
            <p:cNvGrpSpPr>
              <a:grpSpLocks/>
            </p:cNvGrpSpPr>
            <p:nvPr/>
          </p:nvGrpSpPr>
          <p:grpSpPr bwMode="auto">
            <a:xfrm>
              <a:off x="1906" y="864"/>
              <a:ext cx="350" cy="630"/>
              <a:chOff x="2532" y="1542"/>
              <a:chExt cx="184" cy="332"/>
            </a:xfrm>
          </p:grpSpPr>
          <p:sp>
            <p:nvSpPr>
              <p:cNvPr id="21537" name="AutoShape 68"/>
              <p:cNvSpPr>
                <a:spLocks noChangeArrowheads="1"/>
              </p:cNvSpPr>
              <p:nvPr/>
            </p:nvSpPr>
            <p:spPr bwMode="auto">
              <a:xfrm>
                <a:off x="2532" y="1542"/>
                <a:ext cx="184" cy="332"/>
              </a:xfrm>
              <a:prstGeom prst="bracketPair">
                <a:avLst>
                  <a:gd name="adj" fmla="val 16667"/>
                </a:avLst>
              </a:prstGeom>
              <a:noFill/>
              <a:ln w="19050">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1538" name="Line 69"/>
              <p:cNvSpPr>
                <a:spLocks noChangeAspect="1" noChangeShapeType="1"/>
              </p:cNvSpPr>
              <p:nvPr/>
            </p:nvSpPr>
            <p:spPr bwMode="auto">
              <a:xfrm>
                <a:off x="2567" y="1607"/>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39" name="Line 70"/>
              <p:cNvSpPr>
                <a:spLocks noChangeAspect="1" noChangeShapeType="1"/>
              </p:cNvSpPr>
              <p:nvPr/>
            </p:nvSpPr>
            <p:spPr bwMode="auto">
              <a:xfrm>
                <a:off x="2567" y="1655"/>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40" name="Line 71"/>
              <p:cNvSpPr>
                <a:spLocks noChangeAspect="1" noChangeShapeType="1"/>
              </p:cNvSpPr>
              <p:nvPr/>
            </p:nvSpPr>
            <p:spPr bwMode="auto">
              <a:xfrm>
                <a:off x="2568" y="17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41" name="Line 72"/>
              <p:cNvSpPr>
                <a:spLocks noChangeAspect="1" noChangeShapeType="1"/>
              </p:cNvSpPr>
              <p:nvPr/>
            </p:nvSpPr>
            <p:spPr bwMode="auto">
              <a:xfrm>
                <a:off x="2568" y="1751"/>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42" name="Line 73"/>
              <p:cNvSpPr>
                <a:spLocks noChangeAspect="1" noChangeShapeType="1"/>
              </p:cNvSpPr>
              <p:nvPr/>
            </p:nvSpPr>
            <p:spPr bwMode="auto">
              <a:xfrm>
                <a:off x="2567" y="18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sp>
          <p:nvSpPr>
            <p:cNvPr id="21536" name="Text Box 74"/>
            <p:cNvSpPr txBox="1">
              <a:spLocks noChangeArrowheads="1"/>
            </p:cNvSpPr>
            <p:nvPr/>
          </p:nvSpPr>
          <p:spPr bwMode="auto">
            <a:xfrm>
              <a:off x="2294" y="922"/>
              <a:ext cx="372"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3200">
                  <a:solidFill>
                    <a:srgbClr val="000099"/>
                  </a:solidFill>
                </a:rPr>
                <a:t>…</a:t>
              </a:r>
            </a:p>
          </p:txBody>
        </p:sp>
      </p:grpSp>
      <p:sp>
        <p:nvSpPr>
          <p:cNvPr id="75" name="Rectangle 74"/>
          <p:cNvSpPr/>
          <p:nvPr/>
        </p:nvSpPr>
        <p:spPr>
          <a:xfrm>
            <a:off x="4788024" y="2101173"/>
            <a:ext cx="3976242" cy="3625608"/>
          </a:xfrm>
          <a:prstGeom prst="rect">
            <a:avLst/>
          </a:prstGeom>
        </p:spPr>
        <p:txBody>
          <a:bodyPr wrap="square">
            <a:spAutoFit/>
          </a:bodyPr>
          <a:lstStyle/>
          <a:p>
            <a:pPr marL="342900" lvl="0" indent="-342900">
              <a:spcBef>
                <a:spcPct val="20000"/>
              </a:spcBef>
              <a:buFontTx/>
              <a:buChar char="•"/>
            </a:pPr>
            <a:r>
              <a:rPr lang="it-IT" altLang="en-US" sz="2800" kern="0" dirty="0" smtClean="0">
                <a:solidFill>
                  <a:srgbClr val="000000"/>
                </a:solidFill>
                <a:latin typeface="Tahoma"/>
                <a:cs typeface="Arial"/>
              </a:rPr>
              <a:t>Metto assieme tutte le D rappresentazioni nel loro spazio </a:t>
            </a:r>
            <a:r>
              <a:rPr lang="it-IT" altLang="en-US" sz="2800" i="1" kern="0" dirty="0" smtClean="0">
                <a:solidFill>
                  <a:srgbClr val="000000"/>
                </a:solidFill>
                <a:latin typeface="Tahoma"/>
                <a:cs typeface="Arial"/>
              </a:rPr>
              <a:t>r-dimensionale</a:t>
            </a:r>
          </a:p>
          <a:p>
            <a:pPr marL="342900" lvl="0" indent="-342900">
              <a:spcBef>
                <a:spcPct val="20000"/>
              </a:spcBef>
              <a:buFontTx/>
              <a:buChar char="•"/>
            </a:pPr>
            <a:r>
              <a:rPr lang="it-IT" altLang="en-US" sz="2800" kern="0" dirty="0" smtClean="0">
                <a:solidFill>
                  <a:srgbClr val="000000"/>
                </a:solidFill>
                <a:latin typeface="Tahoma"/>
                <a:cs typeface="Arial"/>
              </a:rPr>
              <a:t>In pratica, mi creo una matrice </a:t>
            </a:r>
            <a:r>
              <a:rPr lang="it-IT" altLang="en-US" sz="2800" i="1" kern="0" dirty="0" smtClean="0">
                <a:solidFill>
                  <a:srgbClr val="000000"/>
                </a:solidFill>
                <a:latin typeface="Tahoma"/>
                <a:cs typeface="Arial"/>
              </a:rPr>
              <a:t>r x D </a:t>
            </a:r>
            <a:r>
              <a:rPr lang="it-IT" altLang="en-US" sz="2800" kern="0" dirty="0" smtClean="0">
                <a:solidFill>
                  <a:srgbClr val="000000"/>
                </a:solidFill>
                <a:latin typeface="Tahoma"/>
                <a:cs typeface="Arial"/>
              </a:rPr>
              <a:t>con tutte le rappresentazioni</a:t>
            </a:r>
            <a:endParaRPr lang="it-IT" altLang="en-US" sz="2800" kern="0" dirty="0">
              <a:solidFill>
                <a:srgbClr val="000000"/>
              </a:solidFill>
              <a:latin typeface="Tahoma"/>
              <a:cs typeface="Arial"/>
            </a:endParaRPr>
          </a:p>
        </p:txBody>
      </p:sp>
      <p:sp>
        <p:nvSpPr>
          <p:cNvPr id="2" name="Left Brace 1"/>
          <p:cNvSpPr/>
          <p:nvPr/>
        </p:nvSpPr>
        <p:spPr>
          <a:xfrm rot="5400000">
            <a:off x="2106045" y="-133916"/>
            <a:ext cx="342450" cy="264954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 name="Rectangle 2"/>
          <p:cNvSpPr/>
          <p:nvPr/>
        </p:nvSpPr>
        <p:spPr>
          <a:xfrm>
            <a:off x="2055586" y="548680"/>
            <a:ext cx="463588" cy="584775"/>
          </a:xfrm>
          <a:prstGeom prst="rect">
            <a:avLst/>
          </a:prstGeom>
        </p:spPr>
        <p:txBody>
          <a:bodyPr wrap="none">
            <a:spAutoFit/>
          </a:bodyPr>
          <a:lstStyle/>
          <a:p>
            <a:r>
              <a:rPr lang="it-IT" altLang="en-US" sz="3200" i="1" kern="0" dirty="0" smtClean="0">
                <a:solidFill>
                  <a:srgbClr val="000000"/>
                </a:solidFill>
                <a:latin typeface="Tahoma"/>
                <a:cs typeface="Arial"/>
              </a:rPr>
              <a:t>D</a:t>
            </a:r>
            <a:endParaRPr lang="en-US" sz="3200" i="1" dirty="0"/>
          </a:p>
        </p:txBody>
      </p:sp>
      <p:sp>
        <p:nvSpPr>
          <p:cNvPr id="78" name="Left Brace 77"/>
          <p:cNvSpPr/>
          <p:nvPr/>
        </p:nvSpPr>
        <p:spPr>
          <a:xfrm>
            <a:off x="611561" y="1362075"/>
            <a:ext cx="236704" cy="100012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9" name="Rectangle 78"/>
          <p:cNvSpPr/>
          <p:nvPr/>
        </p:nvSpPr>
        <p:spPr>
          <a:xfrm>
            <a:off x="123186" y="1573068"/>
            <a:ext cx="332142" cy="584775"/>
          </a:xfrm>
          <a:prstGeom prst="rect">
            <a:avLst/>
          </a:prstGeom>
        </p:spPr>
        <p:txBody>
          <a:bodyPr wrap="none">
            <a:spAutoFit/>
          </a:bodyPr>
          <a:lstStyle/>
          <a:p>
            <a:r>
              <a:rPr lang="it-IT" altLang="en-US" sz="3200" i="1" kern="0" dirty="0" smtClean="0">
                <a:solidFill>
                  <a:srgbClr val="000000"/>
                </a:solidFill>
                <a:latin typeface="Tahoma"/>
                <a:cs typeface="Arial"/>
              </a:rPr>
              <a:t>r</a:t>
            </a:r>
            <a:endParaRPr lang="en-US" sz="3200" i="1" dirty="0"/>
          </a:p>
        </p:txBody>
      </p:sp>
    </p:spTree>
    <p:extLst>
      <p:ext uri="{BB962C8B-B14F-4D97-AF65-F5344CB8AC3E}">
        <p14:creationId xmlns:p14="http://schemas.microsoft.com/office/powerpoint/2010/main" val="211885508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30" name="Group 2"/>
          <p:cNvGrpSpPr>
            <a:grpSpLocks/>
          </p:cNvGrpSpPr>
          <p:nvPr/>
        </p:nvGrpSpPr>
        <p:grpSpPr bwMode="auto">
          <a:xfrm>
            <a:off x="990600" y="1362075"/>
            <a:ext cx="555625" cy="1000125"/>
            <a:chOff x="2532" y="1542"/>
            <a:chExt cx="184" cy="332"/>
          </a:xfrm>
        </p:grpSpPr>
        <p:sp>
          <p:nvSpPr>
            <p:cNvPr id="22615" name="AutoShape 3"/>
            <p:cNvSpPr>
              <a:spLocks noChangeArrowheads="1"/>
            </p:cNvSpPr>
            <p:nvPr/>
          </p:nvSpPr>
          <p:spPr bwMode="auto">
            <a:xfrm>
              <a:off x="2532" y="1542"/>
              <a:ext cx="184" cy="332"/>
            </a:xfrm>
            <a:prstGeom prst="bracketPair">
              <a:avLst>
                <a:gd name="adj" fmla="val 16667"/>
              </a:avLst>
            </a:prstGeom>
            <a:noFill/>
            <a:ln w="19050">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616" name="Line 4"/>
            <p:cNvSpPr>
              <a:spLocks noChangeAspect="1" noChangeShapeType="1"/>
            </p:cNvSpPr>
            <p:nvPr/>
          </p:nvSpPr>
          <p:spPr bwMode="auto">
            <a:xfrm>
              <a:off x="2567" y="1607"/>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617" name="Line 5"/>
            <p:cNvSpPr>
              <a:spLocks noChangeAspect="1" noChangeShapeType="1"/>
            </p:cNvSpPr>
            <p:nvPr/>
          </p:nvSpPr>
          <p:spPr bwMode="auto">
            <a:xfrm>
              <a:off x="2567" y="1655"/>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618" name="Line 6"/>
            <p:cNvSpPr>
              <a:spLocks noChangeAspect="1" noChangeShapeType="1"/>
            </p:cNvSpPr>
            <p:nvPr/>
          </p:nvSpPr>
          <p:spPr bwMode="auto">
            <a:xfrm>
              <a:off x="2568" y="17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619" name="Line 7"/>
            <p:cNvSpPr>
              <a:spLocks noChangeAspect="1" noChangeShapeType="1"/>
            </p:cNvSpPr>
            <p:nvPr/>
          </p:nvSpPr>
          <p:spPr bwMode="auto">
            <a:xfrm>
              <a:off x="2568" y="1751"/>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620" name="Line 8"/>
            <p:cNvSpPr>
              <a:spLocks noChangeAspect="1" noChangeShapeType="1"/>
            </p:cNvSpPr>
            <p:nvPr/>
          </p:nvSpPr>
          <p:spPr bwMode="auto">
            <a:xfrm>
              <a:off x="2567" y="18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sp>
        <p:nvSpPr>
          <p:cNvPr id="22531" name="Line 9"/>
          <p:cNvSpPr>
            <a:spLocks noChangeShapeType="1"/>
          </p:cNvSpPr>
          <p:nvPr/>
        </p:nvSpPr>
        <p:spPr bwMode="auto">
          <a:xfrm flipV="1">
            <a:off x="762000" y="3200400"/>
            <a:ext cx="0" cy="3041650"/>
          </a:xfrm>
          <a:prstGeom prst="line">
            <a:avLst/>
          </a:prstGeom>
          <a:noFill/>
          <a:ln w="19050">
            <a:solidFill>
              <a:srgbClr val="0000FF"/>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2532" name="Line 10"/>
          <p:cNvSpPr>
            <a:spLocks noChangeShapeType="1"/>
          </p:cNvSpPr>
          <p:nvPr/>
        </p:nvSpPr>
        <p:spPr bwMode="auto">
          <a:xfrm>
            <a:off x="762000" y="6242050"/>
            <a:ext cx="3810000" cy="3175"/>
          </a:xfrm>
          <a:prstGeom prst="line">
            <a:avLst/>
          </a:prstGeom>
          <a:noFill/>
          <a:ln w="19050">
            <a:solidFill>
              <a:srgbClr val="0000FF"/>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2533" name="Line 11"/>
          <p:cNvSpPr>
            <a:spLocks noChangeShapeType="1"/>
          </p:cNvSpPr>
          <p:nvPr/>
        </p:nvSpPr>
        <p:spPr bwMode="auto">
          <a:xfrm flipV="1">
            <a:off x="762000" y="4564063"/>
            <a:ext cx="2819400" cy="1677987"/>
          </a:xfrm>
          <a:prstGeom prst="line">
            <a:avLst/>
          </a:prstGeom>
          <a:noFill/>
          <a:ln w="19050">
            <a:solidFill>
              <a:srgbClr val="0000FF"/>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2534" name="Oval 12"/>
          <p:cNvSpPr>
            <a:spLocks noChangeAspect="1" noChangeArrowheads="1"/>
          </p:cNvSpPr>
          <p:nvPr/>
        </p:nvSpPr>
        <p:spPr bwMode="auto">
          <a:xfrm>
            <a:off x="1712913" y="4797425"/>
            <a:ext cx="173037"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35" name="Oval 13"/>
          <p:cNvSpPr>
            <a:spLocks noChangeAspect="1" noChangeArrowheads="1"/>
          </p:cNvSpPr>
          <p:nvPr/>
        </p:nvSpPr>
        <p:spPr bwMode="auto">
          <a:xfrm>
            <a:off x="1865313" y="4949825"/>
            <a:ext cx="173037"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36" name="Oval 14"/>
          <p:cNvSpPr>
            <a:spLocks noChangeAspect="1" noChangeArrowheads="1"/>
          </p:cNvSpPr>
          <p:nvPr/>
        </p:nvSpPr>
        <p:spPr bwMode="auto">
          <a:xfrm>
            <a:off x="1371600" y="4800600"/>
            <a:ext cx="173038"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37" name="Oval 15"/>
          <p:cNvSpPr>
            <a:spLocks noChangeAspect="1" noChangeArrowheads="1"/>
          </p:cNvSpPr>
          <p:nvPr/>
        </p:nvSpPr>
        <p:spPr bwMode="auto">
          <a:xfrm>
            <a:off x="1676400" y="5181600"/>
            <a:ext cx="173038"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38" name="Oval 16"/>
          <p:cNvSpPr>
            <a:spLocks noChangeAspect="1" noChangeArrowheads="1"/>
          </p:cNvSpPr>
          <p:nvPr/>
        </p:nvSpPr>
        <p:spPr bwMode="auto">
          <a:xfrm>
            <a:off x="1447800" y="5105400"/>
            <a:ext cx="173038"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39" name="Oval 17"/>
          <p:cNvSpPr>
            <a:spLocks noChangeAspect="1" noChangeArrowheads="1"/>
          </p:cNvSpPr>
          <p:nvPr/>
        </p:nvSpPr>
        <p:spPr bwMode="auto">
          <a:xfrm>
            <a:off x="2743200" y="3733800"/>
            <a:ext cx="173038"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40" name="Oval 18"/>
          <p:cNvSpPr>
            <a:spLocks noChangeAspect="1" noChangeArrowheads="1"/>
          </p:cNvSpPr>
          <p:nvPr/>
        </p:nvSpPr>
        <p:spPr bwMode="auto">
          <a:xfrm>
            <a:off x="2667000" y="4343400"/>
            <a:ext cx="173038"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41" name="Oval 19"/>
          <p:cNvSpPr>
            <a:spLocks noChangeAspect="1" noChangeArrowheads="1"/>
          </p:cNvSpPr>
          <p:nvPr/>
        </p:nvSpPr>
        <p:spPr bwMode="auto">
          <a:xfrm>
            <a:off x="2438400" y="4038600"/>
            <a:ext cx="173038"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42" name="Oval 20"/>
          <p:cNvSpPr>
            <a:spLocks noChangeAspect="1" noChangeArrowheads="1"/>
          </p:cNvSpPr>
          <p:nvPr/>
        </p:nvSpPr>
        <p:spPr bwMode="auto">
          <a:xfrm>
            <a:off x="2743200" y="4038600"/>
            <a:ext cx="173038"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43" name="Oval 21"/>
          <p:cNvSpPr>
            <a:spLocks noChangeAspect="1" noChangeArrowheads="1"/>
          </p:cNvSpPr>
          <p:nvPr/>
        </p:nvSpPr>
        <p:spPr bwMode="auto">
          <a:xfrm>
            <a:off x="2209800" y="4800600"/>
            <a:ext cx="173038"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44" name="Oval 22"/>
          <p:cNvSpPr>
            <a:spLocks noChangeAspect="1" noChangeArrowheads="1"/>
          </p:cNvSpPr>
          <p:nvPr/>
        </p:nvSpPr>
        <p:spPr bwMode="auto">
          <a:xfrm>
            <a:off x="1524000" y="4495800"/>
            <a:ext cx="173038"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45" name="Oval 23"/>
          <p:cNvSpPr>
            <a:spLocks noChangeAspect="1" noChangeArrowheads="1"/>
          </p:cNvSpPr>
          <p:nvPr/>
        </p:nvSpPr>
        <p:spPr bwMode="auto">
          <a:xfrm>
            <a:off x="3581400" y="5715000"/>
            <a:ext cx="173038"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46" name="Oval 24"/>
          <p:cNvSpPr>
            <a:spLocks noChangeAspect="1" noChangeArrowheads="1"/>
          </p:cNvSpPr>
          <p:nvPr/>
        </p:nvSpPr>
        <p:spPr bwMode="auto">
          <a:xfrm>
            <a:off x="3429000" y="5486400"/>
            <a:ext cx="173038"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47" name="Oval 25"/>
          <p:cNvSpPr>
            <a:spLocks noChangeAspect="1" noChangeArrowheads="1"/>
          </p:cNvSpPr>
          <p:nvPr/>
        </p:nvSpPr>
        <p:spPr bwMode="auto">
          <a:xfrm>
            <a:off x="3200400" y="5715000"/>
            <a:ext cx="173038"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grpSp>
        <p:nvGrpSpPr>
          <p:cNvPr id="22548" name="Group 26"/>
          <p:cNvGrpSpPr>
            <a:grpSpLocks/>
          </p:cNvGrpSpPr>
          <p:nvPr/>
        </p:nvGrpSpPr>
        <p:grpSpPr bwMode="auto">
          <a:xfrm>
            <a:off x="1654175" y="1362075"/>
            <a:ext cx="555625" cy="1000125"/>
            <a:chOff x="2532" y="1542"/>
            <a:chExt cx="184" cy="332"/>
          </a:xfrm>
        </p:grpSpPr>
        <p:sp>
          <p:nvSpPr>
            <p:cNvPr id="22609" name="AutoShape 27"/>
            <p:cNvSpPr>
              <a:spLocks noChangeArrowheads="1"/>
            </p:cNvSpPr>
            <p:nvPr/>
          </p:nvSpPr>
          <p:spPr bwMode="auto">
            <a:xfrm>
              <a:off x="2532" y="1542"/>
              <a:ext cx="184" cy="332"/>
            </a:xfrm>
            <a:prstGeom prst="bracketPair">
              <a:avLst>
                <a:gd name="adj" fmla="val 16667"/>
              </a:avLst>
            </a:prstGeom>
            <a:noFill/>
            <a:ln w="19050">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610" name="Line 28"/>
            <p:cNvSpPr>
              <a:spLocks noChangeAspect="1" noChangeShapeType="1"/>
            </p:cNvSpPr>
            <p:nvPr/>
          </p:nvSpPr>
          <p:spPr bwMode="auto">
            <a:xfrm>
              <a:off x="2567" y="1607"/>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611" name="Line 29"/>
            <p:cNvSpPr>
              <a:spLocks noChangeAspect="1" noChangeShapeType="1"/>
            </p:cNvSpPr>
            <p:nvPr/>
          </p:nvSpPr>
          <p:spPr bwMode="auto">
            <a:xfrm>
              <a:off x="2567" y="1655"/>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612" name="Line 30"/>
            <p:cNvSpPr>
              <a:spLocks noChangeAspect="1" noChangeShapeType="1"/>
            </p:cNvSpPr>
            <p:nvPr/>
          </p:nvSpPr>
          <p:spPr bwMode="auto">
            <a:xfrm>
              <a:off x="2568" y="17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613" name="Line 31"/>
            <p:cNvSpPr>
              <a:spLocks noChangeAspect="1" noChangeShapeType="1"/>
            </p:cNvSpPr>
            <p:nvPr/>
          </p:nvSpPr>
          <p:spPr bwMode="auto">
            <a:xfrm>
              <a:off x="2568" y="1751"/>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614" name="Line 32"/>
            <p:cNvSpPr>
              <a:spLocks noChangeAspect="1" noChangeShapeType="1"/>
            </p:cNvSpPr>
            <p:nvPr/>
          </p:nvSpPr>
          <p:spPr bwMode="auto">
            <a:xfrm>
              <a:off x="2567" y="18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grpSp>
        <p:nvGrpSpPr>
          <p:cNvPr id="22549" name="Group 33"/>
          <p:cNvGrpSpPr>
            <a:grpSpLocks/>
          </p:cNvGrpSpPr>
          <p:nvPr/>
        </p:nvGrpSpPr>
        <p:grpSpPr bwMode="auto">
          <a:xfrm>
            <a:off x="2339975" y="1371600"/>
            <a:ext cx="555625" cy="1000125"/>
            <a:chOff x="2532" y="1542"/>
            <a:chExt cx="184" cy="332"/>
          </a:xfrm>
        </p:grpSpPr>
        <p:sp>
          <p:nvSpPr>
            <p:cNvPr id="22603" name="AutoShape 34"/>
            <p:cNvSpPr>
              <a:spLocks noChangeArrowheads="1"/>
            </p:cNvSpPr>
            <p:nvPr/>
          </p:nvSpPr>
          <p:spPr bwMode="auto">
            <a:xfrm>
              <a:off x="2532" y="1542"/>
              <a:ext cx="184" cy="332"/>
            </a:xfrm>
            <a:prstGeom prst="bracketPair">
              <a:avLst>
                <a:gd name="adj" fmla="val 16667"/>
              </a:avLst>
            </a:prstGeom>
            <a:noFill/>
            <a:ln w="19050">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604" name="Line 35"/>
            <p:cNvSpPr>
              <a:spLocks noChangeAspect="1" noChangeShapeType="1"/>
            </p:cNvSpPr>
            <p:nvPr/>
          </p:nvSpPr>
          <p:spPr bwMode="auto">
            <a:xfrm>
              <a:off x="2567" y="1607"/>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605" name="Line 36"/>
            <p:cNvSpPr>
              <a:spLocks noChangeAspect="1" noChangeShapeType="1"/>
            </p:cNvSpPr>
            <p:nvPr/>
          </p:nvSpPr>
          <p:spPr bwMode="auto">
            <a:xfrm>
              <a:off x="2567" y="1655"/>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606" name="Line 37"/>
            <p:cNvSpPr>
              <a:spLocks noChangeAspect="1" noChangeShapeType="1"/>
            </p:cNvSpPr>
            <p:nvPr/>
          </p:nvSpPr>
          <p:spPr bwMode="auto">
            <a:xfrm>
              <a:off x="2568" y="17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607" name="Line 38"/>
            <p:cNvSpPr>
              <a:spLocks noChangeAspect="1" noChangeShapeType="1"/>
            </p:cNvSpPr>
            <p:nvPr/>
          </p:nvSpPr>
          <p:spPr bwMode="auto">
            <a:xfrm>
              <a:off x="2568" y="1751"/>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608" name="Line 39"/>
            <p:cNvSpPr>
              <a:spLocks noChangeAspect="1" noChangeShapeType="1"/>
            </p:cNvSpPr>
            <p:nvPr/>
          </p:nvSpPr>
          <p:spPr bwMode="auto">
            <a:xfrm>
              <a:off x="2567" y="18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grpSp>
        <p:nvGrpSpPr>
          <p:cNvPr id="22550" name="Group 40"/>
          <p:cNvGrpSpPr>
            <a:grpSpLocks/>
          </p:cNvGrpSpPr>
          <p:nvPr/>
        </p:nvGrpSpPr>
        <p:grpSpPr bwMode="auto">
          <a:xfrm>
            <a:off x="3025775" y="1371600"/>
            <a:ext cx="555625" cy="1000125"/>
            <a:chOff x="2532" y="1542"/>
            <a:chExt cx="184" cy="332"/>
          </a:xfrm>
        </p:grpSpPr>
        <p:sp>
          <p:nvSpPr>
            <p:cNvPr id="22597" name="AutoShape 41"/>
            <p:cNvSpPr>
              <a:spLocks noChangeArrowheads="1"/>
            </p:cNvSpPr>
            <p:nvPr/>
          </p:nvSpPr>
          <p:spPr bwMode="auto">
            <a:xfrm>
              <a:off x="2532" y="1542"/>
              <a:ext cx="184" cy="332"/>
            </a:xfrm>
            <a:prstGeom prst="bracketPair">
              <a:avLst>
                <a:gd name="adj" fmla="val 16667"/>
              </a:avLst>
            </a:prstGeom>
            <a:noFill/>
            <a:ln w="19050">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98" name="Line 42"/>
            <p:cNvSpPr>
              <a:spLocks noChangeAspect="1" noChangeShapeType="1"/>
            </p:cNvSpPr>
            <p:nvPr/>
          </p:nvSpPr>
          <p:spPr bwMode="auto">
            <a:xfrm>
              <a:off x="2567" y="1607"/>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599" name="Line 43"/>
            <p:cNvSpPr>
              <a:spLocks noChangeAspect="1" noChangeShapeType="1"/>
            </p:cNvSpPr>
            <p:nvPr/>
          </p:nvSpPr>
          <p:spPr bwMode="auto">
            <a:xfrm>
              <a:off x="2567" y="1655"/>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600" name="Line 44"/>
            <p:cNvSpPr>
              <a:spLocks noChangeAspect="1" noChangeShapeType="1"/>
            </p:cNvSpPr>
            <p:nvPr/>
          </p:nvSpPr>
          <p:spPr bwMode="auto">
            <a:xfrm>
              <a:off x="2568" y="17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601" name="Line 45"/>
            <p:cNvSpPr>
              <a:spLocks noChangeAspect="1" noChangeShapeType="1"/>
            </p:cNvSpPr>
            <p:nvPr/>
          </p:nvSpPr>
          <p:spPr bwMode="auto">
            <a:xfrm>
              <a:off x="2568" y="1751"/>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602" name="Line 46"/>
            <p:cNvSpPr>
              <a:spLocks noChangeAspect="1" noChangeShapeType="1"/>
            </p:cNvSpPr>
            <p:nvPr/>
          </p:nvSpPr>
          <p:spPr bwMode="auto">
            <a:xfrm>
              <a:off x="2567" y="18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sp>
        <p:nvSpPr>
          <p:cNvPr id="22551" name="Line 47"/>
          <p:cNvSpPr>
            <a:spLocks noChangeShapeType="1"/>
          </p:cNvSpPr>
          <p:nvPr/>
        </p:nvSpPr>
        <p:spPr bwMode="auto">
          <a:xfrm flipV="1">
            <a:off x="5181600" y="914400"/>
            <a:ext cx="0" cy="3270250"/>
          </a:xfrm>
          <a:prstGeom prst="line">
            <a:avLst/>
          </a:prstGeom>
          <a:noFill/>
          <a:ln w="19050">
            <a:solidFill>
              <a:srgbClr val="0000FF"/>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2552" name="Line 48"/>
          <p:cNvSpPr>
            <a:spLocks noChangeShapeType="1"/>
          </p:cNvSpPr>
          <p:nvPr/>
        </p:nvSpPr>
        <p:spPr bwMode="auto">
          <a:xfrm>
            <a:off x="5181600" y="4184650"/>
            <a:ext cx="3810000" cy="3175"/>
          </a:xfrm>
          <a:prstGeom prst="line">
            <a:avLst/>
          </a:prstGeom>
          <a:noFill/>
          <a:ln w="19050">
            <a:solidFill>
              <a:srgbClr val="0000FF"/>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2553" name="Line 49"/>
          <p:cNvSpPr>
            <a:spLocks noChangeShapeType="1"/>
          </p:cNvSpPr>
          <p:nvPr/>
        </p:nvSpPr>
        <p:spPr bwMode="auto">
          <a:xfrm flipV="1">
            <a:off x="5181600" y="2506663"/>
            <a:ext cx="2819400" cy="1677987"/>
          </a:xfrm>
          <a:prstGeom prst="line">
            <a:avLst/>
          </a:prstGeom>
          <a:noFill/>
          <a:ln w="19050">
            <a:solidFill>
              <a:srgbClr val="0000FF"/>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2554" name="Oval 50"/>
          <p:cNvSpPr>
            <a:spLocks noChangeAspect="1" noChangeArrowheads="1"/>
          </p:cNvSpPr>
          <p:nvPr/>
        </p:nvSpPr>
        <p:spPr bwMode="auto">
          <a:xfrm>
            <a:off x="6132513" y="2740025"/>
            <a:ext cx="173037" cy="158750"/>
          </a:xfrm>
          <a:prstGeom prst="ellipse">
            <a:avLst/>
          </a:prstGeom>
          <a:solidFill>
            <a:srgbClr val="FF0000"/>
          </a:solidFill>
          <a:ln>
            <a:noFill/>
          </a:ln>
          <a:extLst>
            <a:ext uri="{91240B29-F687-4F45-9708-019B960494DF}">
              <a14:hiddenLine xmlns:a14="http://schemas.microsoft.com/office/drawing/2010/main" w="19050">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55" name="Oval 51"/>
          <p:cNvSpPr>
            <a:spLocks noChangeAspect="1" noChangeArrowheads="1"/>
          </p:cNvSpPr>
          <p:nvPr/>
        </p:nvSpPr>
        <p:spPr bwMode="auto">
          <a:xfrm>
            <a:off x="6284913" y="2892425"/>
            <a:ext cx="173037" cy="158750"/>
          </a:xfrm>
          <a:prstGeom prst="ellipse">
            <a:avLst/>
          </a:prstGeom>
          <a:solidFill>
            <a:srgbClr val="FF0000"/>
          </a:solidFill>
          <a:ln>
            <a:noFill/>
          </a:ln>
          <a:extLst>
            <a:ext uri="{91240B29-F687-4F45-9708-019B960494DF}">
              <a14:hiddenLine xmlns:a14="http://schemas.microsoft.com/office/drawing/2010/main" w="19050">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56" name="Oval 52"/>
          <p:cNvSpPr>
            <a:spLocks noChangeAspect="1" noChangeArrowheads="1"/>
          </p:cNvSpPr>
          <p:nvPr/>
        </p:nvSpPr>
        <p:spPr bwMode="auto">
          <a:xfrm>
            <a:off x="5791200" y="2743200"/>
            <a:ext cx="173038" cy="158750"/>
          </a:xfrm>
          <a:prstGeom prst="ellipse">
            <a:avLst/>
          </a:prstGeom>
          <a:solidFill>
            <a:srgbClr val="FF0000"/>
          </a:solidFill>
          <a:ln>
            <a:noFill/>
          </a:ln>
          <a:extLst>
            <a:ext uri="{91240B29-F687-4F45-9708-019B960494DF}">
              <a14:hiddenLine xmlns:a14="http://schemas.microsoft.com/office/drawing/2010/main" w="19050">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57" name="Oval 53"/>
          <p:cNvSpPr>
            <a:spLocks noChangeAspect="1" noChangeArrowheads="1"/>
          </p:cNvSpPr>
          <p:nvPr/>
        </p:nvSpPr>
        <p:spPr bwMode="auto">
          <a:xfrm>
            <a:off x="6096000" y="3124200"/>
            <a:ext cx="173038" cy="158750"/>
          </a:xfrm>
          <a:prstGeom prst="ellipse">
            <a:avLst/>
          </a:prstGeom>
          <a:solidFill>
            <a:srgbClr val="FF0000"/>
          </a:solidFill>
          <a:ln>
            <a:noFill/>
          </a:ln>
          <a:extLst>
            <a:ext uri="{91240B29-F687-4F45-9708-019B960494DF}">
              <a14:hiddenLine xmlns:a14="http://schemas.microsoft.com/office/drawing/2010/main" w="19050">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58" name="Oval 54"/>
          <p:cNvSpPr>
            <a:spLocks noChangeAspect="1" noChangeArrowheads="1"/>
          </p:cNvSpPr>
          <p:nvPr/>
        </p:nvSpPr>
        <p:spPr bwMode="auto">
          <a:xfrm>
            <a:off x="5867400" y="3048000"/>
            <a:ext cx="173038" cy="158750"/>
          </a:xfrm>
          <a:prstGeom prst="ellipse">
            <a:avLst/>
          </a:prstGeom>
          <a:solidFill>
            <a:srgbClr val="FF0000"/>
          </a:solidFill>
          <a:ln>
            <a:noFill/>
          </a:ln>
          <a:extLst>
            <a:ext uri="{91240B29-F687-4F45-9708-019B960494DF}">
              <a14:hiddenLine xmlns:a14="http://schemas.microsoft.com/office/drawing/2010/main" w="19050">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59" name="Oval 55"/>
          <p:cNvSpPr>
            <a:spLocks noChangeAspect="1" noChangeArrowheads="1"/>
          </p:cNvSpPr>
          <p:nvPr/>
        </p:nvSpPr>
        <p:spPr bwMode="auto">
          <a:xfrm>
            <a:off x="7162800" y="1676400"/>
            <a:ext cx="173038" cy="158750"/>
          </a:xfrm>
          <a:prstGeom prst="ellipse">
            <a:avLst/>
          </a:prstGeom>
          <a:solidFill>
            <a:srgbClr val="008000"/>
          </a:solidFill>
          <a:ln>
            <a:noFill/>
          </a:ln>
          <a:extLst>
            <a:ext uri="{91240B29-F687-4F45-9708-019B960494DF}">
              <a14:hiddenLine xmlns:a14="http://schemas.microsoft.com/office/drawing/2010/main" w="19050">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60" name="Oval 56"/>
          <p:cNvSpPr>
            <a:spLocks noChangeAspect="1" noChangeArrowheads="1"/>
          </p:cNvSpPr>
          <p:nvPr/>
        </p:nvSpPr>
        <p:spPr bwMode="auto">
          <a:xfrm>
            <a:off x="7086600" y="2286000"/>
            <a:ext cx="173038" cy="158750"/>
          </a:xfrm>
          <a:prstGeom prst="ellipse">
            <a:avLst/>
          </a:prstGeom>
          <a:solidFill>
            <a:srgbClr val="008000"/>
          </a:solidFill>
          <a:ln>
            <a:noFill/>
          </a:ln>
          <a:extLst>
            <a:ext uri="{91240B29-F687-4F45-9708-019B960494DF}">
              <a14:hiddenLine xmlns:a14="http://schemas.microsoft.com/office/drawing/2010/main" w="19050">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61" name="Oval 57"/>
          <p:cNvSpPr>
            <a:spLocks noChangeAspect="1" noChangeArrowheads="1"/>
          </p:cNvSpPr>
          <p:nvPr/>
        </p:nvSpPr>
        <p:spPr bwMode="auto">
          <a:xfrm>
            <a:off x="6858000" y="1981200"/>
            <a:ext cx="173038" cy="158750"/>
          </a:xfrm>
          <a:prstGeom prst="ellipse">
            <a:avLst/>
          </a:prstGeom>
          <a:solidFill>
            <a:srgbClr val="008000"/>
          </a:solidFill>
          <a:ln>
            <a:noFill/>
          </a:ln>
          <a:extLst>
            <a:ext uri="{91240B29-F687-4F45-9708-019B960494DF}">
              <a14:hiddenLine xmlns:a14="http://schemas.microsoft.com/office/drawing/2010/main" w="19050">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62" name="Oval 58"/>
          <p:cNvSpPr>
            <a:spLocks noChangeAspect="1" noChangeArrowheads="1"/>
          </p:cNvSpPr>
          <p:nvPr/>
        </p:nvSpPr>
        <p:spPr bwMode="auto">
          <a:xfrm>
            <a:off x="7162800" y="1981200"/>
            <a:ext cx="173038" cy="158750"/>
          </a:xfrm>
          <a:prstGeom prst="ellipse">
            <a:avLst/>
          </a:prstGeom>
          <a:solidFill>
            <a:srgbClr val="008000"/>
          </a:solidFill>
          <a:ln>
            <a:noFill/>
          </a:ln>
          <a:extLst>
            <a:ext uri="{91240B29-F687-4F45-9708-019B960494DF}">
              <a14:hiddenLine xmlns:a14="http://schemas.microsoft.com/office/drawing/2010/main" w="19050">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63" name="Oval 59"/>
          <p:cNvSpPr>
            <a:spLocks noChangeAspect="1" noChangeArrowheads="1"/>
          </p:cNvSpPr>
          <p:nvPr/>
        </p:nvSpPr>
        <p:spPr bwMode="auto">
          <a:xfrm>
            <a:off x="6629400" y="2743200"/>
            <a:ext cx="173038" cy="158750"/>
          </a:xfrm>
          <a:prstGeom prst="ellipse">
            <a:avLst/>
          </a:prstGeom>
          <a:solidFill>
            <a:srgbClr val="FF0000"/>
          </a:solidFill>
          <a:ln>
            <a:noFill/>
          </a:ln>
          <a:extLst>
            <a:ext uri="{91240B29-F687-4F45-9708-019B960494DF}">
              <a14:hiddenLine xmlns:a14="http://schemas.microsoft.com/office/drawing/2010/main" w="19050">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64" name="Oval 60"/>
          <p:cNvSpPr>
            <a:spLocks noChangeAspect="1" noChangeArrowheads="1"/>
          </p:cNvSpPr>
          <p:nvPr/>
        </p:nvSpPr>
        <p:spPr bwMode="auto">
          <a:xfrm>
            <a:off x="5943600" y="2438400"/>
            <a:ext cx="173038" cy="158750"/>
          </a:xfrm>
          <a:prstGeom prst="ellipse">
            <a:avLst/>
          </a:prstGeom>
          <a:solidFill>
            <a:srgbClr val="FF0000"/>
          </a:solidFill>
          <a:ln>
            <a:noFill/>
          </a:ln>
          <a:extLst>
            <a:ext uri="{91240B29-F687-4F45-9708-019B960494DF}">
              <a14:hiddenLine xmlns:a14="http://schemas.microsoft.com/office/drawing/2010/main" w="19050">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65" name="Oval 61"/>
          <p:cNvSpPr>
            <a:spLocks noChangeAspect="1" noChangeArrowheads="1"/>
          </p:cNvSpPr>
          <p:nvPr/>
        </p:nvSpPr>
        <p:spPr bwMode="auto">
          <a:xfrm>
            <a:off x="8001000" y="3657600"/>
            <a:ext cx="173038" cy="158750"/>
          </a:xfrm>
          <a:prstGeom prst="ellipse">
            <a:avLst/>
          </a:prstGeom>
          <a:solidFill>
            <a:srgbClr val="00FFFF"/>
          </a:solidFill>
          <a:ln>
            <a:noFill/>
          </a:ln>
          <a:extLst>
            <a:ext uri="{91240B29-F687-4F45-9708-019B960494DF}">
              <a14:hiddenLine xmlns:a14="http://schemas.microsoft.com/office/drawing/2010/main" w="19050">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66" name="Oval 62"/>
          <p:cNvSpPr>
            <a:spLocks noChangeAspect="1" noChangeArrowheads="1"/>
          </p:cNvSpPr>
          <p:nvPr/>
        </p:nvSpPr>
        <p:spPr bwMode="auto">
          <a:xfrm>
            <a:off x="7848600" y="3429000"/>
            <a:ext cx="173038" cy="158750"/>
          </a:xfrm>
          <a:prstGeom prst="ellipse">
            <a:avLst/>
          </a:prstGeom>
          <a:solidFill>
            <a:srgbClr val="00FFFF"/>
          </a:solidFill>
          <a:ln>
            <a:noFill/>
          </a:ln>
          <a:extLst>
            <a:ext uri="{91240B29-F687-4F45-9708-019B960494DF}">
              <a14:hiddenLine xmlns:a14="http://schemas.microsoft.com/office/drawing/2010/main" w="19050">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67" name="Oval 63"/>
          <p:cNvSpPr>
            <a:spLocks noChangeAspect="1" noChangeArrowheads="1"/>
          </p:cNvSpPr>
          <p:nvPr/>
        </p:nvSpPr>
        <p:spPr bwMode="auto">
          <a:xfrm>
            <a:off x="7620000" y="3657600"/>
            <a:ext cx="173038" cy="158750"/>
          </a:xfrm>
          <a:prstGeom prst="ellipse">
            <a:avLst/>
          </a:prstGeom>
          <a:solidFill>
            <a:srgbClr val="00FFFF"/>
          </a:solidFill>
          <a:ln>
            <a:noFill/>
          </a:ln>
          <a:extLst>
            <a:ext uri="{91240B29-F687-4F45-9708-019B960494DF}">
              <a14:hiddenLine xmlns:a14="http://schemas.microsoft.com/office/drawing/2010/main" w="19050">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69" name="Line 65"/>
          <p:cNvSpPr>
            <a:spLocks noChangeShapeType="1"/>
          </p:cNvSpPr>
          <p:nvPr/>
        </p:nvSpPr>
        <p:spPr bwMode="auto">
          <a:xfrm>
            <a:off x="4800600" y="5638800"/>
            <a:ext cx="2057400" cy="0"/>
          </a:xfrm>
          <a:prstGeom prst="line">
            <a:avLst/>
          </a:prstGeom>
          <a:noFill/>
          <a:ln w="152400">
            <a:solidFill>
              <a:srgbClr val="FF99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570" name="Line 66"/>
          <p:cNvSpPr>
            <a:spLocks noChangeShapeType="1"/>
          </p:cNvSpPr>
          <p:nvPr/>
        </p:nvSpPr>
        <p:spPr bwMode="auto">
          <a:xfrm flipV="1">
            <a:off x="7162800" y="4419600"/>
            <a:ext cx="0" cy="1219200"/>
          </a:xfrm>
          <a:prstGeom prst="line">
            <a:avLst/>
          </a:prstGeom>
          <a:noFill/>
          <a:ln w="152400">
            <a:solidFill>
              <a:srgbClr val="FF99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2571" name="Text Box 67"/>
          <p:cNvSpPr txBox="1">
            <a:spLocks noChangeArrowheads="1"/>
          </p:cNvSpPr>
          <p:nvPr/>
        </p:nvSpPr>
        <p:spPr bwMode="auto">
          <a:xfrm>
            <a:off x="5791200" y="5337175"/>
            <a:ext cx="3291286" cy="830997"/>
          </a:xfrm>
          <a:prstGeom prst="rect">
            <a:avLst/>
          </a:prstGeom>
          <a:solidFill>
            <a:schemeClr val="bg1"/>
          </a:solidFill>
          <a:ln w="38100">
            <a:solidFill>
              <a:srgbClr val="FF9900"/>
            </a:solidFill>
            <a:miter lim="800000"/>
            <a:headEnd/>
            <a:tailEnd/>
          </a:ln>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2400" dirty="0"/>
              <a:t>Vector </a:t>
            </a:r>
            <a:r>
              <a:rPr lang="en-US" altLang="en-US" sz="2400" dirty="0" smtClean="0"/>
              <a:t>quantization</a:t>
            </a:r>
          </a:p>
          <a:p>
            <a:pPr eaLnBrk="1" hangingPunct="1"/>
            <a:r>
              <a:rPr lang="it-IT" altLang="en-US" sz="2400" dirty="0" smtClean="0"/>
              <a:t>= clustering (K-means)</a:t>
            </a:r>
            <a:endParaRPr lang="en-US" altLang="en-US" sz="2400" dirty="0"/>
          </a:p>
        </p:txBody>
      </p:sp>
      <p:grpSp>
        <p:nvGrpSpPr>
          <p:cNvPr id="22572" name="Group 68"/>
          <p:cNvGrpSpPr>
            <a:grpSpLocks/>
          </p:cNvGrpSpPr>
          <p:nvPr/>
        </p:nvGrpSpPr>
        <p:grpSpPr bwMode="auto">
          <a:xfrm>
            <a:off x="1654175" y="1362075"/>
            <a:ext cx="2578100" cy="1009650"/>
            <a:chOff x="1042" y="858"/>
            <a:chExt cx="1624" cy="636"/>
          </a:xfrm>
        </p:grpSpPr>
        <p:grpSp>
          <p:nvGrpSpPr>
            <p:cNvPr id="22575" name="Group 69"/>
            <p:cNvGrpSpPr>
              <a:grpSpLocks/>
            </p:cNvGrpSpPr>
            <p:nvPr/>
          </p:nvGrpSpPr>
          <p:grpSpPr bwMode="auto">
            <a:xfrm>
              <a:off x="1042" y="858"/>
              <a:ext cx="350" cy="630"/>
              <a:chOff x="2532" y="1542"/>
              <a:chExt cx="184" cy="332"/>
            </a:xfrm>
          </p:grpSpPr>
          <p:sp>
            <p:nvSpPr>
              <p:cNvPr id="22591" name="AutoShape 70"/>
              <p:cNvSpPr>
                <a:spLocks noChangeArrowheads="1"/>
              </p:cNvSpPr>
              <p:nvPr/>
            </p:nvSpPr>
            <p:spPr bwMode="auto">
              <a:xfrm>
                <a:off x="2532" y="1542"/>
                <a:ext cx="184" cy="332"/>
              </a:xfrm>
              <a:prstGeom prst="bracketPair">
                <a:avLst>
                  <a:gd name="adj" fmla="val 16667"/>
                </a:avLst>
              </a:prstGeom>
              <a:noFill/>
              <a:ln w="19050">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92" name="Line 71"/>
              <p:cNvSpPr>
                <a:spLocks noChangeAspect="1" noChangeShapeType="1"/>
              </p:cNvSpPr>
              <p:nvPr/>
            </p:nvSpPr>
            <p:spPr bwMode="auto">
              <a:xfrm>
                <a:off x="2567" y="1607"/>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593" name="Line 72"/>
              <p:cNvSpPr>
                <a:spLocks noChangeAspect="1" noChangeShapeType="1"/>
              </p:cNvSpPr>
              <p:nvPr/>
            </p:nvSpPr>
            <p:spPr bwMode="auto">
              <a:xfrm>
                <a:off x="2567" y="1655"/>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594" name="Line 73"/>
              <p:cNvSpPr>
                <a:spLocks noChangeAspect="1" noChangeShapeType="1"/>
              </p:cNvSpPr>
              <p:nvPr/>
            </p:nvSpPr>
            <p:spPr bwMode="auto">
              <a:xfrm>
                <a:off x="2568" y="17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595" name="Line 74"/>
              <p:cNvSpPr>
                <a:spLocks noChangeAspect="1" noChangeShapeType="1"/>
              </p:cNvSpPr>
              <p:nvPr/>
            </p:nvSpPr>
            <p:spPr bwMode="auto">
              <a:xfrm>
                <a:off x="2568" y="1751"/>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596" name="Line 75"/>
              <p:cNvSpPr>
                <a:spLocks noChangeAspect="1" noChangeShapeType="1"/>
              </p:cNvSpPr>
              <p:nvPr/>
            </p:nvSpPr>
            <p:spPr bwMode="auto">
              <a:xfrm>
                <a:off x="2567" y="18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grpSp>
          <p:nvGrpSpPr>
            <p:cNvPr id="22576" name="Group 76"/>
            <p:cNvGrpSpPr>
              <a:grpSpLocks/>
            </p:cNvGrpSpPr>
            <p:nvPr/>
          </p:nvGrpSpPr>
          <p:grpSpPr bwMode="auto">
            <a:xfrm>
              <a:off x="1474" y="864"/>
              <a:ext cx="350" cy="630"/>
              <a:chOff x="2532" y="1542"/>
              <a:chExt cx="184" cy="332"/>
            </a:xfrm>
          </p:grpSpPr>
          <p:sp>
            <p:nvSpPr>
              <p:cNvPr id="22585" name="AutoShape 77"/>
              <p:cNvSpPr>
                <a:spLocks noChangeArrowheads="1"/>
              </p:cNvSpPr>
              <p:nvPr/>
            </p:nvSpPr>
            <p:spPr bwMode="auto">
              <a:xfrm>
                <a:off x="2532" y="1542"/>
                <a:ext cx="184" cy="332"/>
              </a:xfrm>
              <a:prstGeom prst="bracketPair">
                <a:avLst>
                  <a:gd name="adj" fmla="val 16667"/>
                </a:avLst>
              </a:prstGeom>
              <a:noFill/>
              <a:ln w="19050">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86" name="Line 78"/>
              <p:cNvSpPr>
                <a:spLocks noChangeAspect="1" noChangeShapeType="1"/>
              </p:cNvSpPr>
              <p:nvPr/>
            </p:nvSpPr>
            <p:spPr bwMode="auto">
              <a:xfrm>
                <a:off x="2567" y="1607"/>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587" name="Line 79"/>
              <p:cNvSpPr>
                <a:spLocks noChangeAspect="1" noChangeShapeType="1"/>
              </p:cNvSpPr>
              <p:nvPr/>
            </p:nvSpPr>
            <p:spPr bwMode="auto">
              <a:xfrm>
                <a:off x="2567" y="1655"/>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588" name="Line 80"/>
              <p:cNvSpPr>
                <a:spLocks noChangeAspect="1" noChangeShapeType="1"/>
              </p:cNvSpPr>
              <p:nvPr/>
            </p:nvSpPr>
            <p:spPr bwMode="auto">
              <a:xfrm>
                <a:off x="2568" y="17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589" name="Line 81"/>
              <p:cNvSpPr>
                <a:spLocks noChangeAspect="1" noChangeShapeType="1"/>
              </p:cNvSpPr>
              <p:nvPr/>
            </p:nvSpPr>
            <p:spPr bwMode="auto">
              <a:xfrm>
                <a:off x="2568" y="1751"/>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590" name="Line 82"/>
              <p:cNvSpPr>
                <a:spLocks noChangeAspect="1" noChangeShapeType="1"/>
              </p:cNvSpPr>
              <p:nvPr/>
            </p:nvSpPr>
            <p:spPr bwMode="auto">
              <a:xfrm>
                <a:off x="2567" y="18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grpSp>
          <p:nvGrpSpPr>
            <p:cNvPr id="22577" name="Group 83"/>
            <p:cNvGrpSpPr>
              <a:grpSpLocks/>
            </p:cNvGrpSpPr>
            <p:nvPr/>
          </p:nvGrpSpPr>
          <p:grpSpPr bwMode="auto">
            <a:xfrm>
              <a:off x="1906" y="864"/>
              <a:ext cx="350" cy="630"/>
              <a:chOff x="2532" y="1542"/>
              <a:chExt cx="184" cy="332"/>
            </a:xfrm>
          </p:grpSpPr>
          <p:sp>
            <p:nvSpPr>
              <p:cNvPr id="22579" name="AutoShape 84"/>
              <p:cNvSpPr>
                <a:spLocks noChangeArrowheads="1"/>
              </p:cNvSpPr>
              <p:nvPr/>
            </p:nvSpPr>
            <p:spPr bwMode="auto">
              <a:xfrm>
                <a:off x="2532" y="1542"/>
                <a:ext cx="184" cy="332"/>
              </a:xfrm>
              <a:prstGeom prst="bracketPair">
                <a:avLst>
                  <a:gd name="adj" fmla="val 16667"/>
                </a:avLst>
              </a:prstGeom>
              <a:noFill/>
              <a:ln w="19050">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80" name="Line 85"/>
              <p:cNvSpPr>
                <a:spLocks noChangeAspect="1" noChangeShapeType="1"/>
              </p:cNvSpPr>
              <p:nvPr/>
            </p:nvSpPr>
            <p:spPr bwMode="auto">
              <a:xfrm>
                <a:off x="2567" y="1607"/>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581" name="Line 86"/>
              <p:cNvSpPr>
                <a:spLocks noChangeAspect="1" noChangeShapeType="1"/>
              </p:cNvSpPr>
              <p:nvPr/>
            </p:nvSpPr>
            <p:spPr bwMode="auto">
              <a:xfrm>
                <a:off x="2567" y="1655"/>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582" name="Line 87"/>
              <p:cNvSpPr>
                <a:spLocks noChangeAspect="1" noChangeShapeType="1"/>
              </p:cNvSpPr>
              <p:nvPr/>
            </p:nvSpPr>
            <p:spPr bwMode="auto">
              <a:xfrm>
                <a:off x="2568" y="17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583" name="Line 88"/>
              <p:cNvSpPr>
                <a:spLocks noChangeAspect="1" noChangeShapeType="1"/>
              </p:cNvSpPr>
              <p:nvPr/>
            </p:nvSpPr>
            <p:spPr bwMode="auto">
              <a:xfrm>
                <a:off x="2568" y="1751"/>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584" name="Line 89"/>
              <p:cNvSpPr>
                <a:spLocks noChangeAspect="1" noChangeShapeType="1"/>
              </p:cNvSpPr>
              <p:nvPr/>
            </p:nvSpPr>
            <p:spPr bwMode="auto">
              <a:xfrm>
                <a:off x="2567" y="18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sp>
          <p:nvSpPr>
            <p:cNvPr id="22578" name="Text Box 90"/>
            <p:cNvSpPr txBox="1">
              <a:spLocks noChangeArrowheads="1"/>
            </p:cNvSpPr>
            <p:nvPr/>
          </p:nvSpPr>
          <p:spPr bwMode="auto">
            <a:xfrm>
              <a:off x="2294" y="922"/>
              <a:ext cx="372"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3200">
                  <a:solidFill>
                    <a:srgbClr val="000099"/>
                  </a:solidFill>
                </a:rPr>
                <a:t>…</a:t>
              </a:r>
            </a:p>
          </p:txBody>
        </p:sp>
      </p:grpSp>
      <p:sp>
        <p:nvSpPr>
          <p:cNvPr id="22573" name="Line 91"/>
          <p:cNvSpPr>
            <a:spLocks noChangeShapeType="1"/>
          </p:cNvSpPr>
          <p:nvPr/>
        </p:nvSpPr>
        <p:spPr bwMode="auto">
          <a:xfrm>
            <a:off x="2286000" y="2514600"/>
            <a:ext cx="0" cy="990600"/>
          </a:xfrm>
          <a:prstGeom prst="line">
            <a:avLst/>
          </a:prstGeom>
          <a:noFill/>
          <a:ln w="152400">
            <a:solidFill>
              <a:srgbClr val="FF99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2574" name="Text Box 92"/>
          <p:cNvSpPr txBox="1">
            <a:spLocks noChangeArrowheads="1"/>
          </p:cNvSpPr>
          <p:nvPr/>
        </p:nvSpPr>
        <p:spPr bwMode="auto">
          <a:xfrm>
            <a:off x="6796088" y="6500813"/>
            <a:ext cx="227171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1600"/>
              <a:t>Slide credit: Josef Sivic</a:t>
            </a:r>
          </a:p>
        </p:txBody>
      </p:sp>
      <p:sp>
        <p:nvSpPr>
          <p:cNvPr id="94" name="Rectangle 47"/>
          <p:cNvSpPr txBox="1">
            <a:spLocks noChangeArrowheads="1"/>
          </p:cNvSpPr>
          <p:nvPr/>
        </p:nvSpPr>
        <p:spPr bwMode="auto">
          <a:xfrm>
            <a:off x="457200" y="274638"/>
            <a:ext cx="8229600" cy="5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rgbClr val="800000"/>
                </a:solidFill>
                <a:latin typeface="+mj-lt"/>
                <a:ea typeface="+mj-ea"/>
                <a:cs typeface="+mj-cs"/>
              </a:defRPr>
            </a:lvl1pPr>
            <a:lvl2pPr algn="ctr" rtl="0" eaLnBrk="0" fontAlgn="base" hangingPunct="0">
              <a:spcBef>
                <a:spcPct val="0"/>
              </a:spcBef>
              <a:spcAft>
                <a:spcPct val="0"/>
              </a:spcAft>
              <a:defRPr sz="4400">
                <a:solidFill>
                  <a:srgbClr val="800000"/>
                </a:solidFill>
                <a:latin typeface="Tahoma" pitchFamily="34" charset="0"/>
                <a:cs typeface="Arial" charset="0"/>
              </a:defRPr>
            </a:lvl2pPr>
            <a:lvl3pPr algn="ctr" rtl="0" eaLnBrk="0" fontAlgn="base" hangingPunct="0">
              <a:spcBef>
                <a:spcPct val="0"/>
              </a:spcBef>
              <a:spcAft>
                <a:spcPct val="0"/>
              </a:spcAft>
              <a:defRPr sz="4400">
                <a:solidFill>
                  <a:srgbClr val="800000"/>
                </a:solidFill>
                <a:latin typeface="Tahoma" pitchFamily="34" charset="0"/>
                <a:cs typeface="Arial" charset="0"/>
              </a:defRPr>
            </a:lvl3pPr>
            <a:lvl4pPr algn="ctr" rtl="0" eaLnBrk="0" fontAlgn="base" hangingPunct="0">
              <a:spcBef>
                <a:spcPct val="0"/>
              </a:spcBef>
              <a:spcAft>
                <a:spcPct val="0"/>
              </a:spcAft>
              <a:defRPr sz="4400">
                <a:solidFill>
                  <a:srgbClr val="800000"/>
                </a:solidFill>
                <a:latin typeface="Tahoma" pitchFamily="34" charset="0"/>
                <a:cs typeface="Arial" charset="0"/>
              </a:defRPr>
            </a:lvl4pPr>
            <a:lvl5pPr algn="ctr" rtl="0" eaLnBrk="0" fontAlgn="base" hangingPunct="0">
              <a:spcBef>
                <a:spcPct val="0"/>
              </a:spcBef>
              <a:spcAft>
                <a:spcPct val="0"/>
              </a:spcAft>
              <a:defRPr sz="4400">
                <a:solidFill>
                  <a:srgbClr val="800000"/>
                </a:solidFill>
                <a:latin typeface="Tahoma" pitchFamily="34" charset="0"/>
                <a:cs typeface="Arial" charset="0"/>
              </a:defRPr>
            </a:lvl5pPr>
            <a:lvl6pPr marL="457200" algn="ctr" rtl="0" fontAlgn="base">
              <a:spcBef>
                <a:spcPct val="0"/>
              </a:spcBef>
              <a:spcAft>
                <a:spcPct val="0"/>
              </a:spcAft>
              <a:defRPr sz="4400">
                <a:solidFill>
                  <a:srgbClr val="800000"/>
                </a:solidFill>
                <a:latin typeface="Tahoma" pitchFamily="34" charset="0"/>
                <a:cs typeface="Arial" charset="0"/>
              </a:defRPr>
            </a:lvl6pPr>
            <a:lvl7pPr marL="914400" algn="ctr" rtl="0" fontAlgn="base">
              <a:spcBef>
                <a:spcPct val="0"/>
              </a:spcBef>
              <a:spcAft>
                <a:spcPct val="0"/>
              </a:spcAft>
              <a:defRPr sz="4400">
                <a:solidFill>
                  <a:srgbClr val="800000"/>
                </a:solidFill>
                <a:latin typeface="Tahoma" pitchFamily="34" charset="0"/>
                <a:cs typeface="Arial" charset="0"/>
              </a:defRPr>
            </a:lvl7pPr>
            <a:lvl8pPr marL="1371600" algn="ctr" rtl="0" fontAlgn="base">
              <a:spcBef>
                <a:spcPct val="0"/>
              </a:spcBef>
              <a:spcAft>
                <a:spcPct val="0"/>
              </a:spcAft>
              <a:defRPr sz="4400">
                <a:solidFill>
                  <a:srgbClr val="800000"/>
                </a:solidFill>
                <a:latin typeface="Tahoma" pitchFamily="34" charset="0"/>
                <a:cs typeface="Arial" charset="0"/>
              </a:defRPr>
            </a:lvl8pPr>
            <a:lvl9pPr marL="1828800" algn="ctr" rtl="0" fontAlgn="base">
              <a:spcBef>
                <a:spcPct val="0"/>
              </a:spcBef>
              <a:spcAft>
                <a:spcPct val="0"/>
              </a:spcAft>
              <a:defRPr sz="4400">
                <a:solidFill>
                  <a:srgbClr val="800000"/>
                </a:solidFill>
                <a:latin typeface="Tahoma" pitchFamily="34" charset="0"/>
                <a:cs typeface="Arial" charset="0"/>
              </a:defRPr>
            </a:lvl9pPr>
          </a:lstStyle>
          <a:p>
            <a:pPr eaLnBrk="1" hangingPunct="1">
              <a:defRPr/>
            </a:pPr>
            <a:r>
              <a:rPr lang="en-US" sz="3400" b="1" kern="0" dirty="0" smtClean="0"/>
              <a:t>2. </a:t>
            </a:r>
            <a:r>
              <a:rPr lang="en-US" sz="3400" b="1" kern="0" dirty="0" err="1" smtClean="0"/>
              <a:t>Formazione</a:t>
            </a:r>
            <a:r>
              <a:rPr lang="en-US" sz="3400" b="1" kern="0" dirty="0" smtClean="0"/>
              <a:t> del </a:t>
            </a:r>
            <a:r>
              <a:rPr lang="en-US" sz="3400" b="1" kern="0" dirty="0" err="1" smtClean="0"/>
              <a:t>dizionario</a:t>
            </a:r>
            <a:r>
              <a:rPr lang="en-US" sz="3400" b="1" kern="0" dirty="0" smtClean="0"/>
              <a:t> di </a:t>
            </a:r>
            <a:r>
              <a:rPr lang="en-US" sz="3400" b="1" kern="0" dirty="0" err="1" smtClean="0"/>
              <a:t>codewords</a:t>
            </a:r>
            <a:endParaRPr lang="en-US" sz="3400" b="1" kern="0" dirty="0" smtClean="0"/>
          </a:p>
        </p:txBody>
      </p:sp>
      <p:sp>
        <p:nvSpPr>
          <p:cNvPr id="3" name="Rectangle 2"/>
          <p:cNvSpPr/>
          <p:nvPr/>
        </p:nvSpPr>
        <p:spPr>
          <a:xfrm>
            <a:off x="6425293" y="914400"/>
            <a:ext cx="1782860" cy="523220"/>
          </a:xfrm>
          <a:prstGeom prst="rect">
            <a:avLst/>
          </a:prstGeom>
        </p:spPr>
        <p:txBody>
          <a:bodyPr wrap="none">
            <a:spAutoFit/>
          </a:bodyPr>
          <a:lstStyle/>
          <a:p>
            <a:pPr eaLnBrk="1" hangingPunct="1"/>
            <a:r>
              <a:rPr lang="it-IT" altLang="en-US" sz="2800" dirty="0" smtClean="0"/>
              <a:t>N clusters</a:t>
            </a:r>
            <a:endParaRPr lang="en-US" altLang="en-US" sz="2800" dirty="0"/>
          </a:p>
        </p:txBody>
      </p:sp>
      <p:sp>
        <p:nvSpPr>
          <p:cNvPr id="96" name="Left Brace 95"/>
          <p:cNvSpPr/>
          <p:nvPr/>
        </p:nvSpPr>
        <p:spPr>
          <a:xfrm rot="5400000">
            <a:off x="2106045" y="-133916"/>
            <a:ext cx="342450" cy="264954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7" name="Rectangle 96"/>
          <p:cNvSpPr/>
          <p:nvPr/>
        </p:nvSpPr>
        <p:spPr>
          <a:xfrm>
            <a:off x="2055586" y="548680"/>
            <a:ext cx="463588" cy="584775"/>
          </a:xfrm>
          <a:prstGeom prst="rect">
            <a:avLst/>
          </a:prstGeom>
        </p:spPr>
        <p:txBody>
          <a:bodyPr wrap="none">
            <a:spAutoFit/>
          </a:bodyPr>
          <a:lstStyle/>
          <a:p>
            <a:r>
              <a:rPr lang="it-IT" altLang="en-US" sz="3200" i="1" kern="0" dirty="0" smtClean="0">
                <a:solidFill>
                  <a:srgbClr val="000000"/>
                </a:solidFill>
                <a:latin typeface="Tahoma"/>
                <a:cs typeface="Arial"/>
              </a:rPr>
              <a:t>D</a:t>
            </a:r>
            <a:endParaRPr lang="en-US" sz="3200" i="1" dirty="0"/>
          </a:p>
        </p:txBody>
      </p:sp>
      <p:sp>
        <p:nvSpPr>
          <p:cNvPr id="98" name="Left Brace 97"/>
          <p:cNvSpPr/>
          <p:nvPr/>
        </p:nvSpPr>
        <p:spPr>
          <a:xfrm>
            <a:off x="611561" y="1362075"/>
            <a:ext cx="236704" cy="100012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9" name="Rectangle 98"/>
          <p:cNvSpPr/>
          <p:nvPr/>
        </p:nvSpPr>
        <p:spPr>
          <a:xfrm>
            <a:off x="123186" y="1573068"/>
            <a:ext cx="332142" cy="584775"/>
          </a:xfrm>
          <a:prstGeom prst="rect">
            <a:avLst/>
          </a:prstGeom>
        </p:spPr>
        <p:txBody>
          <a:bodyPr wrap="none">
            <a:spAutoFit/>
          </a:bodyPr>
          <a:lstStyle/>
          <a:p>
            <a:r>
              <a:rPr lang="it-IT" altLang="en-US" sz="3200" i="1" kern="0" dirty="0" smtClean="0">
                <a:solidFill>
                  <a:srgbClr val="000000"/>
                </a:solidFill>
                <a:latin typeface="Tahoma"/>
                <a:cs typeface="Arial"/>
              </a:rPr>
              <a:t>r</a:t>
            </a:r>
            <a:endParaRPr lang="en-US" sz="3200" i="1" dirty="0"/>
          </a:p>
        </p:txBody>
      </p:sp>
    </p:spTree>
    <p:extLst>
      <p:ext uri="{BB962C8B-B14F-4D97-AF65-F5344CB8AC3E}">
        <p14:creationId xmlns:p14="http://schemas.microsoft.com/office/powerpoint/2010/main" val="300916164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266" name="Rectangle 2"/>
          <p:cNvSpPr>
            <a:spLocks noChangeArrowheads="1"/>
          </p:cNvSpPr>
          <p:nvPr/>
        </p:nvSpPr>
        <p:spPr bwMode="auto">
          <a:xfrm>
            <a:off x="457200" y="274638"/>
            <a:ext cx="8229600" cy="563562"/>
          </a:xfrm>
          <a:prstGeom prst="rect">
            <a:avLst/>
          </a:prstGeom>
          <a:noFill/>
          <a:ln w="9525">
            <a:noFill/>
            <a:miter lim="800000"/>
            <a:headEnd/>
            <a:tailEnd/>
          </a:ln>
          <a:effectLst/>
        </p:spPr>
        <p:txBody>
          <a:bodyPr anchor="ctr"/>
          <a:lstStyle/>
          <a:p>
            <a:pPr algn="ctr">
              <a:defRPr/>
            </a:pPr>
            <a:r>
              <a:rPr lang="en-US" sz="3400" b="1" dirty="0">
                <a:solidFill>
                  <a:srgbClr val="800000"/>
                </a:solidFill>
                <a:effectLst>
                  <a:outerShdw blurRad="38100" dist="38100" dir="2700000" algn="tl">
                    <a:srgbClr val="FFFFFF"/>
                  </a:outerShdw>
                </a:effectLst>
                <a:latin typeface="+mj-lt"/>
              </a:rPr>
              <a:t>2. </a:t>
            </a:r>
            <a:r>
              <a:rPr lang="en-US" sz="3400" b="1" kern="0" dirty="0" err="1">
                <a:solidFill>
                  <a:srgbClr val="800000"/>
                </a:solidFill>
                <a:latin typeface="+mj-lt"/>
              </a:rPr>
              <a:t>Formazione</a:t>
            </a:r>
            <a:r>
              <a:rPr lang="en-US" sz="3400" b="1" kern="0" dirty="0">
                <a:solidFill>
                  <a:srgbClr val="800000"/>
                </a:solidFill>
                <a:latin typeface="+mj-lt"/>
              </a:rPr>
              <a:t> del </a:t>
            </a:r>
            <a:r>
              <a:rPr lang="en-US" sz="3400" b="1" kern="0" dirty="0" err="1">
                <a:solidFill>
                  <a:srgbClr val="800000"/>
                </a:solidFill>
                <a:latin typeface="+mj-lt"/>
              </a:rPr>
              <a:t>dizionario</a:t>
            </a:r>
            <a:r>
              <a:rPr lang="en-US" sz="3400" b="1" kern="0" dirty="0">
                <a:solidFill>
                  <a:srgbClr val="800000"/>
                </a:solidFill>
                <a:latin typeface="+mj-lt"/>
              </a:rPr>
              <a:t> di </a:t>
            </a:r>
            <a:r>
              <a:rPr lang="en-US" sz="3400" b="1" kern="0" dirty="0" err="1">
                <a:solidFill>
                  <a:srgbClr val="800000"/>
                </a:solidFill>
                <a:latin typeface="+mj-lt"/>
              </a:rPr>
              <a:t>codewords</a:t>
            </a:r>
            <a:endParaRPr lang="en-US" sz="3400" b="1" dirty="0">
              <a:solidFill>
                <a:srgbClr val="800000"/>
              </a:solidFill>
              <a:effectLst>
                <a:outerShdw blurRad="38100" dist="38100" dir="2700000" algn="tl">
                  <a:srgbClr val="FFFFFF"/>
                </a:outerShdw>
              </a:effectLst>
              <a:latin typeface="+mj-lt"/>
            </a:endParaRPr>
          </a:p>
        </p:txBody>
      </p:sp>
      <p:pic>
        <p:nvPicPr>
          <p:cNvPr id="2355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541400"/>
            <a:ext cx="4919884" cy="4642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Text Box 4"/>
          <p:cNvSpPr txBox="1">
            <a:spLocks noChangeArrowheads="1"/>
          </p:cNvSpPr>
          <p:nvPr/>
        </p:nvSpPr>
        <p:spPr bwMode="auto">
          <a:xfrm>
            <a:off x="7246938" y="6534150"/>
            <a:ext cx="18208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1600"/>
              <a:t>Fei-Fei et al. 2005</a:t>
            </a:r>
          </a:p>
        </p:txBody>
      </p:sp>
      <p:sp>
        <p:nvSpPr>
          <p:cNvPr id="5" name="Rectangle 4"/>
          <p:cNvSpPr/>
          <p:nvPr/>
        </p:nvSpPr>
        <p:spPr>
          <a:xfrm>
            <a:off x="5634273" y="1268760"/>
            <a:ext cx="3225329" cy="4832092"/>
          </a:xfrm>
          <a:prstGeom prst="rect">
            <a:avLst/>
          </a:prstGeom>
        </p:spPr>
        <p:txBody>
          <a:bodyPr wrap="square">
            <a:spAutoFit/>
          </a:bodyPr>
          <a:lstStyle/>
          <a:p>
            <a:pPr marL="342900" lvl="0" indent="-342900">
              <a:spcBef>
                <a:spcPct val="20000"/>
              </a:spcBef>
              <a:buFontTx/>
              <a:buChar char="•"/>
            </a:pPr>
            <a:r>
              <a:rPr lang="it-IT" altLang="en-US" sz="2800" kern="0" dirty="0" smtClean="0">
                <a:solidFill>
                  <a:srgbClr val="000000"/>
                </a:solidFill>
                <a:latin typeface="Tahoma"/>
                <a:cs typeface="Arial"/>
              </a:rPr>
              <a:t>Ognuna di queste caselle mi rappresenta, </a:t>
            </a:r>
            <a:r>
              <a:rPr lang="it-IT" altLang="en-US" sz="2800" i="1" kern="0" dirty="0" smtClean="0">
                <a:solidFill>
                  <a:srgbClr val="000000"/>
                </a:solidFill>
                <a:latin typeface="Tahoma"/>
                <a:cs typeface="Arial"/>
              </a:rPr>
              <a:t>visualmente </a:t>
            </a:r>
            <a:r>
              <a:rPr lang="it-IT" altLang="en-US" sz="2800" kern="0" dirty="0" smtClean="0">
                <a:solidFill>
                  <a:srgbClr val="000000"/>
                </a:solidFill>
                <a:latin typeface="Tahoma"/>
                <a:cs typeface="Arial"/>
              </a:rPr>
              <a:t>(ossia sull’immagine), la media delle immagini appartenenti a ciascuna delle N codewords</a:t>
            </a:r>
            <a:endParaRPr lang="it-IT" altLang="en-US" sz="2800" i="1" kern="0" dirty="0" smtClean="0">
              <a:solidFill>
                <a:srgbClr val="000000"/>
              </a:solidFill>
              <a:latin typeface="Tahoma"/>
              <a:cs typeface="Arial"/>
            </a:endParaRPr>
          </a:p>
        </p:txBody>
      </p:sp>
    </p:spTree>
    <p:extLst>
      <p:ext uri="{BB962C8B-B14F-4D97-AF65-F5344CB8AC3E}">
        <p14:creationId xmlns:p14="http://schemas.microsoft.com/office/powerpoint/2010/main" val="65772218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Rectangle 2"/>
          <p:cNvSpPr>
            <a:spLocks noChangeArrowheads="1"/>
          </p:cNvSpPr>
          <p:nvPr/>
        </p:nvSpPr>
        <p:spPr bwMode="auto">
          <a:xfrm>
            <a:off x="4648200" y="1295400"/>
            <a:ext cx="4495800" cy="4724400"/>
          </a:xfrm>
          <a:prstGeom prst="rect">
            <a:avLst/>
          </a:prstGeom>
          <a:solidFill>
            <a:srgbClr val="F6B69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030" name="Rectangle 3"/>
          <p:cNvSpPr>
            <a:spLocks noChangeArrowheads="1"/>
          </p:cNvSpPr>
          <p:nvPr/>
        </p:nvSpPr>
        <p:spPr bwMode="auto">
          <a:xfrm>
            <a:off x="0" y="1295400"/>
            <a:ext cx="4495800" cy="4724400"/>
          </a:xfrm>
          <a:prstGeom prst="rect">
            <a:avLst/>
          </a:prstGeom>
          <a:solidFill>
            <a:srgbClr val="B3B3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graphicFrame>
        <p:nvGraphicFramePr>
          <p:cNvPr id="1026" name="Object 4"/>
          <p:cNvGraphicFramePr>
            <a:graphicFrameLocks noChangeAspect="1"/>
          </p:cNvGraphicFramePr>
          <p:nvPr/>
        </p:nvGraphicFramePr>
        <p:xfrm>
          <a:off x="4800600" y="1524000"/>
          <a:ext cx="4114800" cy="4057650"/>
        </p:xfrm>
        <a:graphic>
          <a:graphicData uri="http://schemas.openxmlformats.org/presentationml/2006/ole">
            <mc:AlternateContent xmlns:mc="http://schemas.openxmlformats.org/markup-compatibility/2006">
              <mc:Choice xmlns:v="urn:schemas-microsoft-com:vml" Requires="v">
                <p:oleObj spid="_x0000_s206878" name="Image" r:id="rId3" imgW="4800000" imgH="3415873" progId="Photoshop.Image.6">
                  <p:embed/>
                </p:oleObj>
              </mc:Choice>
              <mc:Fallback>
                <p:oleObj name="Image" r:id="rId3" imgW="4800000" imgH="3415873" progId="Photoshop.Image.6">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l="7777" r="18889"/>
                      <a:stretch>
                        <a:fillRect/>
                      </a:stretch>
                    </p:blipFill>
                    <p:spPr bwMode="auto">
                      <a:xfrm>
                        <a:off x="4800600" y="1524000"/>
                        <a:ext cx="4114800" cy="405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27" name="Object 5"/>
          <p:cNvGraphicFramePr>
            <a:graphicFrameLocks noChangeAspect="1"/>
          </p:cNvGraphicFramePr>
          <p:nvPr/>
        </p:nvGraphicFramePr>
        <p:xfrm>
          <a:off x="180975" y="1524000"/>
          <a:ext cx="4086225" cy="4202113"/>
        </p:xfrm>
        <a:graphic>
          <a:graphicData uri="http://schemas.openxmlformats.org/presentationml/2006/ole">
            <mc:AlternateContent xmlns:mc="http://schemas.openxmlformats.org/markup-compatibility/2006">
              <mc:Choice xmlns:v="urn:schemas-microsoft-com:vml" Requires="v">
                <p:oleObj spid="_x0000_s206879" name="Image" r:id="rId5" imgW="4888889" imgH="3530159" progId="Photoshop.Image.6">
                  <p:embed/>
                </p:oleObj>
              </mc:Choice>
              <mc:Fallback>
                <p:oleObj name="Image" r:id="rId5" imgW="4888889" imgH="3530159" progId="Photoshop.Image.6">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l="10715" r="20238"/>
                      <a:stretch>
                        <a:fillRect/>
                      </a:stretch>
                    </p:blipFill>
                    <p:spPr bwMode="auto">
                      <a:xfrm>
                        <a:off x="180975" y="1524000"/>
                        <a:ext cx="4086225" cy="4202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24294" name="Rectangle 6"/>
          <p:cNvSpPr>
            <a:spLocks noChangeArrowheads="1"/>
          </p:cNvSpPr>
          <p:nvPr/>
        </p:nvSpPr>
        <p:spPr bwMode="auto">
          <a:xfrm>
            <a:off x="457200" y="274638"/>
            <a:ext cx="8229600" cy="563562"/>
          </a:xfrm>
          <a:prstGeom prst="rect">
            <a:avLst/>
          </a:prstGeom>
          <a:noFill/>
          <a:ln w="9525">
            <a:noFill/>
            <a:miter lim="800000"/>
            <a:headEnd/>
            <a:tailEnd/>
          </a:ln>
          <a:effectLst/>
        </p:spPr>
        <p:txBody>
          <a:bodyPr anchor="ctr"/>
          <a:lstStyle/>
          <a:p>
            <a:pPr algn="ctr">
              <a:defRPr/>
            </a:pPr>
            <a:r>
              <a:rPr lang="en-US" sz="3400" b="1" dirty="0" err="1" smtClean="0">
                <a:solidFill>
                  <a:srgbClr val="800000"/>
                </a:solidFill>
                <a:effectLst>
                  <a:outerShdw blurRad="38100" dist="38100" dir="2700000" algn="tl">
                    <a:srgbClr val="FFFFFF"/>
                  </a:outerShdw>
                </a:effectLst>
                <a:latin typeface="+mj-lt"/>
              </a:rPr>
              <a:t>Esempi</a:t>
            </a:r>
            <a:r>
              <a:rPr lang="en-US" sz="3400" b="1" dirty="0" smtClean="0">
                <a:solidFill>
                  <a:srgbClr val="800000"/>
                </a:solidFill>
                <a:effectLst>
                  <a:outerShdw blurRad="38100" dist="38100" dir="2700000" algn="tl">
                    <a:srgbClr val="FFFFFF"/>
                  </a:outerShdw>
                </a:effectLst>
                <a:latin typeface="+mj-lt"/>
              </a:rPr>
              <a:t> di patch </a:t>
            </a:r>
            <a:r>
              <a:rPr lang="en-US" sz="3400" b="1" dirty="0" err="1" smtClean="0">
                <a:solidFill>
                  <a:srgbClr val="800000"/>
                </a:solidFill>
                <a:effectLst>
                  <a:outerShdw blurRad="38100" dist="38100" dir="2700000" algn="tl">
                    <a:srgbClr val="FFFFFF"/>
                  </a:outerShdw>
                </a:effectLst>
                <a:latin typeface="+mj-lt"/>
              </a:rPr>
              <a:t>assegnate</a:t>
            </a:r>
            <a:r>
              <a:rPr lang="en-US" sz="3400" b="1" dirty="0" smtClean="0">
                <a:solidFill>
                  <a:srgbClr val="800000"/>
                </a:solidFill>
                <a:effectLst>
                  <a:outerShdw blurRad="38100" dist="38100" dir="2700000" algn="tl">
                    <a:srgbClr val="FFFFFF"/>
                  </a:outerShdw>
                </a:effectLst>
                <a:latin typeface="+mj-lt"/>
              </a:rPr>
              <a:t> </a:t>
            </a:r>
            <a:r>
              <a:rPr lang="en-US" sz="3400" b="1" dirty="0" err="1" smtClean="0">
                <a:solidFill>
                  <a:srgbClr val="800000"/>
                </a:solidFill>
                <a:effectLst>
                  <a:outerShdw blurRad="38100" dist="38100" dir="2700000" algn="tl">
                    <a:srgbClr val="FFFFFF"/>
                  </a:outerShdw>
                </a:effectLst>
                <a:latin typeface="+mj-lt"/>
              </a:rPr>
              <a:t>alla</a:t>
            </a:r>
            <a:r>
              <a:rPr lang="en-US" sz="3400" b="1" dirty="0" smtClean="0">
                <a:solidFill>
                  <a:srgbClr val="800000"/>
                </a:solidFill>
                <a:effectLst>
                  <a:outerShdw blurRad="38100" dist="38100" dir="2700000" algn="tl">
                    <a:srgbClr val="FFFFFF"/>
                  </a:outerShdw>
                </a:effectLst>
                <a:latin typeface="+mj-lt"/>
              </a:rPr>
              <a:t> </a:t>
            </a:r>
            <a:r>
              <a:rPr lang="en-US" sz="3400" b="1" dirty="0" err="1" smtClean="0">
                <a:solidFill>
                  <a:srgbClr val="800000"/>
                </a:solidFill>
                <a:effectLst>
                  <a:outerShdw blurRad="38100" dist="38100" dir="2700000" algn="tl">
                    <a:srgbClr val="FFFFFF"/>
                  </a:outerShdw>
                </a:effectLst>
                <a:latin typeface="+mj-lt"/>
              </a:rPr>
              <a:t>stessa</a:t>
            </a:r>
            <a:r>
              <a:rPr lang="en-US" sz="3400" b="1" dirty="0" smtClean="0">
                <a:solidFill>
                  <a:srgbClr val="800000"/>
                </a:solidFill>
                <a:effectLst>
                  <a:outerShdw blurRad="38100" dist="38100" dir="2700000" algn="tl">
                    <a:srgbClr val="FFFFFF"/>
                  </a:outerShdw>
                </a:effectLst>
                <a:latin typeface="+mj-lt"/>
              </a:rPr>
              <a:t> </a:t>
            </a:r>
            <a:r>
              <a:rPr lang="en-US" sz="3400" b="1" dirty="0" err="1" smtClean="0">
                <a:solidFill>
                  <a:srgbClr val="800000"/>
                </a:solidFill>
                <a:effectLst>
                  <a:outerShdw blurRad="38100" dist="38100" dir="2700000" algn="tl">
                    <a:srgbClr val="FFFFFF"/>
                  </a:outerShdw>
                </a:effectLst>
                <a:latin typeface="+mj-lt"/>
              </a:rPr>
              <a:t>codeword</a:t>
            </a:r>
            <a:endParaRPr lang="en-US" sz="3400" b="1" dirty="0">
              <a:solidFill>
                <a:srgbClr val="800000"/>
              </a:solidFill>
              <a:effectLst>
                <a:outerShdw blurRad="38100" dist="38100" dir="2700000" algn="tl">
                  <a:srgbClr val="FFFFFF"/>
                </a:outerShdw>
              </a:effectLst>
              <a:latin typeface="+mj-lt"/>
            </a:endParaRPr>
          </a:p>
        </p:txBody>
      </p:sp>
      <p:sp>
        <p:nvSpPr>
          <p:cNvPr id="1032" name="Text Box 7"/>
          <p:cNvSpPr txBox="1">
            <a:spLocks noChangeArrowheads="1"/>
          </p:cNvSpPr>
          <p:nvPr/>
        </p:nvSpPr>
        <p:spPr bwMode="auto">
          <a:xfrm>
            <a:off x="7450138" y="6534150"/>
            <a:ext cx="16176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1600"/>
              <a:t>Sivic et al. 2005</a:t>
            </a:r>
          </a:p>
        </p:txBody>
      </p:sp>
    </p:spTree>
    <p:extLst>
      <p:ext uri="{BB962C8B-B14F-4D97-AF65-F5344CB8AC3E}">
        <p14:creationId xmlns:p14="http://schemas.microsoft.com/office/powerpoint/2010/main" val="238982164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tmp"/>
          <p:cNvPicPr>
            <a:picLocks noChangeAspect="1" noChangeArrowheads="1"/>
          </p:cNvPicPr>
          <p:nvPr/>
        </p:nvPicPr>
        <p:blipFill>
          <a:blip r:embed="rId2">
            <a:grayscl/>
            <a:extLst>
              <a:ext uri="{28A0092B-C50C-407E-A947-70E740481C1C}">
                <a14:useLocalDpi xmlns:a14="http://schemas.microsoft.com/office/drawing/2010/main" val="0"/>
              </a:ext>
            </a:extLst>
          </a:blip>
          <a:srcRect l="2948" t="17174" r="66127" b="47049"/>
          <a:stretch>
            <a:fillRect/>
          </a:stretch>
        </p:blipFill>
        <p:spPr bwMode="auto">
          <a:xfrm>
            <a:off x="6986883" y="2346042"/>
            <a:ext cx="1932289" cy="1449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5315" name="Rectangle 3"/>
          <p:cNvSpPr>
            <a:spLocks noChangeArrowheads="1"/>
          </p:cNvSpPr>
          <p:nvPr/>
        </p:nvSpPr>
        <p:spPr bwMode="auto">
          <a:xfrm>
            <a:off x="457200" y="274638"/>
            <a:ext cx="8229600" cy="563562"/>
          </a:xfrm>
          <a:prstGeom prst="rect">
            <a:avLst/>
          </a:prstGeom>
          <a:noFill/>
          <a:ln w="9525">
            <a:noFill/>
            <a:miter lim="800000"/>
            <a:headEnd/>
            <a:tailEnd/>
          </a:ln>
          <a:effectLst/>
        </p:spPr>
        <p:txBody>
          <a:bodyPr anchor="ctr"/>
          <a:lstStyle/>
          <a:p>
            <a:pPr>
              <a:defRPr/>
            </a:pPr>
            <a:r>
              <a:rPr lang="en-US" sz="3400" b="1" dirty="0">
                <a:solidFill>
                  <a:srgbClr val="800000"/>
                </a:solidFill>
                <a:effectLst>
                  <a:outerShdw blurRad="38100" dist="38100" dir="2700000" algn="tl">
                    <a:srgbClr val="FFFFFF"/>
                  </a:outerShdw>
                </a:effectLst>
              </a:rPr>
              <a:t>3. </a:t>
            </a:r>
            <a:r>
              <a:rPr lang="en-US" sz="3400" b="1" dirty="0" err="1" smtClean="0">
                <a:solidFill>
                  <a:srgbClr val="800000"/>
                </a:solidFill>
                <a:effectLst>
                  <a:outerShdw blurRad="38100" dist="38100" dir="2700000" algn="tl">
                    <a:srgbClr val="FFFFFF"/>
                  </a:outerShdw>
                </a:effectLst>
              </a:rPr>
              <a:t>Rappresentazione</a:t>
            </a:r>
            <a:r>
              <a:rPr lang="en-US" sz="3400" b="1" dirty="0" smtClean="0">
                <a:solidFill>
                  <a:srgbClr val="800000"/>
                </a:solidFill>
                <a:effectLst>
                  <a:outerShdw blurRad="38100" dist="38100" dir="2700000" algn="tl">
                    <a:srgbClr val="FFFFFF"/>
                  </a:outerShdw>
                </a:effectLst>
              </a:rPr>
              <a:t> </a:t>
            </a:r>
            <a:r>
              <a:rPr lang="en-US" sz="3400" b="1" dirty="0" err="1" smtClean="0">
                <a:solidFill>
                  <a:srgbClr val="800000"/>
                </a:solidFill>
                <a:effectLst>
                  <a:outerShdw blurRad="38100" dist="38100" dir="2700000" algn="tl">
                    <a:srgbClr val="FFFFFF"/>
                  </a:outerShdw>
                </a:effectLst>
              </a:rPr>
              <a:t>dell’immagine</a:t>
            </a:r>
            <a:endParaRPr lang="en-US" sz="3400" b="1" dirty="0">
              <a:solidFill>
                <a:srgbClr val="800000"/>
              </a:solidFill>
              <a:effectLst>
                <a:outerShdw blurRad="38100" dist="38100" dir="2700000" algn="tl">
                  <a:srgbClr val="FFFFFF"/>
                </a:outerShdw>
              </a:effectLst>
            </a:endParaRPr>
          </a:p>
        </p:txBody>
      </p:sp>
      <p:grpSp>
        <p:nvGrpSpPr>
          <p:cNvPr id="24580" name="Group 4"/>
          <p:cNvGrpSpPr>
            <a:grpSpLocks/>
          </p:cNvGrpSpPr>
          <p:nvPr/>
        </p:nvGrpSpPr>
        <p:grpSpPr bwMode="auto">
          <a:xfrm>
            <a:off x="1317625" y="5111750"/>
            <a:ext cx="6835775" cy="755650"/>
            <a:chOff x="2256" y="2544"/>
            <a:chExt cx="3202" cy="354"/>
          </a:xfrm>
        </p:grpSpPr>
        <p:pic>
          <p:nvPicPr>
            <p:cNvPr id="24596" name="Picture 5"/>
            <p:cNvPicPr>
              <a:picLocks noChangeAspect="1" noChangeArrowheads="1"/>
            </p:cNvPicPr>
            <p:nvPr/>
          </p:nvPicPr>
          <p:blipFill>
            <a:blip r:embed="rId3">
              <a:extLst>
                <a:ext uri="{28A0092B-C50C-407E-A947-70E740481C1C}">
                  <a14:useLocalDpi xmlns:a14="http://schemas.microsoft.com/office/drawing/2010/main" val="0"/>
                </a:ext>
              </a:extLst>
            </a:blip>
            <a:srcRect t="46179" r="21556" b="47224"/>
            <a:stretch>
              <a:fillRect/>
            </a:stretch>
          </p:blipFill>
          <p:spPr bwMode="auto">
            <a:xfrm>
              <a:off x="2256" y="2688"/>
              <a:ext cx="2640" cy="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97" name="Text Box 6"/>
            <p:cNvSpPr txBox="1">
              <a:spLocks noChangeArrowheads="1"/>
            </p:cNvSpPr>
            <p:nvPr/>
          </p:nvSpPr>
          <p:spPr bwMode="auto">
            <a:xfrm>
              <a:off x="4944" y="2544"/>
              <a:ext cx="514"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3200" b="1"/>
                <a:t>…..</a:t>
              </a:r>
            </a:p>
          </p:txBody>
        </p:sp>
      </p:grpSp>
      <p:sp>
        <p:nvSpPr>
          <p:cNvPr id="24581" name="Line 7"/>
          <p:cNvSpPr>
            <a:spLocks noChangeShapeType="1"/>
          </p:cNvSpPr>
          <p:nvPr/>
        </p:nvSpPr>
        <p:spPr bwMode="auto">
          <a:xfrm>
            <a:off x="1066800" y="5105400"/>
            <a:ext cx="72390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4582" name="Line 8"/>
          <p:cNvSpPr>
            <a:spLocks noChangeShapeType="1"/>
          </p:cNvSpPr>
          <p:nvPr/>
        </p:nvSpPr>
        <p:spPr bwMode="auto">
          <a:xfrm flipV="1">
            <a:off x="1066800" y="2286000"/>
            <a:ext cx="0" cy="2819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4583" name="Rectangle 9"/>
          <p:cNvSpPr>
            <a:spLocks noChangeArrowheads="1"/>
          </p:cNvSpPr>
          <p:nvPr/>
        </p:nvSpPr>
        <p:spPr bwMode="auto">
          <a:xfrm>
            <a:off x="1447800" y="4495800"/>
            <a:ext cx="228600" cy="609600"/>
          </a:xfrm>
          <a:prstGeom prst="rect">
            <a:avLst/>
          </a:prstGeom>
          <a:solidFill>
            <a:srgbClr val="FF99CC"/>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4584" name="Rectangle 10"/>
          <p:cNvSpPr>
            <a:spLocks noChangeArrowheads="1"/>
          </p:cNvSpPr>
          <p:nvPr/>
        </p:nvSpPr>
        <p:spPr bwMode="auto">
          <a:xfrm>
            <a:off x="1905000" y="3352800"/>
            <a:ext cx="228600" cy="1752600"/>
          </a:xfrm>
          <a:prstGeom prst="rect">
            <a:avLst/>
          </a:prstGeom>
          <a:solidFill>
            <a:srgbClr val="FF99CC"/>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4585" name="Rectangle 11"/>
          <p:cNvSpPr>
            <a:spLocks noChangeArrowheads="1"/>
          </p:cNvSpPr>
          <p:nvPr/>
        </p:nvSpPr>
        <p:spPr bwMode="auto">
          <a:xfrm>
            <a:off x="2438400" y="3657600"/>
            <a:ext cx="228600" cy="1447800"/>
          </a:xfrm>
          <a:prstGeom prst="rect">
            <a:avLst/>
          </a:prstGeom>
          <a:solidFill>
            <a:srgbClr val="FF99CC"/>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4586" name="Rectangle 12"/>
          <p:cNvSpPr>
            <a:spLocks noChangeArrowheads="1"/>
          </p:cNvSpPr>
          <p:nvPr/>
        </p:nvSpPr>
        <p:spPr bwMode="auto">
          <a:xfrm>
            <a:off x="2971800" y="4800600"/>
            <a:ext cx="228600" cy="304800"/>
          </a:xfrm>
          <a:prstGeom prst="rect">
            <a:avLst/>
          </a:prstGeom>
          <a:solidFill>
            <a:srgbClr val="FF99CC"/>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4587" name="Rectangle 13"/>
          <p:cNvSpPr>
            <a:spLocks noChangeArrowheads="1"/>
          </p:cNvSpPr>
          <p:nvPr/>
        </p:nvSpPr>
        <p:spPr bwMode="auto">
          <a:xfrm>
            <a:off x="3505200" y="2819400"/>
            <a:ext cx="228600" cy="2286000"/>
          </a:xfrm>
          <a:prstGeom prst="rect">
            <a:avLst/>
          </a:prstGeom>
          <a:solidFill>
            <a:srgbClr val="FF99CC"/>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4588" name="Rectangle 14"/>
          <p:cNvSpPr>
            <a:spLocks noChangeArrowheads="1"/>
          </p:cNvSpPr>
          <p:nvPr/>
        </p:nvSpPr>
        <p:spPr bwMode="auto">
          <a:xfrm>
            <a:off x="4038600" y="3962400"/>
            <a:ext cx="228600" cy="1143000"/>
          </a:xfrm>
          <a:prstGeom prst="rect">
            <a:avLst/>
          </a:prstGeom>
          <a:solidFill>
            <a:srgbClr val="FF99CC"/>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4589" name="Rectangle 15"/>
          <p:cNvSpPr>
            <a:spLocks noChangeArrowheads="1"/>
          </p:cNvSpPr>
          <p:nvPr/>
        </p:nvSpPr>
        <p:spPr bwMode="auto">
          <a:xfrm>
            <a:off x="4572000" y="3505200"/>
            <a:ext cx="228600" cy="1600200"/>
          </a:xfrm>
          <a:prstGeom prst="rect">
            <a:avLst/>
          </a:prstGeom>
          <a:solidFill>
            <a:srgbClr val="FF99CC"/>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4590" name="Rectangle 16"/>
          <p:cNvSpPr>
            <a:spLocks noChangeArrowheads="1"/>
          </p:cNvSpPr>
          <p:nvPr/>
        </p:nvSpPr>
        <p:spPr bwMode="auto">
          <a:xfrm>
            <a:off x="5029200" y="4267200"/>
            <a:ext cx="228600" cy="838200"/>
          </a:xfrm>
          <a:prstGeom prst="rect">
            <a:avLst/>
          </a:prstGeom>
          <a:solidFill>
            <a:srgbClr val="FF99CC"/>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4591" name="Rectangle 17"/>
          <p:cNvSpPr>
            <a:spLocks noChangeArrowheads="1"/>
          </p:cNvSpPr>
          <p:nvPr/>
        </p:nvSpPr>
        <p:spPr bwMode="auto">
          <a:xfrm>
            <a:off x="5562600" y="3352800"/>
            <a:ext cx="228600" cy="1752600"/>
          </a:xfrm>
          <a:prstGeom prst="rect">
            <a:avLst/>
          </a:prstGeom>
          <a:solidFill>
            <a:srgbClr val="FF99CC"/>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4592" name="Rectangle 18"/>
          <p:cNvSpPr>
            <a:spLocks noChangeArrowheads="1"/>
          </p:cNvSpPr>
          <p:nvPr/>
        </p:nvSpPr>
        <p:spPr bwMode="auto">
          <a:xfrm>
            <a:off x="6096000" y="4648200"/>
            <a:ext cx="228600" cy="457200"/>
          </a:xfrm>
          <a:prstGeom prst="rect">
            <a:avLst/>
          </a:prstGeom>
          <a:solidFill>
            <a:srgbClr val="FF99CC"/>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4593" name="Rectangle 19"/>
          <p:cNvSpPr>
            <a:spLocks noChangeArrowheads="1"/>
          </p:cNvSpPr>
          <p:nvPr/>
        </p:nvSpPr>
        <p:spPr bwMode="auto">
          <a:xfrm>
            <a:off x="6553200" y="3810000"/>
            <a:ext cx="228600" cy="1295400"/>
          </a:xfrm>
          <a:prstGeom prst="rect">
            <a:avLst/>
          </a:prstGeom>
          <a:solidFill>
            <a:srgbClr val="FF99CC"/>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4594" name="Text Box 20"/>
          <p:cNvSpPr txBox="1">
            <a:spLocks noChangeArrowheads="1"/>
          </p:cNvSpPr>
          <p:nvPr/>
        </p:nvSpPr>
        <p:spPr bwMode="auto">
          <a:xfrm rot="-5400000">
            <a:off x="-6563" y="3649633"/>
            <a:ext cx="132440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2000" dirty="0" err="1" smtClean="0"/>
              <a:t>frequenza</a:t>
            </a:r>
            <a:endParaRPr lang="en-US" altLang="en-US" sz="2000" dirty="0"/>
          </a:p>
        </p:txBody>
      </p:sp>
      <p:sp>
        <p:nvSpPr>
          <p:cNvPr id="24595" name="Text Box 21"/>
          <p:cNvSpPr txBox="1">
            <a:spLocks noChangeArrowheads="1"/>
          </p:cNvSpPr>
          <p:nvPr/>
        </p:nvSpPr>
        <p:spPr bwMode="auto">
          <a:xfrm>
            <a:off x="3657600" y="5943600"/>
            <a:ext cx="19656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2400" dirty="0" smtClean="0"/>
              <a:t>N </a:t>
            </a:r>
            <a:r>
              <a:rPr lang="en-US" altLang="en-US" sz="2400" dirty="0" err="1" smtClean="0"/>
              <a:t>codewords</a:t>
            </a:r>
            <a:endParaRPr lang="en-US" altLang="en-US" sz="2400" dirty="0"/>
          </a:p>
        </p:txBody>
      </p:sp>
      <p:sp>
        <p:nvSpPr>
          <p:cNvPr id="22" name="Rectangle 21"/>
          <p:cNvSpPr/>
          <p:nvPr/>
        </p:nvSpPr>
        <p:spPr>
          <a:xfrm>
            <a:off x="323527" y="975788"/>
            <a:ext cx="6732561" cy="1384995"/>
          </a:xfrm>
          <a:prstGeom prst="rect">
            <a:avLst/>
          </a:prstGeom>
        </p:spPr>
        <p:txBody>
          <a:bodyPr wrap="square">
            <a:spAutoFit/>
          </a:bodyPr>
          <a:lstStyle/>
          <a:p>
            <a:pPr marL="342900" lvl="0" indent="-342900">
              <a:spcBef>
                <a:spcPct val="20000"/>
              </a:spcBef>
              <a:buFontTx/>
              <a:buChar char="•"/>
            </a:pPr>
            <a:r>
              <a:rPr lang="it-IT" altLang="en-US" sz="2800" kern="0" dirty="0" smtClean="0">
                <a:solidFill>
                  <a:srgbClr val="000000"/>
                </a:solidFill>
                <a:latin typeface="Tahoma"/>
                <a:cs typeface="Arial"/>
              </a:rPr>
              <a:t>Per ogni immagine ho un istogramma che mi conta quante istanze di ogni N parole visuale ho trovato nell’immagine</a:t>
            </a:r>
            <a:endParaRPr lang="it-IT" altLang="en-US" sz="2800" i="1" kern="0" dirty="0" smtClean="0">
              <a:solidFill>
                <a:srgbClr val="000000"/>
              </a:solidFill>
              <a:latin typeface="Tahoma"/>
              <a:cs typeface="Arial"/>
            </a:endParaRPr>
          </a:p>
        </p:txBody>
      </p:sp>
    </p:spTree>
    <p:extLst>
      <p:ext uri="{BB962C8B-B14F-4D97-AF65-F5344CB8AC3E}">
        <p14:creationId xmlns:p14="http://schemas.microsoft.com/office/powerpoint/2010/main" val="350688217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ChangeArrowheads="1"/>
          </p:cNvSpPr>
          <p:nvPr/>
        </p:nvSpPr>
        <p:spPr bwMode="auto">
          <a:xfrm>
            <a:off x="0" y="0"/>
            <a:ext cx="5181600" cy="6858000"/>
          </a:xfrm>
          <a:prstGeom prst="rect">
            <a:avLst/>
          </a:prstGeom>
          <a:solidFill>
            <a:srgbClr val="FFCF8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en-US" altLang="en-US"/>
          </a:p>
        </p:txBody>
      </p:sp>
      <p:grpSp>
        <p:nvGrpSpPr>
          <p:cNvPr id="13317" name="Group 8"/>
          <p:cNvGrpSpPr>
            <a:grpSpLocks/>
          </p:cNvGrpSpPr>
          <p:nvPr/>
        </p:nvGrpSpPr>
        <p:grpSpPr bwMode="auto">
          <a:xfrm>
            <a:off x="381000" y="0"/>
            <a:ext cx="4329113" cy="1447800"/>
            <a:chOff x="240" y="0"/>
            <a:chExt cx="2727" cy="912"/>
          </a:xfrm>
        </p:grpSpPr>
        <p:grpSp>
          <p:nvGrpSpPr>
            <p:cNvPr id="13370" name="Group 9"/>
            <p:cNvGrpSpPr>
              <a:grpSpLocks/>
            </p:cNvGrpSpPr>
            <p:nvPr/>
          </p:nvGrpSpPr>
          <p:grpSpPr bwMode="auto">
            <a:xfrm>
              <a:off x="240" y="481"/>
              <a:ext cx="2727" cy="431"/>
              <a:chOff x="240" y="481"/>
              <a:chExt cx="2727" cy="431"/>
            </a:xfrm>
          </p:grpSpPr>
          <p:sp>
            <p:nvSpPr>
              <p:cNvPr id="13372" name="AutoShape 10"/>
              <p:cNvSpPr>
                <a:spLocks noChangeArrowheads="1"/>
              </p:cNvSpPr>
              <p:nvPr/>
            </p:nvSpPr>
            <p:spPr bwMode="auto">
              <a:xfrm>
                <a:off x="432" y="586"/>
                <a:ext cx="1191" cy="326"/>
              </a:xfrm>
              <a:prstGeom prst="parallelogram">
                <a:avLst>
                  <a:gd name="adj" fmla="val 108874"/>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3373" name="AutoShape 11"/>
              <p:cNvSpPr>
                <a:spLocks noChangeArrowheads="1"/>
              </p:cNvSpPr>
              <p:nvPr/>
            </p:nvSpPr>
            <p:spPr bwMode="auto">
              <a:xfrm>
                <a:off x="336" y="538"/>
                <a:ext cx="1191" cy="326"/>
              </a:xfrm>
              <a:prstGeom prst="parallelogram">
                <a:avLst>
                  <a:gd name="adj" fmla="val 108874"/>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3374" name="AutoShape 12"/>
              <p:cNvSpPr>
                <a:spLocks noChangeArrowheads="1"/>
              </p:cNvSpPr>
              <p:nvPr/>
            </p:nvSpPr>
            <p:spPr bwMode="auto">
              <a:xfrm>
                <a:off x="240" y="490"/>
                <a:ext cx="1191" cy="326"/>
              </a:xfrm>
              <a:prstGeom prst="parallelogram">
                <a:avLst>
                  <a:gd name="adj" fmla="val 108874"/>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3375" name="AutoShape 13"/>
              <p:cNvSpPr>
                <a:spLocks noChangeArrowheads="1"/>
              </p:cNvSpPr>
              <p:nvPr/>
            </p:nvSpPr>
            <p:spPr bwMode="auto">
              <a:xfrm>
                <a:off x="1776" y="586"/>
                <a:ext cx="1191" cy="326"/>
              </a:xfrm>
              <a:prstGeom prst="parallelogram">
                <a:avLst>
                  <a:gd name="adj" fmla="val 108874"/>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3376" name="AutoShape 14"/>
              <p:cNvSpPr>
                <a:spLocks noChangeArrowheads="1"/>
              </p:cNvSpPr>
              <p:nvPr/>
            </p:nvSpPr>
            <p:spPr bwMode="auto">
              <a:xfrm>
                <a:off x="1680" y="538"/>
                <a:ext cx="1191" cy="326"/>
              </a:xfrm>
              <a:prstGeom prst="parallelogram">
                <a:avLst>
                  <a:gd name="adj" fmla="val 108874"/>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3377" name="AutoShape 15"/>
              <p:cNvSpPr>
                <a:spLocks noChangeArrowheads="1"/>
              </p:cNvSpPr>
              <p:nvPr/>
            </p:nvSpPr>
            <p:spPr bwMode="auto">
              <a:xfrm>
                <a:off x="1584" y="490"/>
                <a:ext cx="1191" cy="326"/>
              </a:xfrm>
              <a:prstGeom prst="parallelogram">
                <a:avLst>
                  <a:gd name="adj" fmla="val 108874"/>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pic>
            <p:nvPicPr>
              <p:cNvPr id="13378" name="Picture 16" descr="DaVinci_face_only"/>
              <p:cNvPicPr>
                <a:picLocks noChangeAspect="1" noChangeArrowheads="1"/>
              </p:cNvPicPr>
              <p:nvPr/>
            </p:nvPicPr>
            <p:blipFill>
              <a:blip r:embed="rId2">
                <a:grayscl/>
                <a:extLst>
                  <a:ext uri="{28A0092B-C50C-407E-A947-70E740481C1C}">
                    <a14:useLocalDpi xmlns:a14="http://schemas.microsoft.com/office/drawing/2010/main" val="0"/>
                  </a:ext>
                </a:extLst>
              </a:blip>
              <a:srcRect b="16327"/>
              <a:stretch>
                <a:fillRect/>
              </a:stretch>
            </p:blipFill>
            <p:spPr bwMode="auto">
              <a:xfrm>
                <a:off x="645" y="481"/>
                <a:ext cx="494" cy="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79" name="Picture 17" descr="bicycle"/>
              <p:cNvPicPr>
                <a:picLocks noChangeAspect="1" noChangeArrowheads="1"/>
              </p:cNvPicPr>
              <p:nvPr/>
            </p:nvPicPr>
            <p:blipFill>
              <a:blip r:embed="rId3" cstate="print">
                <a:clrChange>
                  <a:clrFrom>
                    <a:srgbClr val="FFFFFF"/>
                  </a:clrFrom>
                  <a:clrTo>
                    <a:srgbClr val="FFFFFF">
                      <a:alpha val="0"/>
                    </a:srgbClr>
                  </a:clrTo>
                </a:clrChange>
                <a:grayscl/>
                <a:extLst>
                  <a:ext uri="{28A0092B-C50C-407E-A947-70E740481C1C}">
                    <a14:useLocalDpi xmlns:a14="http://schemas.microsoft.com/office/drawing/2010/main" val="0"/>
                  </a:ext>
                </a:extLst>
              </a:blip>
              <a:srcRect/>
              <a:stretch>
                <a:fillRect/>
              </a:stretch>
            </p:blipFill>
            <p:spPr bwMode="auto">
              <a:xfrm>
                <a:off x="1920" y="493"/>
                <a:ext cx="523"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13042" name="Text Box 18"/>
            <p:cNvSpPr txBox="1">
              <a:spLocks noChangeArrowheads="1"/>
            </p:cNvSpPr>
            <p:nvPr/>
          </p:nvSpPr>
          <p:spPr bwMode="auto">
            <a:xfrm>
              <a:off x="621" y="0"/>
              <a:ext cx="2250" cy="368"/>
            </a:xfrm>
            <a:prstGeom prst="rect">
              <a:avLst/>
            </a:prstGeom>
            <a:noFill/>
            <a:ln w="9525">
              <a:noFill/>
              <a:miter lim="800000"/>
              <a:headEnd/>
              <a:tailEnd/>
            </a:ln>
            <a:effectLst/>
          </p:spPr>
          <p:txBody>
            <a:bodyPr wrap="square">
              <a:spAutoFit/>
            </a:bodyPr>
            <a:lstStyle/>
            <a:p>
              <a:pPr>
                <a:defRPr/>
              </a:pPr>
              <a:r>
                <a:rPr lang="en-US" sz="3200" b="1" dirty="0" err="1" smtClean="0">
                  <a:effectLst>
                    <a:outerShdw blurRad="38100" dist="38100" dir="2700000" algn="tl">
                      <a:srgbClr val="C0C0C0"/>
                    </a:outerShdw>
                  </a:effectLst>
                </a:rPr>
                <a:t>addestramento</a:t>
              </a:r>
              <a:endParaRPr lang="en-US" sz="3200" b="1" dirty="0">
                <a:effectLst>
                  <a:outerShdw blurRad="38100" dist="38100" dir="2700000" algn="tl">
                    <a:srgbClr val="C0C0C0"/>
                  </a:outerShdw>
                </a:effectLst>
              </a:endParaRPr>
            </a:p>
          </p:txBody>
        </p:sp>
      </p:grpSp>
      <p:grpSp>
        <p:nvGrpSpPr>
          <p:cNvPr id="5" name="Group 19"/>
          <p:cNvGrpSpPr>
            <a:grpSpLocks/>
          </p:cNvGrpSpPr>
          <p:nvPr/>
        </p:nvGrpSpPr>
        <p:grpSpPr bwMode="auto">
          <a:xfrm>
            <a:off x="593726" y="1524000"/>
            <a:ext cx="3368676" cy="1241425"/>
            <a:chOff x="374" y="960"/>
            <a:chExt cx="2122" cy="782"/>
          </a:xfrm>
        </p:grpSpPr>
        <p:sp>
          <p:nvSpPr>
            <p:cNvPr id="13366" name="AutoShape 20"/>
            <p:cNvSpPr>
              <a:spLocks/>
            </p:cNvSpPr>
            <p:nvPr/>
          </p:nvSpPr>
          <p:spPr bwMode="auto">
            <a:xfrm rot="-5400000">
              <a:off x="1296" y="288"/>
              <a:ext cx="192" cy="1536"/>
            </a:xfrm>
            <a:prstGeom prst="leftBrace">
              <a:avLst>
                <a:gd name="adj1" fmla="val 66667"/>
                <a:gd name="adj2" fmla="val 50000"/>
              </a:avLst>
            </a:prstGeom>
            <a:noFill/>
            <a:ln w="38100">
              <a:solidFill>
                <a:srgbClr val="7627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3367" name="Text Box 21"/>
            <p:cNvSpPr txBox="1">
              <a:spLocks noChangeArrowheads="1"/>
            </p:cNvSpPr>
            <p:nvPr/>
          </p:nvSpPr>
          <p:spPr bwMode="auto">
            <a:xfrm>
              <a:off x="374" y="1296"/>
              <a:ext cx="1517" cy="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n-US" sz="2000" dirty="0"/>
                <a:t>feature </a:t>
              </a:r>
              <a:r>
                <a:rPr lang="en-US" altLang="en-US" sz="2000" dirty="0" smtClean="0"/>
                <a:t>extraction</a:t>
              </a:r>
              <a:endParaRPr lang="en-US" altLang="en-US" sz="2000" dirty="0"/>
            </a:p>
            <a:p>
              <a:pPr algn="ctr" eaLnBrk="1" hangingPunct="1"/>
              <a:r>
                <a:rPr lang="en-US" altLang="en-US" sz="2000" dirty="0"/>
                <a:t>&amp; </a:t>
              </a:r>
              <a:r>
                <a:rPr lang="en-US" altLang="en-US" sz="2000" dirty="0" err="1" smtClean="0"/>
                <a:t>rappresentazione</a:t>
              </a:r>
              <a:endParaRPr lang="en-US" altLang="en-US" sz="2000" dirty="0"/>
            </a:p>
          </p:txBody>
        </p:sp>
        <p:sp>
          <p:nvSpPr>
            <p:cNvPr id="13368" name="Line 22"/>
            <p:cNvSpPr>
              <a:spLocks noChangeShapeType="1"/>
            </p:cNvSpPr>
            <p:nvPr/>
          </p:nvSpPr>
          <p:spPr bwMode="auto">
            <a:xfrm>
              <a:off x="1392" y="1152"/>
              <a:ext cx="1104" cy="528"/>
            </a:xfrm>
            <a:prstGeom prst="line">
              <a:avLst/>
            </a:prstGeom>
            <a:noFill/>
            <a:ln w="38100">
              <a:solidFill>
                <a:srgbClr val="762700"/>
              </a:solidFill>
              <a:round/>
              <a:headEnd/>
              <a:tailEnd type="triangle" w="lg" len="med"/>
            </a:ln>
            <a:extLst>
              <a:ext uri="{909E8E84-426E-40DD-AFC4-6F175D3DCCD1}">
                <a14:hiddenFill xmlns:a14="http://schemas.microsoft.com/office/drawing/2010/main">
                  <a:noFill/>
                </a14:hiddenFill>
              </a:ext>
            </a:extLst>
          </p:spPr>
          <p:txBody>
            <a:bodyPr/>
            <a:lstStyle/>
            <a:p>
              <a:endParaRPr lang="en-US"/>
            </a:p>
          </p:txBody>
        </p:sp>
        <p:sp>
          <p:nvSpPr>
            <p:cNvPr id="13369" name="AutoShape 23"/>
            <p:cNvSpPr>
              <a:spLocks noChangeArrowheads="1"/>
            </p:cNvSpPr>
            <p:nvPr/>
          </p:nvSpPr>
          <p:spPr bwMode="auto">
            <a:xfrm>
              <a:off x="1776" y="1248"/>
              <a:ext cx="288" cy="288"/>
            </a:xfrm>
            <a:prstGeom prst="flowChartSummingJunction">
              <a:avLst/>
            </a:prstGeom>
            <a:solidFill>
              <a:srgbClr val="FF33CC"/>
            </a:solidFill>
            <a:ln w="9525">
              <a:solidFill>
                <a:srgbClr val="762700"/>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grpSp>
      <p:grpSp>
        <p:nvGrpSpPr>
          <p:cNvPr id="6" name="Group 24"/>
          <p:cNvGrpSpPr>
            <a:grpSpLocks/>
          </p:cNvGrpSpPr>
          <p:nvPr/>
        </p:nvGrpSpPr>
        <p:grpSpPr bwMode="auto">
          <a:xfrm>
            <a:off x="3236914" y="1841500"/>
            <a:ext cx="3821115" cy="1808163"/>
            <a:chOff x="2039" y="1160"/>
            <a:chExt cx="2407" cy="1139"/>
          </a:xfrm>
        </p:grpSpPr>
        <p:pic>
          <p:nvPicPr>
            <p:cNvPr id="13364" name="Picture 25"/>
            <p:cNvPicPr>
              <a:picLocks noChangeAspect="1" noChangeArrowheads="1"/>
            </p:cNvPicPr>
            <p:nvPr/>
          </p:nvPicPr>
          <p:blipFill>
            <a:blip r:embed="rId4" cstate="print">
              <a:extLst>
                <a:ext uri="{28A0092B-C50C-407E-A947-70E740481C1C}">
                  <a14:useLocalDpi xmlns:a14="http://schemas.microsoft.com/office/drawing/2010/main" val="0"/>
                </a:ext>
              </a:extLst>
            </a:blip>
            <a:srcRect b="38799"/>
            <a:stretch>
              <a:fillRect/>
            </a:stretch>
          </p:blipFill>
          <p:spPr bwMode="auto">
            <a:xfrm>
              <a:off x="2496" y="1440"/>
              <a:ext cx="1488" cy="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050" name="Text Box 26"/>
            <p:cNvSpPr txBox="1">
              <a:spLocks noChangeArrowheads="1"/>
            </p:cNvSpPr>
            <p:nvPr/>
          </p:nvSpPr>
          <p:spPr bwMode="auto">
            <a:xfrm>
              <a:off x="2039" y="1160"/>
              <a:ext cx="2407" cy="291"/>
            </a:xfrm>
            <a:prstGeom prst="rect">
              <a:avLst/>
            </a:prstGeom>
            <a:solidFill>
              <a:schemeClr val="bg1"/>
            </a:solidFill>
            <a:ln w="9525">
              <a:noFill/>
              <a:miter lim="800000"/>
              <a:headEnd/>
              <a:tailEnd/>
            </a:ln>
            <a:effectLst/>
          </p:spPr>
          <p:txBody>
            <a:bodyPr wrap="none">
              <a:spAutoFit/>
            </a:bodyPr>
            <a:lstStyle/>
            <a:p>
              <a:pPr algn="ctr">
                <a:defRPr/>
              </a:pPr>
              <a:r>
                <a:rPr lang="en-US" sz="2400" b="1" dirty="0" err="1" smtClean="0">
                  <a:solidFill>
                    <a:srgbClr val="FF3399"/>
                  </a:solidFill>
                  <a:effectLst>
                    <a:outerShdw blurRad="38100" dist="38100" dir="2700000" algn="tl">
                      <a:srgbClr val="C0C0C0"/>
                    </a:outerShdw>
                  </a:effectLst>
                </a:rPr>
                <a:t>Dizionario</a:t>
              </a:r>
              <a:r>
                <a:rPr lang="en-US" sz="2400" b="1" dirty="0" smtClean="0">
                  <a:solidFill>
                    <a:srgbClr val="FF3399"/>
                  </a:solidFill>
                  <a:effectLst>
                    <a:outerShdw blurRad="38100" dist="38100" dir="2700000" algn="tl">
                      <a:srgbClr val="C0C0C0"/>
                    </a:outerShdw>
                  </a:effectLst>
                </a:rPr>
                <a:t> di </a:t>
              </a:r>
              <a:r>
                <a:rPr lang="en-US" sz="2400" b="1" dirty="0" err="1" smtClean="0">
                  <a:solidFill>
                    <a:srgbClr val="FF3399"/>
                  </a:solidFill>
                  <a:effectLst>
                    <a:outerShdw blurRad="38100" dist="38100" dir="2700000" algn="tl">
                      <a:srgbClr val="C0C0C0"/>
                    </a:outerShdw>
                  </a:effectLst>
                </a:rPr>
                <a:t>codewords</a:t>
              </a:r>
              <a:r>
                <a:rPr lang="en-US" sz="2400" b="1" dirty="0" smtClean="0">
                  <a:solidFill>
                    <a:srgbClr val="FF3399"/>
                  </a:solidFill>
                  <a:effectLst>
                    <a:outerShdw blurRad="38100" dist="38100" dir="2700000" algn="tl">
                      <a:srgbClr val="C0C0C0"/>
                    </a:outerShdw>
                  </a:effectLst>
                </a:rPr>
                <a:t> </a:t>
              </a:r>
              <a:endParaRPr lang="en-US" sz="2400" b="1" dirty="0">
                <a:solidFill>
                  <a:srgbClr val="FF3399"/>
                </a:solidFill>
                <a:effectLst>
                  <a:outerShdw blurRad="38100" dist="38100" dir="2700000" algn="tl">
                    <a:srgbClr val="C0C0C0"/>
                  </a:outerShdw>
                </a:effectLst>
              </a:endParaRPr>
            </a:p>
          </p:txBody>
        </p:sp>
      </p:grpSp>
      <p:grpSp>
        <p:nvGrpSpPr>
          <p:cNvPr id="9" name="Group 40"/>
          <p:cNvGrpSpPr>
            <a:grpSpLocks/>
          </p:cNvGrpSpPr>
          <p:nvPr/>
        </p:nvGrpSpPr>
        <p:grpSpPr bwMode="auto">
          <a:xfrm>
            <a:off x="349250" y="3081338"/>
            <a:ext cx="4024313" cy="1719263"/>
            <a:chOff x="220" y="1941"/>
            <a:chExt cx="2535" cy="1083"/>
          </a:xfrm>
        </p:grpSpPr>
        <p:sp>
          <p:nvSpPr>
            <p:cNvPr id="13331" name="Line 41"/>
            <p:cNvSpPr>
              <a:spLocks noChangeShapeType="1"/>
            </p:cNvSpPr>
            <p:nvPr/>
          </p:nvSpPr>
          <p:spPr bwMode="auto">
            <a:xfrm>
              <a:off x="240" y="1968"/>
              <a:ext cx="0" cy="240"/>
            </a:xfrm>
            <a:prstGeom prst="line">
              <a:avLst/>
            </a:prstGeom>
            <a:noFill/>
            <a:ln w="38100">
              <a:solidFill>
                <a:srgbClr val="762700"/>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13332" name="Picture 42" descr="lunch-bagtrans"/>
            <p:cNvPicPr>
              <a:picLocks noChangeAspect="1" noChangeArrowheads="1"/>
            </p:cNvPicPr>
            <p:nvPr/>
          </p:nvPicPr>
          <p:blipFill>
            <a:blip r:embed="rId5" cstate="print">
              <a:grayscl/>
              <a:extLst>
                <a:ext uri="{28A0092B-C50C-407E-A947-70E740481C1C}">
                  <a14:useLocalDpi xmlns:a14="http://schemas.microsoft.com/office/drawing/2010/main" val="0"/>
                </a:ext>
              </a:extLst>
            </a:blip>
            <a:srcRect/>
            <a:stretch>
              <a:fillRect/>
            </a:stretch>
          </p:blipFill>
          <p:spPr bwMode="auto">
            <a:xfrm>
              <a:off x="432" y="2358"/>
              <a:ext cx="379"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3" name="Picture 43" descr="lunch-bagtrans"/>
            <p:cNvPicPr>
              <a:picLocks noChangeAspect="1" noChangeArrowheads="1"/>
            </p:cNvPicPr>
            <p:nvPr/>
          </p:nvPicPr>
          <p:blipFill>
            <a:blip r:embed="rId5" cstate="print">
              <a:grayscl/>
              <a:extLst>
                <a:ext uri="{28A0092B-C50C-407E-A947-70E740481C1C}">
                  <a14:useLocalDpi xmlns:a14="http://schemas.microsoft.com/office/drawing/2010/main" val="0"/>
                </a:ext>
              </a:extLst>
            </a:blip>
            <a:srcRect/>
            <a:stretch>
              <a:fillRect/>
            </a:stretch>
          </p:blipFill>
          <p:spPr bwMode="auto">
            <a:xfrm>
              <a:off x="624" y="2448"/>
              <a:ext cx="379"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4" name="Picture 44" descr="lunch-bagtrans"/>
            <p:cNvPicPr>
              <a:picLocks noChangeAspect="1" noChangeArrowheads="1"/>
            </p:cNvPicPr>
            <p:nvPr/>
          </p:nvPicPr>
          <p:blipFill>
            <a:blip r:embed="rId5" cstate="print">
              <a:grayscl/>
              <a:extLst>
                <a:ext uri="{28A0092B-C50C-407E-A947-70E740481C1C}">
                  <a14:useLocalDpi xmlns:a14="http://schemas.microsoft.com/office/drawing/2010/main" val="0"/>
                </a:ext>
              </a:extLst>
            </a:blip>
            <a:srcRect/>
            <a:stretch>
              <a:fillRect/>
            </a:stretch>
          </p:blipFill>
          <p:spPr bwMode="auto">
            <a:xfrm>
              <a:off x="811" y="2496"/>
              <a:ext cx="379"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5" name="Picture 45"/>
            <p:cNvPicPr>
              <a:picLocks noChangeAspect="1" noChangeArrowheads="1"/>
            </p:cNvPicPr>
            <p:nvPr/>
          </p:nvPicPr>
          <p:blipFill>
            <a:blip r:embed="rId6" cstate="print">
              <a:extLst>
                <a:ext uri="{28A0092B-C50C-407E-A947-70E740481C1C}">
                  <a14:useLocalDpi xmlns:a14="http://schemas.microsoft.com/office/drawing/2010/main" val="0"/>
                </a:ext>
              </a:extLst>
            </a:blip>
            <a:srcRect l="28947" r="64471" b="92851"/>
            <a:stretch>
              <a:fillRect/>
            </a:stretch>
          </p:blipFill>
          <p:spPr bwMode="auto">
            <a:xfrm>
              <a:off x="859" y="2880"/>
              <a:ext cx="9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6" name="Picture 46"/>
            <p:cNvPicPr>
              <a:picLocks noChangeAspect="1" noChangeArrowheads="1"/>
            </p:cNvPicPr>
            <p:nvPr/>
          </p:nvPicPr>
          <p:blipFill>
            <a:blip r:embed="rId4" cstate="print">
              <a:extLst>
                <a:ext uri="{28A0092B-C50C-407E-A947-70E740481C1C}">
                  <a14:useLocalDpi xmlns:a14="http://schemas.microsoft.com/office/drawing/2010/main" val="0"/>
                </a:ext>
              </a:extLst>
            </a:blip>
            <a:srcRect l="22369" t="30862" r="72368" b="62163"/>
            <a:stretch>
              <a:fillRect/>
            </a:stretch>
          </p:blipFill>
          <p:spPr bwMode="auto">
            <a:xfrm>
              <a:off x="907" y="2592"/>
              <a:ext cx="7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7" name="Picture 47"/>
            <p:cNvPicPr>
              <a:picLocks noChangeAspect="1" noChangeArrowheads="1"/>
            </p:cNvPicPr>
            <p:nvPr/>
          </p:nvPicPr>
          <p:blipFill>
            <a:blip r:embed="rId4" cstate="print">
              <a:extLst>
                <a:ext uri="{28A0092B-C50C-407E-A947-70E740481C1C}">
                  <a14:useLocalDpi xmlns:a14="http://schemas.microsoft.com/office/drawing/2010/main" val="0"/>
                </a:ext>
              </a:extLst>
            </a:blip>
            <a:srcRect l="64473" t="39058" r="28947" b="53967"/>
            <a:stretch>
              <a:fillRect/>
            </a:stretch>
          </p:blipFill>
          <p:spPr bwMode="auto">
            <a:xfrm>
              <a:off x="1003" y="2736"/>
              <a:ext cx="96"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8" name="Picture 48"/>
            <p:cNvPicPr>
              <a:picLocks noChangeAspect="1" noChangeArrowheads="1"/>
            </p:cNvPicPr>
            <p:nvPr/>
          </p:nvPicPr>
          <p:blipFill>
            <a:blip r:embed="rId4" cstate="print">
              <a:extLst>
                <a:ext uri="{28A0092B-C50C-407E-A947-70E740481C1C}">
                  <a14:useLocalDpi xmlns:a14="http://schemas.microsoft.com/office/drawing/2010/main" val="0"/>
                </a:ext>
              </a:extLst>
            </a:blip>
            <a:srcRect l="57895" t="46207" r="36842" b="46819"/>
            <a:stretch>
              <a:fillRect/>
            </a:stretch>
          </p:blipFill>
          <p:spPr bwMode="auto">
            <a:xfrm>
              <a:off x="1003" y="2592"/>
              <a:ext cx="7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9" name="Picture 49"/>
            <p:cNvPicPr>
              <a:picLocks noChangeAspect="1" noChangeArrowheads="1"/>
            </p:cNvPicPr>
            <p:nvPr/>
          </p:nvPicPr>
          <p:blipFill>
            <a:blip r:embed="rId4" cstate="print">
              <a:extLst>
                <a:ext uri="{28A0092B-C50C-407E-A947-70E740481C1C}">
                  <a14:useLocalDpi xmlns:a14="http://schemas.microsoft.com/office/drawing/2010/main" val="0"/>
                </a:ext>
              </a:extLst>
            </a:blip>
            <a:srcRect l="14473" t="54576" r="78947" b="38799"/>
            <a:stretch>
              <a:fillRect/>
            </a:stretch>
          </p:blipFill>
          <p:spPr bwMode="auto">
            <a:xfrm>
              <a:off x="1003" y="2885"/>
              <a:ext cx="96" cy="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0" name="Picture 50"/>
            <p:cNvPicPr>
              <a:picLocks noChangeAspect="1" noChangeArrowheads="1"/>
            </p:cNvPicPr>
            <p:nvPr/>
          </p:nvPicPr>
          <p:blipFill>
            <a:blip r:embed="rId4" cstate="print">
              <a:extLst>
                <a:ext uri="{28A0092B-C50C-407E-A947-70E740481C1C}">
                  <a14:useLocalDpi xmlns:a14="http://schemas.microsoft.com/office/drawing/2010/main" val="0"/>
                </a:ext>
              </a:extLst>
            </a:blip>
            <a:srcRect l="64473" t="54401" r="28947" b="38799"/>
            <a:stretch>
              <a:fillRect/>
            </a:stretch>
          </p:blipFill>
          <p:spPr bwMode="auto">
            <a:xfrm>
              <a:off x="859" y="2736"/>
              <a:ext cx="96"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1" name="Picture 51" descr="lunch-bagtrans"/>
            <p:cNvPicPr>
              <a:picLocks noChangeAspect="1" noChangeArrowheads="1"/>
            </p:cNvPicPr>
            <p:nvPr/>
          </p:nvPicPr>
          <p:blipFill>
            <a:blip r:embed="rId5" cstate="print">
              <a:grayscl/>
              <a:extLst>
                <a:ext uri="{28A0092B-C50C-407E-A947-70E740481C1C}">
                  <a14:useLocalDpi xmlns:a14="http://schemas.microsoft.com/office/drawing/2010/main" val="0"/>
                </a:ext>
              </a:extLst>
            </a:blip>
            <a:srcRect/>
            <a:stretch>
              <a:fillRect/>
            </a:stretch>
          </p:blipFill>
          <p:spPr bwMode="auto">
            <a:xfrm>
              <a:off x="1675" y="2304"/>
              <a:ext cx="379"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2" name="Picture 52" descr="lunch-bagtrans"/>
            <p:cNvPicPr>
              <a:picLocks noChangeAspect="1" noChangeArrowheads="1"/>
            </p:cNvPicPr>
            <p:nvPr/>
          </p:nvPicPr>
          <p:blipFill>
            <a:blip r:embed="rId5" cstate="print">
              <a:grayscl/>
              <a:extLst>
                <a:ext uri="{28A0092B-C50C-407E-A947-70E740481C1C}">
                  <a14:useLocalDpi xmlns:a14="http://schemas.microsoft.com/office/drawing/2010/main" val="0"/>
                </a:ext>
              </a:extLst>
            </a:blip>
            <a:srcRect/>
            <a:stretch>
              <a:fillRect/>
            </a:stretch>
          </p:blipFill>
          <p:spPr bwMode="auto">
            <a:xfrm>
              <a:off x="1867" y="2400"/>
              <a:ext cx="379"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3" name="Picture 53" descr="lunch-bagtrans"/>
            <p:cNvPicPr>
              <a:picLocks noChangeAspect="1" noChangeArrowheads="1"/>
            </p:cNvPicPr>
            <p:nvPr/>
          </p:nvPicPr>
          <p:blipFill>
            <a:blip r:embed="rId5" cstate="print">
              <a:grayscl/>
              <a:extLst>
                <a:ext uri="{28A0092B-C50C-407E-A947-70E740481C1C}">
                  <a14:useLocalDpi xmlns:a14="http://schemas.microsoft.com/office/drawing/2010/main" val="0"/>
                </a:ext>
              </a:extLst>
            </a:blip>
            <a:srcRect/>
            <a:stretch>
              <a:fillRect/>
            </a:stretch>
          </p:blipFill>
          <p:spPr bwMode="auto">
            <a:xfrm>
              <a:off x="2054" y="2496"/>
              <a:ext cx="379"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4" name="Picture 54"/>
            <p:cNvPicPr>
              <a:picLocks noChangeAspect="1" noChangeArrowheads="1"/>
            </p:cNvPicPr>
            <p:nvPr/>
          </p:nvPicPr>
          <p:blipFill>
            <a:blip r:embed="rId4" cstate="print">
              <a:extLst>
                <a:ext uri="{28A0092B-C50C-407E-A947-70E740481C1C}">
                  <a14:useLocalDpi xmlns:a14="http://schemas.microsoft.com/office/drawing/2010/main" val="0"/>
                </a:ext>
              </a:extLst>
            </a:blip>
            <a:srcRect l="28947" r="64471" b="92851"/>
            <a:stretch>
              <a:fillRect/>
            </a:stretch>
          </p:blipFill>
          <p:spPr bwMode="auto">
            <a:xfrm>
              <a:off x="2102" y="2880"/>
              <a:ext cx="9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5" name="Picture 55"/>
            <p:cNvPicPr>
              <a:picLocks noChangeAspect="1" noChangeArrowheads="1"/>
            </p:cNvPicPr>
            <p:nvPr/>
          </p:nvPicPr>
          <p:blipFill>
            <a:blip r:embed="rId4" cstate="print">
              <a:extLst>
                <a:ext uri="{28A0092B-C50C-407E-A947-70E740481C1C}">
                  <a14:useLocalDpi xmlns:a14="http://schemas.microsoft.com/office/drawing/2010/main" val="0"/>
                </a:ext>
              </a:extLst>
            </a:blip>
            <a:srcRect l="22369" t="30862" r="72368" b="62163"/>
            <a:stretch>
              <a:fillRect/>
            </a:stretch>
          </p:blipFill>
          <p:spPr bwMode="auto">
            <a:xfrm>
              <a:off x="2150" y="2592"/>
              <a:ext cx="7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6" name="Picture 56"/>
            <p:cNvPicPr>
              <a:picLocks noChangeAspect="1" noChangeArrowheads="1"/>
            </p:cNvPicPr>
            <p:nvPr/>
          </p:nvPicPr>
          <p:blipFill>
            <a:blip r:embed="rId4" cstate="print">
              <a:extLst>
                <a:ext uri="{28A0092B-C50C-407E-A947-70E740481C1C}">
                  <a14:useLocalDpi xmlns:a14="http://schemas.microsoft.com/office/drawing/2010/main" val="0"/>
                </a:ext>
              </a:extLst>
            </a:blip>
            <a:srcRect l="64473" t="39058" r="28947" b="53967"/>
            <a:stretch>
              <a:fillRect/>
            </a:stretch>
          </p:blipFill>
          <p:spPr bwMode="auto">
            <a:xfrm>
              <a:off x="2246" y="2736"/>
              <a:ext cx="96"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7" name="Picture 57"/>
            <p:cNvPicPr>
              <a:picLocks noChangeAspect="1" noChangeArrowheads="1"/>
            </p:cNvPicPr>
            <p:nvPr/>
          </p:nvPicPr>
          <p:blipFill>
            <a:blip r:embed="rId4" cstate="print">
              <a:extLst>
                <a:ext uri="{28A0092B-C50C-407E-A947-70E740481C1C}">
                  <a14:useLocalDpi xmlns:a14="http://schemas.microsoft.com/office/drawing/2010/main" val="0"/>
                </a:ext>
              </a:extLst>
            </a:blip>
            <a:srcRect l="57895" t="46207" r="36842" b="46819"/>
            <a:stretch>
              <a:fillRect/>
            </a:stretch>
          </p:blipFill>
          <p:spPr bwMode="auto">
            <a:xfrm>
              <a:off x="2246" y="2592"/>
              <a:ext cx="7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8" name="Picture 58"/>
            <p:cNvPicPr>
              <a:picLocks noChangeAspect="1" noChangeArrowheads="1"/>
            </p:cNvPicPr>
            <p:nvPr/>
          </p:nvPicPr>
          <p:blipFill>
            <a:blip r:embed="rId7" cstate="print">
              <a:extLst>
                <a:ext uri="{28A0092B-C50C-407E-A947-70E740481C1C}">
                  <a14:useLocalDpi xmlns:a14="http://schemas.microsoft.com/office/drawing/2010/main" val="0"/>
                </a:ext>
              </a:extLst>
            </a:blip>
            <a:srcRect l="14473" t="54576" r="78947" b="38799"/>
            <a:stretch>
              <a:fillRect/>
            </a:stretch>
          </p:blipFill>
          <p:spPr bwMode="auto">
            <a:xfrm>
              <a:off x="2246" y="2885"/>
              <a:ext cx="96" cy="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9" name="Picture 59"/>
            <p:cNvPicPr>
              <a:picLocks noChangeAspect="1" noChangeArrowheads="1"/>
            </p:cNvPicPr>
            <p:nvPr/>
          </p:nvPicPr>
          <p:blipFill>
            <a:blip r:embed="rId4" cstate="print">
              <a:extLst>
                <a:ext uri="{28A0092B-C50C-407E-A947-70E740481C1C}">
                  <a14:useLocalDpi xmlns:a14="http://schemas.microsoft.com/office/drawing/2010/main" val="0"/>
                </a:ext>
              </a:extLst>
            </a:blip>
            <a:srcRect l="64473" t="54401" r="28947" b="38799"/>
            <a:stretch>
              <a:fillRect/>
            </a:stretch>
          </p:blipFill>
          <p:spPr bwMode="auto">
            <a:xfrm>
              <a:off x="2102" y="2736"/>
              <a:ext cx="96"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50" name="Line 60"/>
            <p:cNvSpPr>
              <a:spLocks noChangeShapeType="1"/>
            </p:cNvSpPr>
            <p:nvPr/>
          </p:nvSpPr>
          <p:spPr bwMode="auto">
            <a:xfrm flipH="1">
              <a:off x="240" y="1968"/>
              <a:ext cx="2256" cy="0"/>
            </a:xfrm>
            <a:prstGeom prst="line">
              <a:avLst/>
            </a:prstGeom>
            <a:noFill/>
            <a:ln w="38100">
              <a:solidFill>
                <a:srgbClr val="7627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51" name="Text Box 61"/>
            <p:cNvSpPr txBox="1">
              <a:spLocks noChangeArrowheads="1"/>
            </p:cNvSpPr>
            <p:nvPr/>
          </p:nvSpPr>
          <p:spPr bwMode="auto">
            <a:xfrm>
              <a:off x="220" y="1941"/>
              <a:ext cx="2535" cy="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altLang="en-US" sz="2000" dirty="0" smtClean="0"/>
                <a:t>Rappresentazione </a:t>
              </a:r>
            </a:p>
            <a:p>
              <a:pPr eaLnBrk="1" hangingPunct="1"/>
              <a:r>
                <a:rPr lang="it-IT" altLang="en-US" sz="2000" dirty="0" smtClean="0"/>
                <a:t>dell’immagine</a:t>
              </a:r>
              <a:endParaRPr lang="en-US" altLang="en-US" sz="2000" dirty="0"/>
            </a:p>
          </p:txBody>
        </p:sp>
      </p:grpSp>
      <p:sp>
        <p:nvSpPr>
          <p:cNvPr id="71" name="Text Box 43"/>
          <p:cNvSpPr txBox="1">
            <a:spLocks noChangeArrowheads="1"/>
          </p:cNvSpPr>
          <p:nvPr/>
        </p:nvSpPr>
        <p:spPr bwMode="auto">
          <a:xfrm>
            <a:off x="228600" y="2057400"/>
            <a:ext cx="608013" cy="701675"/>
          </a:xfrm>
          <a:prstGeom prst="rect">
            <a:avLst/>
          </a:prstGeom>
          <a:noFill/>
          <a:ln w="9525">
            <a:noFill/>
            <a:miter lim="800000"/>
            <a:headEnd/>
            <a:tailEnd/>
          </a:ln>
          <a:effectLst/>
        </p:spPr>
        <p:txBody>
          <a:bodyPr wrap="none">
            <a:spAutoFit/>
          </a:bodyPr>
          <a:lstStyle/>
          <a:p>
            <a:pPr>
              <a:defRPr/>
            </a:pPr>
            <a:r>
              <a:rPr lang="en-US" sz="4000" b="1" dirty="0">
                <a:solidFill>
                  <a:srgbClr val="660066"/>
                </a:solidFill>
                <a:effectLst>
                  <a:outerShdw blurRad="38100" dist="38100" dir="2700000" algn="tl">
                    <a:srgbClr val="C0C0C0"/>
                  </a:outerShdw>
                </a:effectLst>
              </a:rPr>
              <a:t>1.</a:t>
            </a:r>
          </a:p>
        </p:txBody>
      </p:sp>
      <p:sp>
        <p:nvSpPr>
          <p:cNvPr id="72" name="Text Box 44"/>
          <p:cNvSpPr txBox="1">
            <a:spLocks noChangeArrowheads="1"/>
          </p:cNvSpPr>
          <p:nvPr/>
        </p:nvSpPr>
        <p:spPr bwMode="auto">
          <a:xfrm>
            <a:off x="5105400" y="1295400"/>
            <a:ext cx="608013" cy="701675"/>
          </a:xfrm>
          <a:prstGeom prst="rect">
            <a:avLst/>
          </a:prstGeom>
          <a:noFill/>
          <a:ln w="9525">
            <a:noFill/>
            <a:miter lim="800000"/>
            <a:headEnd/>
            <a:tailEnd/>
          </a:ln>
          <a:effectLst/>
        </p:spPr>
        <p:txBody>
          <a:bodyPr wrap="none">
            <a:spAutoFit/>
          </a:bodyPr>
          <a:lstStyle/>
          <a:p>
            <a:pPr>
              <a:defRPr/>
            </a:pPr>
            <a:r>
              <a:rPr lang="en-US" sz="4000" b="1">
                <a:solidFill>
                  <a:srgbClr val="660066"/>
                </a:solidFill>
                <a:effectLst>
                  <a:outerShdw blurRad="38100" dist="38100" dir="2700000" algn="tl">
                    <a:srgbClr val="C0C0C0"/>
                  </a:outerShdw>
                </a:effectLst>
              </a:rPr>
              <a:t>2.</a:t>
            </a:r>
          </a:p>
        </p:txBody>
      </p:sp>
      <p:sp>
        <p:nvSpPr>
          <p:cNvPr id="73" name="Text Box 45"/>
          <p:cNvSpPr txBox="1">
            <a:spLocks noChangeArrowheads="1"/>
          </p:cNvSpPr>
          <p:nvPr/>
        </p:nvSpPr>
        <p:spPr bwMode="auto">
          <a:xfrm>
            <a:off x="1588" y="3641725"/>
            <a:ext cx="608012" cy="701675"/>
          </a:xfrm>
          <a:prstGeom prst="rect">
            <a:avLst/>
          </a:prstGeom>
          <a:noFill/>
          <a:ln w="9525">
            <a:noFill/>
            <a:miter lim="800000"/>
            <a:headEnd/>
            <a:tailEnd/>
          </a:ln>
          <a:effectLst/>
        </p:spPr>
        <p:txBody>
          <a:bodyPr wrap="none">
            <a:spAutoFit/>
          </a:bodyPr>
          <a:lstStyle/>
          <a:p>
            <a:pPr>
              <a:defRPr/>
            </a:pPr>
            <a:r>
              <a:rPr lang="en-US" sz="4000" b="1" dirty="0">
                <a:solidFill>
                  <a:srgbClr val="660066"/>
                </a:solidFill>
                <a:effectLst>
                  <a:outerShdw blurRad="38100" dist="38100" dir="2700000" algn="tl">
                    <a:srgbClr val="C0C0C0"/>
                  </a:outerShdw>
                </a:effectLst>
              </a:rPr>
              <a:t>3.</a:t>
            </a:r>
          </a:p>
        </p:txBody>
      </p:sp>
    </p:spTree>
    <p:extLst>
      <p:ext uri="{BB962C8B-B14F-4D97-AF65-F5344CB8AC3E}">
        <p14:creationId xmlns:p14="http://schemas.microsoft.com/office/powerpoint/2010/main" val="259486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5029200" y="0"/>
            <a:ext cx="4114800" cy="685800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en-US" altLang="en-US"/>
          </a:p>
        </p:txBody>
      </p:sp>
      <p:sp>
        <p:nvSpPr>
          <p:cNvPr id="13315" name="Rectangle 3"/>
          <p:cNvSpPr>
            <a:spLocks noChangeArrowheads="1"/>
          </p:cNvSpPr>
          <p:nvPr/>
        </p:nvSpPr>
        <p:spPr bwMode="auto">
          <a:xfrm>
            <a:off x="0" y="0"/>
            <a:ext cx="5181600" cy="6858000"/>
          </a:xfrm>
          <a:prstGeom prst="rect">
            <a:avLst/>
          </a:prstGeom>
          <a:solidFill>
            <a:srgbClr val="FFCF8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en-US" altLang="en-US"/>
          </a:p>
        </p:txBody>
      </p:sp>
      <p:grpSp>
        <p:nvGrpSpPr>
          <p:cNvPr id="2" name="Group 4"/>
          <p:cNvGrpSpPr>
            <a:grpSpLocks/>
          </p:cNvGrpSpPr>
          <p:nvPr/>
        </p:nvGrpSpPr>
        <p:grpSpPr bwMode="auto">
          <a:xfrm>
            <a:off x="4419600" y="4648200"/>
            <a:ext cx="4495800" cy="2209800"/>
            <a:chOff x="2784" y="2928"/>
            <a:chExt cx="2832" cy="1392"/>
          </a:xfrm>
        </p:grpSpPr>
        <p:sp>
          <p:nvSpPr>
            <p:cNvPr id="13380" name="Line 5"/>
            <p:cNvSpPr>
              <a:spLocks noChangeShapeType="1"/>
            </p:cNvSpPr>
            <p:nvPr/>
          </p:nvSpPr>
          <p:spPr bwMode="auto">
            <a:xfrm>
              <a:off x="4800" y="2928"/>
              <a:ext cx="0" cy="336"/>
            </a:xfrm>
            <a:prstGeom prst="line">
              <a:avLst/>
            </a:prstGeom>
            <a:noFill/>
            <a:ln w="38100">
              <a:solidFill>
                <a:srgbClr val="000080"/>
              </a:solidFill>
              <a:round/>
              <a:headEnd/>
              <a:tailEnd type="triangle" w="lg" len="med"/>
            </a:ln>
            <a:extLst>
              <a:ext uri="{909E8E84-426E-40DD-AFC4-6F175D3DCCD1}">
                <a14:hiddenFill xmlns:a14="http://schemas.microsoft.com/office/drawing/2010/main">
                  <a:noFill/>
                </a14:hiddenFill>
              </a:ext>
            </a:extLst>
          </p:spPr>
          <p:txBody>
            <a:bodyPr/>
            <a:lstStyle/>
            <a:p>
              <a:endParaRPr lang="en-US"/>
            </a:p>
          </p:txBody>
        </p:sp>
        <p:sp>
          <p:nvSpPr>
            <p:cNvPr id="13381" name="Line 6"/>
            <p:cNvSpPr>
              <a:spLocks noChangeShapeType="1"/>
            </p:cNvSpPr>
            <p:nvPr/>
          </p:nvSpPr>
          <p:spPr bwMode="auto">
            <a:xfrm flipH="1">
              <a:off x="2784" y="3792"/>
              <a:ext cx="1200" cy="0"/>
            </a:xfrm>
            <a:prstGeom prst="line">
              <a:avLst/>
            </a:prstGeom>
            <a:noFill/>
            <a:ln w="57150">
              <a:solidFill>
                <a:srgbClr val="FF0000"/>
              </a:solidFill>
              <a:round/>
              <a:headEnd type="triangle" w="lg" len="med"/>
              <a:tailEnd type="none" w="lg" len="med"/>
            </a:ln>
            <a:extLst>
              <a:ext uri="{909E8E84-426E-40DD-AFC4-6F175D3DCCD1}">
                <a14:hiddenFill xmlns:a14="http://schemas.microsoft.com/office/drawing/2010/main">
                  <a:noFill/>
                </a14:hiddenFill>
              </a:ext>
            </a:extLst>
          </p:spPr>
          <p:txBody>
            <a:bodyPr/>
            <a:lstStyle/>
            <a:p>
              <a:endParaRPr lang="en-US"/>
            </a:p>
          </p:txBody>
        </p:sp>
        <p:sp>
          <p:nvSpPr>
            <p:cNvPr id="513031" name="AutoShape 7"/>
            <p:cNvSpPr>
              <a:spLocks noChangeArrowheads="1"/>
            </p:cNvSpPr>
            <p:nvPr/>
          </p:nvSpPr>
          <p:spPr bwMode="auto">
            <a:xfrm>
              <a:off x="3984" y="3264"/>
              <a:ext cx="1632" cy="1056"/>
            </a:xfrm>
            <a:prstGeom prst="flowChartDecision">
              <a:avLst/>
            </a:prstGeom>
            <a:solidFill>
              <a:srgbClr val="E7FFFF"/>
            </a:solidFill>
            <a:ln w="9525">
              <a:noFill/>
              <a:miter lim="800000"/>
              <a:headEnd/>
              <a:tailEnd/>
            </a:ln>
            <a:effectLst/>
          </p:spPr>
          <p:txBody>
            <a:bodyPr wrap="none" anchor="ctr"/>
            <a:lstStyle/>
            <a:p>
              <a:pPr algn="ctr">
                <a:defRPr/>
              </a:pPr>
              <a:r>
                <a:rPr lang="en-US" sz="2900" b="1" dirty="0" err="1" smtClean="0">
                  <a:solidFill>
                    <a:srgbClr val="0033CC"/>
                  </a:solidFill>
                  <a:effectLst>
                    <a:outerShdw blurRad="38100" dist="38100" dir="2700000" algn="tl">
                      <a:srgbClr val="000000"/>
                    </a:outerShdw>
                  </a:effectLst>
                </a:rPr>
                <a:t>Decisione</a:t>
              </a:r>
              <a:r>
                <a:rPr lang="en-US" sz="2900" b="1" dirty="0" smtClean="0">
                  <a:solidFill>
                    <a:srgbClr val="0033CC"/>
                  </a:solidFill>
                  <a:effectLst>
                    <a:outerShdw blurRad="38100" dist="38100" dir="2700000" algn="tl">
                      <a:srgbClr val="000000"/>
                    </a:outerShdw>
                  </a:effectLst>
                </a:rPr>
                <a:t> </a:t>
              </a:r>
              <a:r>
                <a:rPr lang="en-US" sz="2900" b="1" dirty="0" err="1" smtClean="0">
                  <a:solidFill>
                    <a:srgbClr val="0033CC"/>
                  </a:solidFill>
                  <a:effectLst>
                    <a:outerShdw blurRad="38100" dist="38100" dir="2700000" algn="tl">
                      <a:srgbClr val="000000"/>
                    </a:outerShdw>
                  </a:effectLst>
                </a:rPr>
                <a:t>della</a:t>
              </a:r>
              <a:r>
                <a:rPr lang="en-US" sz="2900" b="1" dirty="0" smtClean="0">
                  <a:solidFill>
                    <a:srgbClr val="0033CC"/>
                  </a:solidFill>
                  <a:effectLst>
                    <a:outerShdw blurRad="38100" dist="38100" dir="2700000" algn="tl">
                      <a:srgbClr val="000000"/>
                    </a:outerShdw>
                  </a:effectLst>
                </a:rPr>
                <a:t> </a:t>
              </a:r>
            </a:p>
            <a:p>
              <a:pPr algn="ctr">
                <a:defRPr/>
              </a:pPr>
              <a:r>
                <a:rPr lang="en-US" sz="2900" b="1" dirty="0" err="1" smtClean="0">
                  <a:solidFill>
                    <a:srgbClr val="0033CC"/>
                  </a:solidFill>
                  <a:effectLst>
                    <a:outerShdw blurRad="38100" dist="38100" dir="2700000" algn="tl">
                      <a:srgbClr val="000000"/>
                    </a:outerShdw>
                  </a:effectLst>
                </a:rPr>
                <a:t>classe</a:t>
              </a:r>
              <a:endParaRPr lang="en-US" sz="2900" b="1" dirty="0">
                <a:solidFill>
                  <a:srgbClr val="0033CC"/>
                </a:solidFill>
                <a:effectLst>
                  <a:outerShdw blurRad="38100" dist="38100" dir="2700000" algn="tl">
                    <a:srgbClr val="000000"/>
                  </a:outerShdw>
                </a:effectLst>
              </a:endParaRPr>
            </a:p>
          </p:txBody>
        </p:sp>
      </p:grpSp>
      <p:grpSp>
        <p:nvGrpSpPr>
          <p:cNvPr id="6" name="Group 24"/>
          <p:cNvGrpSpPr>
            <a:grpSpLocks/>
          </p:cNvGrpSpPr>
          <p:nvPr/>
        </p:nvGrpSpPr>
        <p:grpSpPr bwMode="auto">
          <a:xfrm>
            <a:off x="3236914" y="1841500"/>
            <a:ext cx="3821115" cy="1808163"/>
            <a:chOff x="2039" y="1160"/>
            <a:chExt cx="2407" cy="1139"/>
          </a:xfrm>
        </p:grpSpPr>
        <p:pic>
          <p:nvPicPr>
            <p:cNvPr id="13364" name="Picture 25"/>
            <p:cNvPicPr>
              <a:picLocks noChangeAspect="1" noChangeArrowheads="1"/>
            </p:cNvPicPr>
            <p:nvPr/>
          </p:nvPicPr>
          <p:blipFill>
            <a:blip r:embed="rId2" cstate="print">
              <a:extLst>
                <a:ext uri="{28A0092B-C50C-407E-A947-70E740481C1C}">
                  <a14:useLocalDpi xmlns:a14="http://schemas.microsoft.com/office/drawing/2010/main" val="0"/>
                </a:ext>
              </a:extLst>
            </a:blip>
            <a:srcRect b="38799"/>
            <a:stretch>
              <a:fillRect/>
            </a:stretch>
          </p:blipFill>
          <p:spPr bwMode="auto">
            <a:xfrm>
              <a:off x="2496" y="1440"/>
              <a:ext cx="1488" cy="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050" name="Text Box 26"/>
            <p:cNvSpPr txBox="1">
              <a:spLocks noChangeArrowheads="1"/>
            </p:cNvSpPr>
            <p:nvPr/>
          </p:nvSpPr>
          <p:spPr bwMode="auto">
            <a:xfrm>
              <a:off x="2039" y="1160"/>
              <a:ext cx="2407" cy="291"/>
            </a:xfrm>
            <a:prstGeom prst="rect">
              <a:avLst/>
            </a:prstGeom>
            <a:solidFill>
              <a:schemeClr val="bg1"/>
            </a:solidFill>
            <a:ln w="9525">
              <a:noFill/>
              <a:miter lim="800000"/>
              <a:headEnd/>
              <a:tailEnd/>
            </a:ln>
            <a:effectLst/>
          </p:spPr>
          <p:txBody>
            <a:bodyPr wrap="none">
              <a:spAutoFit/>
            </a:bodyPr>
            <a:lstStyle/>
            <a:p>
              <a:pPr algn="ctr">
                <a:defRPr/>
              </a:pPr>
              <a:r>
                <a:rPr lang="en-US" sz="2400" b="1" dirty="0" err="1" smtClean="0">
                  <a:solidFill>
                    <a:srgbClr val="FF3399"/>
                  </a:solidFill>
                  <a:effectLst>
                    <a:outerShdw blurRad="38100" dist="38100" dir="2700000" algn="tl">
                      <a:srgbClr val="C0C0C0"/>
                    </a:outerShdw>
                  </a:effectLst>
                </a:rPr>
                <a:t>Dizionario</a:t>
              </a:r>
              <a:r>
                <a:rPr lang="en-US" sz="2400" b="1" dirty="0" smtClean="0">
                  <a:solidFill>
                    <a:srgbClr val="FF3399"/>
                  </a:solidFill>
                  <a:effectLst>
                    <a:outerShdw blurRad="38100" dist="38100" dir="2700000" algn="tl">
                      <a:srgbClr val="C0C0C0"/>
                    </a:outerShdw>
                  </a:effectLst>
                </a:rPr>
                <a:t> di </a:t>
              </a:r>
              <a:r>
                <a:rPr lang="en-US" sz="2400" b="1" dirty="0" err="1" smtClean="0">
                  <a:solidFill>
                    <a:srgbClr val="FF3399"/>
                  </a:solidFill>
                  <a:effectLst>
                    <a:outerShdw blurRad="38100" dist="38100" dir="2700000" algn="tl">
                      <a:srgbClr val="C0C0C0"/>
                    </a:outerShdw>
                  </a:effectLst>
                </a:rPr>
                <a:t>codewords</a:t>
              </a:r>
              <a:r>
                <a:rPr lang="en-US" sz="2400" b="1" dirty="0" smtClean="0">
                  <a:solidFill>
                    <a:srgbClr val="FF3399"/>
                  </a:solidFill>
                  <a:effectLst>
                    <a:outerShdw blurRad="38100" dist="38100" dir="2700000" algn="tl">
                      <a:srgbClr val="C0C0C0"/>
                    </a:outerShdw>
                  </a:effectLst>
                </a:rPr>
                <a:t> </a:t>
              </a:r>
              <a:endParaRPr lang="en-US" sz="2400" b="1" dirty="0">
                <a:solidFill>
                  <a:srgbClr val="FF3399"/>
                </a:solidFill>
                <a:effectLst>
                  <a:outerShdw blurRad="38100" dist="38100" dir="2700000" algn="tl">
                    <a:srgbClr val="C0C0C0"/>
                  </a:outerShdw>
                </a:effectLst>
              </a:endParaRPr>
            </a:p>
          </p:txBody>
        </p:sp>
      </p:grpSp>
      <p:grpSp>
        <p:nvGrpSpPr>
          <p:cNvPr id="7" name="Group 27"/>
          <p:cNvGrpSpPr>
            <a:grpSpLocks/>
          </p:cNvGrpSpPr>
          <p:nvPr/>
        </p:nvGrpSpPr>
        <p:grpSpPr bwMode="auto">
          <a:xfrm>
            <a:off x="6324600" y="1295400"/>
            <a:ext cx="1712913" cy="3352800"/>
            <a:chOff x="3984" y="816"/>
            <a:chExt cx="1079" cy="2112"/>
          </a:xfrm>
        </p:grpSpPr>
        <p:sp>
          <p:nvSpPr>
            <p:cNvPr id="13352" name="Line 28"/>
            <p:cNvSpPr>
              <a:spLocks noChangeShapeType="1"/>
            </p:cNvSpPr>
            <p:nvPr/>
          </p:nvSpPr>
          <p:spPr bwMode="auto">
            <a:xfrm>
              <a:off x="4800" y="1968"/>
              <a:ext cx="0" cy="240"/>
            </a:xfrm>
            <a:prstGeom prst="line">
              <a:avLst/>
            </a:prstGeom>
            <a:noFill/>
            <a:ln w="381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13353" name="Group 29"/>
            <p:cNvGrpSpPr>
              <a:grpSpLocks/>
            </p:cNvGrpSpPr>
            <p:nvPr/>
          </p:nvGrpSpPr>
          <p:grpSpPr bwMode="auto">
            <a:xfrm>
              <a:off x="3984" y="816"/>
              <a:ext cx="1079" cy="2112"/>
              <a:chOff x="3984" y="816"/>
              <a:chExt cx="1079" cy="2112"/>
            </a:xfrm>
          </p:grpSpPr>
          <p:sp>
            <p:nvSpPr>
              <p:cNvPr id="13354" name="Freeform 30"/>
              <p:cNvSpPr>
                <a:spLocks/>
              </p:cNvSpPr>
              <p:nvPr/>
            </p:nvSpPr>
            <p:spPr bwMode="auto">
              <a:xfrm>
                <a:off x="3984" y="816"/>
                <a:ext cx="720" cy="816"/>
              </a:xfrm>
              <a:custGeom>
                <a:avLst/>
                <a:gdLst>
                  <a:gd name="T0" fmla="*/ 720 w 768"/>
                  <a:gd name="T1" fmla="*/ 0 h 864"/>
                  <a:gd name="T2" fmla="*/ 585 w 768"/>
                  <a:gd name="T3" fmla="*/ 635 h 864"/>
                  <a:gd name="T4" fmla="*/ 0 w 768"/>
                  <a:gd name="T5" fmla="*/ 816 h 864"/>
                  <a:gd name="T6" fmla="*/ 0 60000 65536"/>
                  <a:gd name="T7" fmla="*/ 0 60000 65536"/>
                  <a:gd name="T8" fmla="*/ 0 60000 65536"/>
                  <a:gd name="T9" fmla="*/ 0 w 768"/>
                  <a:gd name="T10" fmla="*/ 0 h 864"/>
                  <a:gd name="T11" fmla="*/ 768 w 768"/>
                  <a:gd name="T12" fmla="*/ 864 h 864"/>
                </a:gdLst>
                <a:ahLst/>
                <a:cxnLst>
                  <a:cxn ang="T6">
                    <a:pos x="T0" y="T1"/>
                  </a:cxn>
                  <a:cxn ang="T7">
                    <a:pos x="T2" y="T3"/>
                  </a:cxn>
                  <a:cxn ang="T8">
                    <a:pos x="T4" y="T5"/>
                  </a:cxn>
                </a:cxnLst>
                <a:rect l="T9" t="T10" r="T11" b="T12"/>
                <a:pathLst>
                  <a:path w="768" h="864">
                    <a:moveTo>
                      <a:pt x="768" y="0"/>
                    </a:moveTo>
                    <a:cubicBezTo>
                      <a:pt x="760" y="264"/>
                      <a:pt x="752" y="528"/>
                      <a:pt x="624" y="672"/>
                    </a:cubicBezTo>
                    <a:cubicBezTo>
                      <a:pt x="496" y="816"/>
                      <a:pt x="248" y="840"/>
                      <a:pt x="0" y="864"/>
                    </a:cubicBezTo>
                  </a:path>
                </a:pathLst>
              </a:custGeom>
              <a:noFill/>
              <a:ln w="38100">
                <a:solidFill>
                  <a:srgbClr val="000080"/>
                </a:solidFill>
                <a:round/>
                <a:headEnd/>
                <a:tailEnd type="triangle" w="lg"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355" name="Line 31"/>
              <p:cNvSpPr>
                <a:spLocks noChangeShapeType="1"/>
              </p:cNvSpPr>
              <p:nvPr/>
            </p:nvSpPr>
            <p:spPr bwMode="auto">
              <a:xfrm flipH="1">
                <a:off x="3984" y="1968"/>
                <a:ext cx="816" cy="0"/>
              </a:xfrm>
              <a:prstGeom prst="line">
                <a:avLst/>
              </a:prstGeom>
              <a:noFill/>
              <a:ln w="381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13356" name="Picture 32" descr="lunch-bagtrans"/>
              <p:cNvPicPr>
                <a:picLocks noChangeAspect="1" noChangeArrowheads="1"/>
              </p:cNvPicPr>
              <p:nvPr/>
            </p:nvPicPr>
            <p:blipFill>
              <a:blip r:embed="rId3">
                <a:grayscl/>
                <a:extLst>
                  <a:ext uri="{28A0092B-C50C-407E-A947-70E740481C1C}">
                    <a14:useLocalDpi xmlns:a14="http://schemas.microsoft.com/office/drawing/2010/main" val="0"/>
                  </a:ext>
                </a:extLst>
              </a:blip>
              <a:srcRect/>
              <a:stretch>
                <a:fillRect/>
              </a:stretch>
            </p:blipFill>
            <p:spPr bwMode="auto">
              <a:xfrm>
                <a:off x="4512" y="2160"/>
                <a:ext cx="551" cy="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57" name="Picture 33"/>
              <p:cNvPicPr>
                <a:picLocks noChangeAspect="1" noChangeArrowheads="1"/>
              </p:cNvPicPr>
              <p:nvPr/>
            </p:nvPicPr>
            <p:blipFill>
              <a:blip r:embed="rId2" cstate="print">
                <a:extLst>
                  <a:ext uri="{28A0092B-C50C-407E-A947-70E740481C1C}">
                    <a14:useLocalDpi xmlns:a14="http://schemas.microsoft.com/office/drawing/2010/main" val="0"/>
                  </a:ext>
                </a:extLst>
              </a:blip>
              <a:srcRect l="28947" r="64471" b="92851"/>
              <a:stretch>
                <a:fillRect/>
              </a:stretch>
            </p:blipFill>
            <p:spPr bwMode="auto">
              <a:xfrm>
                <a:off x="4651" y="2688"/>
                <a:ext cx="9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58" name="Picture 34"/>
              <p:cNvPicPr>
                <a:picLocks noChangeAspect="1" noChangeArrowheads="1"/>
              </p:cNvPicPr>
              <p:nvPr/>
            </p:nvPicPr>
            <p:blipFill>
              <a:blip r:embed="rId2" cstate="print">
                <a:extLst>
                  <a:ext uri="{28A0092B-C50C-407E-A947-70E740481C1C}">
                    <a14:useLocalDpi xmlns:a14="http://schemas.microsoft.com/office/drawing/2010/main" val="0"/>
                  </a:ext>
                </a:extLst>
              </a:blip>
              <a:srcRect l="22369" t="30862" r="72368" b="62163"/>
              <a:stretch>
                <a:fillRect/>
              </a:stretch>
            </p:blipFill>
            <p:spPr bwMode="auto">
              <a:xfrm>
                <a:off x="4699" y="2400"/>
                <a:ext cx="7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59" name="Picture 35"/>
              <p:cNvPicPr>
                <a:picLocks noChangeAspect="1" noChangeArrowheads="1"/>
              </p:cNvPicPr>
              <p:nvPr/>
            </p:nvPicPr>
            <p:blipFill>
              <a:blip r:embed="rId2" cstate="print">
                <a:extLst>
                  <a:ext uri="{28A0092B-C50C-407E-A947-70E740481C1C}">
                    <a14:useLocalDpi xmlns:a14="http://schemas.microsoft.com/office/drawing/2010/main" val="0"/>
                  </a:ext>
                </a:extLst>
              </a:blip>
              <a:srcRect l="64473" t="39058" r="28947" b="53967"/>
              <a:stretch>
                <a:fillRect/>
              </a:stretch>
            </p:blipFill>
            <p:spPr bwMode="auto">
              <a:xfrm>
                <a:off x="4848" y="2592"/>
                <a:ext cx="96"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60" name="Picture 36"/>
              <p:cNvPicPr>
                <a:picLocks noChangeAspect="1" noChangeArrowheads="1"/>
              </p:cNvPicPr>
              <p:nvPr/>
            </p:nvPicPr>
            <p:blipFill>
              <a:blip r:embed="rId2" cstate="print">
                <a:extLst>
                  <a:ext uri="{28A0092B-C50C-407E-A947-70E740481C1C}">
                    <a14:useLocalDpi xmlns:a14="http://schemas.microsoft.com/office/drawing/2010/main" val="0"/>
                  </a:ext>
                </a:extLst>
              </a:blip>
              <a:srcRect l="57895" t="46207" r="36842" b="46819"/>
              <a:stretch>
                <a:fillRect/>
              </a:stretch>
            </p:blipFill>
            <p:spPr bwMode="auto">
              <a:xfrm>
                <a:off x="4814" y="2400"/>
                <a:ext cx="7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61" name="Picture 37"/>
              <p:cNvPicPr>
                <a:picLocks noChangeAspect="1" noChangeArrowheads="1"/>
              </p:cNvPicPr>
              <p:nvPr/>
            </p:nvPicPr>
            <p:blipFill>
              <a:blip r:embed="rId2" cstate="print">
                <a:extLst>
                  <a:ext uri="{28A0092B-C50C-407E-A947-70E740481C1C}">
                    <a14:useLocalDpi xmlns:a14="http://schemas.microsoft.com/office/drawing/2010/main" val="0"/>
                  </a:ext>
                </a:extLst>
              </a:blip>
              <a:srcRect l="14473" t="54576" r="78947" b="38799"/>
              <a:stretch>
                <a:fillRect/>
              </a:stretch>
            </p:blipFill>
            <p:spPr bwMode="auto">
              <a:xfrm>
                <a:off x="4848" y="2741"/>
                <a:ext cx="96" cy="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62" name="Picture 38"/>
              <p:cNvPicPr>
                <a:picLocks noChangeAspect="1" noChangeArrowheads="1"/>
              </p:cNvPicPr>
              <p:nvPr/>
            </p:nvPicPr>
            <p:blipFill>
              <a:blip r:embed="rId2" cstate="print">
                <a:extLst>
                  <a:ext uri="{28A0092B-C50C-407E-A947-70E740481C1C}">
                    <a14:useLocalDpi xmlns:a14="http://schemas.microsoft.com/office/drawing/2010/main" val="0"/>
                  </a:ext>
                </a:extLst>
              </a:blip>
              <a:srcRect l="64473" t="54401" r="28947" b="38799"/>
              <a:stretch>
                <a:fillRect/>
              </a:stretch>
            </p:blipFill>
            <p:spPr bwMode="auto">
              <a:xfrm>
                <a:off x="4699" y="2544"/>
                <a:ext cx="96"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63" name="AutoShape 39"/>
              <p:cNvSpPr>
                <a:spLocks noChangeArrowheads="1"/>
              </p:cNvSpPr>
              <p:nvPr/>
            </p:nvSpPr>
            <p:spPr bwMode="auto">
              <a:xfrm>
                <a:off x="4416" y="1296"/>
                <a:ext cx="288" cy="288"/>
              </a:xfrm>
              <a:prstGeom prst="flowChartSummingJunction">
                <a:avLst/>
              </a:prstGeom>
              <a:solidFill>
                <a:srgbClr val="FF33CC"/>
              </a:solidFill>
              <a:ln w="9525">
                <a:solidFill>
                  <a:srgbClr val="762700"/>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grpSp>
      </p:grpSp>
      <p:sp>
        <p:nvSpPr>
          <p:cNvPr id="513088" name="AutoShape 64"/>
          <p:cNvSpPr>
            <a:spLocks noChangeArrowheads="1"/>
          </p:cNvSpPr>
          <p:nvPr/>
        </p:nvSpPr>
        <p:spPr bwMode="auto">
          <a:xfrm>
            <a:off x="-21236" y="5486400"/>
            <a:ext cx="5362128" cy="1066800"/>
          </a:xfrm>
          <a:prstGeom prst="flowChartProcess">
            <a:avLst/>
          </a:prstGeom>
          <a:solidFill>
            <a:srgbClr val="FFE6C1"/>
          </a:solidFill>
          <a:ln w="9525">
            <a:noFill/>
            <a:miter lim="800000"/>
            <a:headEnd/>
            <a:tailEnd/>
          </a:ln>
          <a:effectLst/>
        </p:spPr>
        <p:txBody>
          <a:bodyPr wrap="none" anchor="ctr"/>
          <a:lstStyle/>
          <a:p>
            <a:pPr algn="ctr">
              <a:defRPr/>
            </a:pPr>
            <a:r>
              <a:rPr lang="en-US" sz="2800" b="1" dirty="0" err="1" smtClean="0">
                <a:solidFill>
                  <a:srgbClr val="FF0000"/>
                </a:solidFill>
                <a:effectLst>
                  <a:outerShdw blurRad="38100" dist="38100" dir="2700000" algn="tl">
                    <a:srgbClr val="000000"/>
                  </a:outerShdw>
                </a:effectLst>
              </a:rPr>
              <a:t>Addestramento</a:t>
            </a:r>
            <a:r>
              <a:rPr lang="en-US" sz="2800" b="1" dirty="0" smtClean="0">
                <a:solidFill>
                  <a:srgbClr val="FF0000"/>
                </a:solidFill>
                <a:effectLst>
                  <a:outerShdw blurRad="38100" dist="38100" dir="2700000" algn="tl">
                    <a:srgbClr val="000000"/>
                  </a:outerShdw>
                </a:effectLst>
              </a:rPr>
              <a:t> </a:t>
            </a:r>
            <a:r>
              <a:rPr lang="en-US" sz="2800" b="1" dirty="0" err="1" smtClean="0">
                <a:solidFill>
                  <a:srgbClr val="FF0000"/>
                </a:solidFill>
                <a:effectLst>
                  <a:outerShdw blurRad="38100" dist="38100" dir="2700000" algn="tl">
                    <a:srgbClr val="000000"/>
                  </a:outerShdw>
                </a:effectLst>
              </a:rPr>
              <a:t>dei</a:t>
            </a:r>
            <a:r>
              <a:rPr lang="en-US" sz="2800" b="1" dirty="0" smtClean="0">
                <a:solidFill>
                  <a:srgbClr val="FF0000"/>
                </a:solidFill>
                <a:effectLst>
                  <a:outerShdw blurRad="38100" dist="38100" dir="2700000" algn="tl">
                    <a:srgbClr val="000000"/>
                  </a:outerShdw>
                </a:effectLst>
              </a:rPr>
              <a:t> </a:t>
            </a:r>
            <a:r>
              <a:rPr lang="en-US" sz="2800" b="1" dirty="0" err="1" smtClean="0">
                <a:solidFill>
                  <a:srgbClr val="FF0000"/>
                </a:solidFill>
                <a:effectLst>
                  <a:outerShdw blurRad="38100" dist="38100" dir="2700000" algn="tl">
                    <a:srgbClr val="000000"/>
                  </a:outerShdw>
                </a:effectLst>
              </a:rPr>
              <a:t>modelli</a:t>
            </a:r>
            <a:r>
              <a:rPr lang="en-US" sz="2800" b="1" dirty="0" smtClean="0">
                <a:solidFill>
                  <a:srgbClr val="FF0000"/>
                </a:solidFill>
                <a:effectLst>
                  <a:outerShdw blurRad="38100" dist="38100" dir="2700000" algn="tl">
                    <a:srgbClr val="000000"/>
                  </a:outerShdw>
                </a:effectLst>
              </a:rPr>
              <a:t> </a:t>
            </a:r>
          </a:p>
          <a:p>
            <a:pPr algn="ctr">
              <a:defRPr/>
            </a:pPr>
            <a:r>
              <a:rPr lang="en-US" sz="2800" b="1" dirty="0" smtClean="0">
                <a:solidFill>
                  <a:srgbClr val="FF0000"/>
                </a:solidFill>
                <a:effectLst>
                  <a:outerShdw blurRad="38100" dist="38100" dir="2700000" algn="tl">
                    <a:srgbClr val="000000"/>
                  </a:outerShdw>
                </a:effectLst>
              </a:rPr>
              <a:t>di </a:t>
            </a:r>
            <a:r>
              <a:rPr lang="en-US" sz="2800" b="1" dirty="0" err="1" smtClean="0">
                <a:solidFill>
                  <a:srgbClr val="FF0000"/>
                </a:solidFill>
                <a:effectLst>
                  <a:outerShdw blurRad="38100" dist="38100" dir="2700000" algn="tl">
                    <a:srgbClr val="000000"/>
                  </a:outerShdw>
                </a:effectLst>
              </a:rPr>
              <a:t>categoria</a:t>
            </a:r>
            <a:r>
              <a:rPr lang="en-US" sz="2800" b="1" dirty="0" smtClean="0">
                <a:solidFill>
                  <a:srgbClr val="FF0000"/>
                </a:solidFill>
                <a:effectLst>
                  <a:outerShdw blurRad="38100" dist="38100" dir="2700000" algn="tl">
                    <a:srgbClr val="000000"/>
                  </a:outerShdw>
                </a:effectLst>
              </a:rPr>
              <a:t> (e/o) </a:t>
            </a:r>
            <a:r>
              <a:rPr lang="en-US" sz="2800" b="1" dirty="0" err="1" smtClean="0">
                <a:solidFill>
                  <a:srgbClr val="FF0000"/>
                </a:solidFill>
                <a:effectLst>
                  <a:outerShdw blurRad="38100" dist="38100" dir="2700000" algn="tl">
                    <a:srgbClr val="000000"/>
                  </a:outerShdw>
                </a:effectLst>
              </a:rPr>
              <a:t>classificatori</a:t>
            </a:r>
            <a:endParaRPr lang="en-US" sz="2800" b="1" dirty="0">
              <a:solidFill>
                <a:srgbClr val="FF0000"/>
              </a:solidFill>
              <a:effectLst>
                <a:outerShdw blurRad="38100" dist="38100" dir="2700000" algn="tl">
                  <a:srgbClr val="000000"/>
                </a:outerShdw>
              </a:effectLst>
            </a:endParaRPr>
          </a:p>
        </p:txBody>
      </p:sp>
      <p:grpSp>
        <p:nvGrpSpPr>
          <p:cNvPr id="11" name="Group 66"/>
          <p:cNvGrpSpPr>
            <a:grpSpLocks/>
          </p:cNvGrpSpPr>
          <p:nvPr/>
        </p:nvGrpSpPr>
        <p:grpSpPr bwMode="auto">
          <a:xfrm>
            <a:off x="5306193" y="0"/>
            <a:ext cx="3514725" cy="1524000"/>
            <a:chOff x="3292" y="0"/>
            <a:chExt cx="2214" cy="960"/>
          </a:xfrm>
        </p:grpSpPr>
        <p:sp>
          <p:nvSpPr>
            <p:cNvPr id="513091" name="Text Box 67"/>
            <p:cNvSpPr txBox="1">
              <a:spLocks noChangeArrowheads="1"/>
            </p:cNvSpPr>
            <p:nvPr/>
          </p:nvSpPr>
          <p:spPr bwMode="auto">
            <a:xfrm>
              <a:off x="3292" y="0"/>
              <a:ext cx="2214" cy="368"/>
            </a:xfrm>
            <a:prstGeom prst="rect">
              <a:avLst/>
            </a:prstGeom>
            <a:noFill/>
            <a:ln w="9525">
              <a:noFill/>
              <a:miter lim="800000"/>
              <a:headEnd/>
              <a:tailEnd/>
            </a:ln>
            <a:effectLst/>
          </p:spPr>
          <p:txBody>
            <a:bodyPr wrap="square">
              <a:spAutoFit/>
            </a:bodyPr>
            <a:lstStyle/>
            <a:p>
              <a:pPr>
                <a:defRPr/>
              </a:pPr>
              <a:r>
                <a:rPr lang="en-US" sz="3200" b="1" dirty="0" err="1" smtClean="0">
                  <a:effectLst>
                    <a:outerShdw blurRad="38100" dist="38100" dir="2700000" algn="tl">
                      <a:srgbClr val="C0C0C0"/>
                    </a:outerShdw>
                  </a:effectLst>
                </a:rPr>
                <a:t>classificazione</a:t>
              </a:r>
              <a:endParaRPr lang="en-US" sz="3200" b="1" dirty="0">
                <a:effectLst>
                  <a:outerShdw blurRad="38100" dist="38100" dir="2700000" algn="tl">
                    <a:srgbClr val="C0C0C0"/>
                  </a:outerShdw>
                </a:effectLst>
              </a:endParaRPr>
            </a:p>
          </p:txBody>
        </p:sp>
        <p:grpSp>
          <p:nvGrpSpPr>
            <p:cNvPr id="13325" name="Group 68"/>
            <p:cNvGrpSpPr>
              <a:grpSpLocks/>
            </p:cNvGrpSpPr>
            <p:nvPr/>
          </p:nvGrpSpPr>
          <p:grpSpPr bwMode="auto">
            <a:xfrm>
              <a:off x="4128" y="479"/>
              <a:ext cx="1287" cy="481"/>
              <a:chOff x="4128" y="479"/>
              <a:chExt cx="1287" cy="481"/>
            </a:xfrm>
          </p:grpSpPr>
          <p:sp>
            <p:nvSpPr>
              <p:cNvPr id="13326" name="AutoShape 69"/>
              <p:cNvSpPr>
                <a:spLocks noChangeArrowheads="1"/>
              </p:cNvSpPr>
              <p:nvPr/>
            </p:nvSpPr>
            <p:spPr bwMode="auto">
              <a:xfrm>
                <a:off x="4128" y="480"/>
                <a:ext cx="1287" cy="480"/>
              </a:xfrm>
              <a:prstGeom prst="parallelogram">
                <a:avLst>
                  <a:gd name="adj" fmla="val 79904"/>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pic>
            <p:nvPicPr>
              <p:cNvPr id="13327" name="Picture 70" descr="violin"/>
              <p:cNvPicPr>
                <a:picLocks noChangeAspect="1" noChangeArrowheads="1"/>
              </p:cNvPicPr>
              <p:nvPr/>
            </p:nvPicPr>
            <p:blipFill>
              <a:blip r:embed="rId4" cstate="print">
                <a:grayscl/>
                <a:extLst>
                  <a:ext uri="{28A0092B-C50C-407E-A947-70E740481C1C}">
                    <a14:useLocalDpi xmlns:a14="http://schemas.microsoft.com/office/drawing/2010/main" val="0"/>
                  </a:ext>
                </a:extLst>
              </a:blip>
              <a:srcRect/>
              <a:stretch>
                <a:fillRect/>
              </a:stretch>
            </p:blipFill>
            <p:spPr bwMode="auto">
              <a:xfrm rot="-863181">
                <a:off x="4359" y="479"/>
                <a:ext cx="921" cy="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extLst>
      <p:ext uri="{BB962C8B-B14F-4D97-AF65-F5344CB8AC3E}">
        <p14:creationId xmlns:p14="http://schemas.microsoft.com/office/powerpoint/2010/main" val="361887087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5315" name="Rectangle 3"/>
          <p:cNvSpPr>
            <a:spLocks noChangeArrowheads="1"/>
          </p:cNvSpPr>
          <p:nvPr/>
        </p:nvSpPr>
        <p:spPr bwMode="auto">
          <a:xfrm>
            <a:off x="457200" y="274638"/>
            <a:ext cx="8461972" cy="563562"/>
          </a:xfrm>
          <a:prstGeom prst="rect">
            <a:avLst/>
          </a:prstGeom>
          <a:noFill/>
          <a:ln w="9525">
            <a:noFill/>
            <a:miter lim="800000"/>
            <a:headEnd/>
            <a:tailEnd/>
          </a:ln>
          <a:effectLst/>
        </p:spPr>
        <p:txBody>
          <a:bodyPr anchor="ctr"/>
          <a:lstStyle/>
          <a:p>
            <a:pPr>
              <a:defRPr/>
            </a:pPr>
            <a:r>
              <a:rPr lang="en-US" sz="3400" b="1" dirty="0" err="1" smtClean="0">
                <a:solidFill>
                  <a:srgbClr val="800000"/>
                </a:solidFill>
                <a:effectLst>
                  <a:outerShdw blurRad="38100" dist="38100" dir="2700000" algn="tl">
                    <a:srgbClr val="FFFFFF"/>
                  </a:outerShdw>
                </a:effectLst>
              </a:rPr>
              <a:t>Addestramento</a:t>
            </a:r>
            <a:r>
              <a:rPr lang="en-US" sz="3400" b="1" dirty="0" smtClean="0">
                <a:solidFill>
                  <a:srgbClr val="800000"/>
                </a:solidFill>
                <a:effectLst>
                  <a:outerShdw blurRad="38100" dist="38100" dir="2700000" algn="tl">
                    <a:srgbClr val="FFFFFF"/>
                  </a:outerShdw>
                </a:effectLst>
              </a:rPr>
              <a:t> </a:t>
            </a:r>
            <a:r>
              <a:rPr lang="en-US" sz="3400" b="1" dirty="0" err="1" smtClean="0">
                <a:solidFill>
                  <a:srgbClr val="800000"/>
                </a:solidFill>
                <a:effectLst>
                  <a:outerShdw blurRad="38100" dist="38100" dir="2700000" algn="tl">
                    <a:srgbClr val="FFFFFF"/>
                  </a:outerShdw>
                </a:effectLst>
              </a:rPr>
              <a:t>dei</a:t>
            </a:r>
            <a:r>
              <a:rPr lang="en-US" sz="3400" b="1" dirty="0" smtClean="0">
                <a:solidFill>
                  <a:srgbClr val="800000"/>
                </a:solidFill>
                <a:effectLst>
                  <a:outerShdw blurRad="38100" dist="38100" dir="2700000" algn="tl">
                    <a:srgbClr val="FFFFFF"/>
                  </a:outerShdw>
                </a:effectLst>
              </a:rPr>
              <a:t> </a:t>
            </a:r>
            <a:r>
              <a:rPr lang="en-US" sz="3400" b="1" dirty="0" err="1" smtClean="0">
                <a:solidFill>
                  <a:srgbClr val="800000"/>
                </a:solidFill>
                <a:effectLst>
                  <a:outerShdw blurRad="38100" dist="38100" dir="2700000" algn="tl">
                    <a:srgbClr val="FFFFFF"/>
                  </a:outerShdw>
                </a:effectLst>
              </a:rPr>
              <a:t>modelli</a:t>
            </a:r>
            <a:r>
              <a:rPr lang="en-US" sz="3400" b="1" dirty="0" smtClean="0">
                <a:solidFill>
                  <a:srgbClr val="800000"/>
                </a:solidFill>
                <a:effectLst>
                  <a:outerShdw blurRad="38100" dist="38100" dir="2700000" algn="tl">
                    <a:srgbClr val="FFFFFF"/>
                  </a:outerShdw>
                </a:effectLst>
              </a:rPr>
              <a:t> di </a:t>
            </a:r>
            <a:r>
              <a:rPr lang="en-US" sz="3400" b="1" dirty="0" err="1" smtClean="0">
                <a:solidFill>
                  <a:srgbClr val="800000"/>
                </a:solidFill>
                <a:effectLst>
                  <a:outerShdw blurRad="38100" dist="38100" dir="2700000" algn="tl">
                    <a:srgbClr val="FFFFFF"/>
                  </a:outerShdw>
                </a:effectLst>
              </a:rPr>
              <a:t>categoria</a:t>
            </a:r>
            <a:endParaRPr lang="en-US" sz="3400" b="1" dirty="0">
              <a:solidFill>
                <a:srgbClr val="800000"/>
              </a:solidFill>
              <a:effectLst>
                <a:outerShdw blurRad="38100" dist="38100" dir="2700000" algn="tl">
                  <a:srgbClr val="FFFFFF"/>
                </a:outerShdw>
              </a:effectLst>
            </a:endParaRPr>
          </a:p>
        </p:txBody>
      </p:sp>
      <p:grpSp>
        <p:nvGrpSpPr>
          <p:cNvPr id="2" name="Group 1"/>
          <p:cNvGrpSpPr/>
          <p:nvPr/>
        </p:nvGrpSpPr>
        <p:grpSpPr>
          <a:xfrm>
            <a:off x="4295379" y="2415068"/>
            <a:ext cx="4766272" cy="2319765"/>
            <a:chOff x="455583" y="2286000"/>
            <a:chExt cx="8463589" cy="4119265"/>
          </a:xfrm>
        </p:grpSpPr>
        <p:pic>
          <p:nvPicPr>
            <p:cNvPr id="24578" name="Picture 2" descr="tmp"/>
            <p:cNvPicPr>
              <a:picLocks noChangeAspect="1" noChangeArrowheads="1"/>
            </p:cNvPicPr>
            <p:nvPr/>
          </p:nvPicPr>
          <p:blipFill>
            <a:blip r:embed="rId2">
              <a:grayscl/>
              <a:extLst>
                <a:ext uri="{28A0092B-C50C-407E-A947-70E740481C1C}">
                  <a14:useLocalDpi xmlns:a14="http://schemas.microsoft.com/office/drawing/2010/main" val="0"/>
                </a:ext>
              </a:extLst>
            </a:blip>
            <a:srcRect l="2948" t="17174" r="66127" b="47049"/>
            <a:stretch>
              <a:fillRect/>
            </a:stretch>
          </p:blipFill>
          <p:spPr bwMode="auto">
            <a:xfrm>
              <a:off x="6986883" y="2346042"/>
              <a:ext cx="1932289" cy="1449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580" name="Group 4"/>
            <p:cNvGrpSpPr>
              <a:grpSpLocks/>
            </p:cNvGrpSpPr>
            <p:nvPr/>
          </p:nvGrpSpPr>
          <p:grpSpPr bwMode="auto">
            <a:xfrm>
              <a:off x="1317625" y="5111750"/>
              <a:ext cx="6835775" cy="755650"/>
              <a:chOff x="2256" y="2544"/>
              <a:chExt cx="3202" cy="354"/>
            </a:xfrm>
          </p:grpSpPr>
          <p:pic>
            <p:nvPicPr>
              <p:cNvPr id="24596" name="Picture 5"/>
              <p:cNvPicPr>
                <a:picLocks noChangeAspect="1" noChangeArrowheads="1"/>
              </p:cNvPicPr>
              <p:nvPr/>
            </p:nvPicPr>
            <p:blipFill>
              <a:blip r:embed="rId3">
                <a:extLst>
                  <a:ext uri="{28A0092B-C50C-407E-A947-70E740481C1C}">
                    <a14:useLocalDpi xmlns:a14="http://schemas.microsoft.com/office/drawing/2010/main" val="0"/>
                  </a:ext>
                </a:extLst>
              </a:blip>
              <a:srcRect t="46179" r="21556" b="47224"/>
              <a:stretch>
                <a:fillRect/>
              </a:stretch>
            </p:blipFill>
            <p:spPr bwMode="auto">
              <a:xfrm>
                <a:off x="2256" y="2688"/>
                <a:ext cx="2640" cy="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97" name="Text Box 6"/>
              <p:cNvSpPr txBox="1">
                <a:spLocks noChangeArrowheads="1"/>
              </p:cNvSpPr>
              <p:nvPr/>
            </p:nvSpPr>
            <p:spPr bwMode="auto">
              <a:xfrm>
                <a:off x="4944" y="2544"/>
                <a:ext cx="514"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3200" b="1"/>
                  <a:t>…..</a:t>
                </a:r>
              </a:p>
            </p:txBody>
          </p:sp>
        </p:grpSp>
        <p:sp>
          <p:nvSpPr>
            <p:cNvPr id="24581" name="Line 7"/>
            <p:cNvSpPr>
              <a:spLocks noChangeShapeType="1"/>
            </p:cNvSpPr>
            <p:nvPr/>
          </p:nvSpPr>
          <p:spPr bwMode="auto">
            <a:xfrm>
              <a:off x="1066800" y="5105400"/>
              <a:ext cx="72390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4582" name="Line 8"/>
            <p:cNvSpPr>
              <a:spLocks noChangeShapeType="1"/>
            </p:cNvSpPr>
            <p:nvPr/>
          </p:nvSpPr>
          <p:spPr bwMode="auto">
            <a:xfrm flipV="1">
              <a:off x="1066800" y="2286000"/>
              <a:ext cx="0" cy="2819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4583" name="Rectangle 9"/>
            <p:cNvSpPr>
              <a:spLocks noChangeArrowheads="1"/>
            </p:cNvSpPr>
            <p:nvPr/>
          </p:nvSpPr>
          <p:spPr bwMode="auto">
            <a:xfrm>
              <a:off x="1447800" y="4495800"/>
              <a:ext cx="228600" cy="609600"/>
            </a:xfrm>
            <a:prstGeom prst="rect">
              <a:avLst/>
            </a:prstGeom>
            <a:solidFill>
              <a:srgbClr val="FF99CC"/>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4584" name="Rectangle 10"/>
            <p:cNvSpPr>
              <a:spLocks noChangeArrowheads="1"/>
            </p:cNvSpPr>
            <p:nvPr/>
          </p:nvSpPr>
          <p:spPr bwMode="auto">
            <a:xfrm>
              <a:off x="1905000" y="3352800"/>
              <a:ext cx="228600" cy="1752600"/>
            </a:xfrm>
            <a:prstGeom prst="rect">
              <a:avLst/>
            </a:prstGeom>
            <a:solidFill>
              <a:srgbClr val="FF99CC"/>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4585" name="Rectangle 11"/>
            <p:cNvSpPr>
              <a:spLocks noChangeArrowheads="1"/>
            </p:cNvSpPr>
            <p:nvPr/>
          </p:nvSpPr>
          <p:spPr bwMode="auto">
            <a:xfrm>
              <a:off x="2438400" y="3657600"/>
              <a:ext cx="228600" cy="1447800"/>
            </a:xfrm>
            <a:prstGeom prst="rect">
              <a:avLst/>
            </a:prstGeom>
            <a:solidFill>
              <a:srgbClr val="FF99CC"/>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4586" name="Rectangle 12"/>
            <p:cNvSpPr>
              <a:spLocks noChangeArrowheads="1"/>
            </p:cNvSpPr>
            <p:nvPr/>
          </p:nvSpPr>
          <p:spPr bwMode="auto">
            <a:xfrm>
              <a:off x="2971800" y="4800600"/>
              <a:ext cx="228600" cy="304800"/>
            </a:xfrm>
            <a:prstGeom prst="rect">
              <a:avLst/>
            </a:prstGeom>
            <a:solidFill>
              <a:srgbClr val="FF99CC"/>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4587" name="Rectangle 13"/>
            <p:cNvSpPr>
              <a:spLocks noChangeArrowheads="1"/>
            </p:cNvSpPr>
            <p:nvPr/>
          </p:nvSpPr>
          <p:spPr bwMode="auto">
            <a:xfrm>
              <a:off x="3505200" y="2819400"/>
              <a:ext cx="228600" cy="2286000"/>
            </a:xfrm>
            <a:prstGeom prst="rect">
              <a:avLst/>
            </a:prstGeom>
            <a:solidFill>
              <a:srgbClr val="FF99CC"/>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4588" name="Rectangle 14"/>
            <p:cNvSpPr>
              <a:spLocks noChangeArrowheads="1"/>
            </p:cNvSpPr>
            <p:nvPr/>
          </p:nvSpPr>
          <p:spPr bwMode="auto">
            <a:xfrm>
              <a:off x="4038600" y="3962400"/>
              <a:ext cx="228600" cy="1143000"/>
            </a:xfrm>
            <a:prstGeom prst="rect">
              <a:avLst/>
            </a:prstGeom>
            <a:solidFill>
              <a:srgbClr val="FF99CC"/>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4589" name="Rectangle 15"/>
            <p:cNvSpPr>
              <a:spLocks noChangeArrowheads="1"/>
            </p:cNvSpPr>
            <p:nvPr/>
          </p:nvSpPr>
          <p:spPr bwMode="auto">
            <a:xfrm>
              <a:off x="4572000" y="3505200"/>
              <a:ext cx="228600" cy="1600200"/>
            </a:xfrm>
            <a:prstGeom prst="rect">
              <a:avLst/>
            </a:prstGeom>
            <a:solidFill>
              <a:srgbClr val="FF99CC"/>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4590" name="Rectangle 16"/>
            <p:cNvSpPr>
              <a:spLocks noChangeArrowheads="1"/>
            </p:cNvSpPr>
            <p:nvPr/>
          </p:nvSpPr>
          <p:spPr bwMode="auto">
            <a:xfrm>
              <a:off x="5029200" y="4267200"/>
              <a:ext cx="228600" cy="838200"/>
            </a:xfrm>
            <a:prstGeom prst="rect">
              <a:avLst/>
            </a:prstGeom>
            <a:solidFill>
              <a:srgbClr val="FF99CC"/>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4591" name="Rectangle 17"/>
            <p:cNvSpPr>
              <a:spLocks noChangeArrowheads="1"/>
            </p:cNvSpPr>
            <p:nvPr/>
          </p:nvSpPr>
          <p:spPr bwMode="auto">
            <a:xfrm>
              <a:off x="5562600" y="3352800"/>
              <a:ext cx="228600" cy="1752600"/>
            </a:xfrm>
            <a:prstGeom prst="rect">
              <a:avLst/>
            </a:prstGeom>
            <a:solidFill>
              <a:srgbClr val="FF99CC"/>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4592" name="Rectangle 18"/>
            <p:cNvSpPr>
              <a:spLocks noChangeArrowheads="1"/>
            </p:cNvSpPr>
            <p:nvPr/>
          </p:nvSpPr>
          <p:spPr bwMode="auto">
            <a:xfrm>
              <a:off x="6096000" y="4648200"/>
              <a:ext cx="228600" cy="457200"/>
            </a:xfrm>
            <a:prstGeom prst="rect">
              <a:avLst/>
            </a:prstGeom>
            <a:solidFill>
              <a:srgbClr val="FF99CC"/>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4593" name="Rectangle 19"/>
            <p:cNvSpPr>
              <a:spLocks noChangeArrowheads="1"/>
            </p:cNvSpPr>
            <p:nvPr/>
          </p:nvSpPr>
          <p:spPr bwMode="auto">
            <a:xfrm>
              <a:off x="6553200" y="3810000"/>
              <a:ext cx="228600" cy="1295400"/>
            </a:xfrm>
            <a:prstGeom prst="rect">
              <a:avLst/>
            </a:prstGeom>
            <a:solidFill>
              <a:srgbClr val="FF99CC"/>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4594" name="Text Box 20"/>
            <p:cNvSpPr txBox="1">
              <a:spLocks noChangeArrowheads="1"/>
            </p:cNvSpPr>
            <p:nvPr/>
          </p:nvSpPr>
          <p:spPr bwMode="auto">
            <a:xfrm rot="-5400000">
              <a:off x="-6563" y="3649633"/>
              <a:ext cx="132440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2000" dirty="0" err="1" smtClean="0"/>
                <a:t>frequenza</a:t>
              </a:r>
              <a:endParaRPr lang="en-US" altLang="en-US" sz="2000" dirty="0"/>
            </a:p>
          </p:txBody>
        </p:sp>
        <p:sp>
          <p:nvSpPr>
            <p:cNvPr id="24595" name="Text Box 21"/>
            <p:cNvSpPr txBox="1">
              <a:spLocks noChangeArrowheads="1"/>
            </p:cNvSpPr>
            <p:nvPr/>
          </p:nvSpPr>
          <p:spPr bwMode="auto">
            <a:xfrm>
              <a:off x="3657600" y="5943600"/>
              <a:ext cx="19656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2400" dirty="0" smtClean="0"/>
                <a:t>N </a:t>
              </a:r>
              <a:r>
                <a:rPr lang="en-US" altLang="en-US" sz="2400" dirty="0" err="1" smtClean="0"/>
                <a:t>codewords</a:t>
              </a:r>
              <a:endParaRPr lang="en-US" altLang="en-US" sz="2400" dirty="0"/>
            </a:p>
          </p:txBody>
        </p:sp>
      </p:grpSp>
      <p:sp>
        <p:nvSpPr>
          <p:cNvPr id="22" name="Rectangle 21"/>
          <p:cNvSpPr/>
          <p:nvPr/>
        </p:nvSpPr>
        <p:spPr>
          <a:xfrm>
            <a:off x="323527" y="975788"/>
            <a:ext cx="6732561" cy="1384995"/>
          </a:xfrm>
          <a:prstGeom prst="rect">
            <a:avLst/>
          </a:prstGeom>
        </p:spPr>
        <p:txBody>
          <a:bodyPr wrap="square">
            <a:spAutoFit/>
          </a:bodyPr>
          <a:lstStyle/>
          <a:p>
            <a:pPr marL="342900" lvl="0" indent="-342900">
              <a:spcBef>
                <a:spcPct val="20000"/>
              </a:spcBef>
              <a:buFontTx/>
              <a:buChar char="•"/>
            </a:pPr>
            <a:r>
              <a:rPr lang="it-IT" altLang="en-US" sz="2800" kern="0" dirty="0" smtClean="0">
                <a:solidFill>
                  <a:srgbClr val="000000"/>
                </a:solidFill>
                <a:latin typeface="Tahoma"/>
                <a:cs typeface="Arial"/>
              </a:rPr>
              <a:t>Assumendo di avere D dati di training, mi costruisco una matrice N codewords x D campioni</a:t>
            </a:r>
            <a:endParaRPr lang="it-IT" altLang="en-US" sz="2800" i="1" kern="0" dirty="0" smtClean="0">
              <a:solidFill>
                <a:srgbClr val="000000"/>
              </a:solidFill>
              <a:latin typeface="Tahoma"/>
              <a:cs typeface="Arial"/>
            </a:endParaRPr>
          </a:p>
        </p:txBody>
      </p:sp>
      <p:sp>
        <p:nvSpPr>
          <p:cNvPr id="3" name="Rectangle 2"/>
          <p:cNvSpPr/>
          <p:nvPr/>
        </p:nvSpPr>
        <p:spPr>
          <a:xfrm>
            <a:off x="1086721" y="3433289"/>
            <a:ext cx="2574191" cy="159327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rot="16200000">
            <a:off x="-526244" y="3915784"/>
            <a:ext cx="2348720" cy="523220"/>
          </a:xfrm>
          <a:prstGeom prst="rect">
            <a:avLst/>
          </a:prstGeom>
        </p:spPr>
        <p:txBody>
          <a:bodyPr wrap="none">
            <a:spAutoFit/>
          </a:bodyPr>
          <a:lstStyle/>
          <a:p>
            <a:r>
              <a:rPr lang="it-IT" altLang="en-US" sz="2800" kern="0" dirty="0">
                <a:solidFill>
                  <a:srgbClr val="000000"/>
                </a:solidFill>
                <a:latin typeface="Tahoma"/>
                <a:cs typeface="Arial"/>
              </a:rPr>
              <a:t>N codewords </a:t>
            </a:r>
            <a:endParaRPr lang="en-US" sz="2800" dirty="0"/>
          </a:p>
        </p:txBody>
      </p:sp>
      <p:sp>
        <p:nvSpPr>
          <p:cNvPr id="5" name="Rectangle 4"/>
          <p:cNvSpPr/>
          <p:nvPr/>
        </p:nvSpPr>
        <p:spPr>
          <a:xfrm>
            <a:off x="1396625" y="2858627"/>
            <a:ext cx="1954381" cy="523220"/>
          </a:xfrm>
          <a:prstGeom prst="rect">
            <a:avLst/>
          </a:prstGeom>
        </p:spPr>
        <p:txBody>
          <a:bodyPr wrap="none">
            <a:spAutoFit/>
          </a:bodyPr>
          <a:lstStyle/>
          <a:p>
            <a:r>
              <a:rPr lang="it-IT" altLang="en-US" sz="2800" kern="0" dirty="0">
                <a:solidFill>
                  <a:srgbClr val="000000"/>
                </a:solidFill>
                <a:latin typeface="Tahoma"/>
                <a:cs typeface="Arial"/>
              </a:rPr>
              <a:t>D campioni</a:t>
            </a:r>
            <a:endParaRPr lang="en-US" sz="2800" dirty="0"/>
          </a:p>
        </p:txBody>
      </p:sp>
      <p:cxnSp>
        <p:nvCxnSpPr>
          <p:cNvPr id="7" name="Straight Arrow Connector 6"/>
          <p:cNvCxnSpPr>
            <a:stCxn id="24594" idx="0"/>
          </p:cNvCxnSpPr>
          <p:nvPr/>
        </p:nvCxnSpPr>
        <p:spPr>
          <a:xfrm flipH="1">
            <a:off x="3131840" y="3295659"/>
            <a:ext cx="1163539" cy="137631"/>
          </a:xfrm>
          <a:prstGeom prst="straightConnector1">
            <a:avLst/>
          </a:prstGeom>
          <a:ln w="412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3131840" y="3433289"/>
            <a:ext cx="0" cy="1593272"/>
          </a:xfrm>
          <a:prstGeom prst="line">
            <a:avLst/>
          </a:prstGeom>
          <a:ln w="44450">
            <a:solidFill>
              <a:srgbClr val="FF99C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207838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err="1" smtClean="0"/>
              <a:t>Classificazione</a:t>
            </a:r>
            <a:r>
              <a:rPr lang="en-US" sz="3600" b="1" dirty="0" smtClean="0"/>
              <a:t> (2)</a:t>
            </a:r>
            <a:endParaRPr lang="en-US" sz="3600" b="1" dirty="0"/>
          </a:p>
        </p:txBody>
      </p:sp>
      <p:sp>
        <p:nvSpPr>
          <p:cNvPr id="3" name="Content Placeholder 2"/>
          <p:cNvSpPr>
            <a:spLocks noGrp="1"/>
          </p:cNvSpPr>
          <p:nvPr>
            <p:ph idx="1"/>
          </p:nvPr>
        </p:nvSpPr>
        <p:spPr>
          <a:xfrm>
            <a:off x="539750" y="1412875"/>
            <a:ext cx="8280722" cy="4608413"/>
          </a:xfrm>
        </p:spPr>
        <p:txBody>
          <a:bodyPr/>
          <a:lstStyle/>
          <a:p>
            <a:r>
              <a:rPr lang="it-IT" dirty="0" smtClean="0"/>
              <a:t>Questa operazione è quella a cui risponde google quando chiedete con una parola delle immagini (es.:»person»)</a:t>
            </a:r>
            <a:endParaRPr lang="en-US" sz="2400" i="1" dirty="0" smtClean="0"/>
          </a:p>
          <a:p>
            <a:pPr lvl="1"/>
            <a:endParaRPr lang="it-IT" sz="2400" i="1" dirty="0"/>
          </a:p>
          <a:p>
            <a:pPr lvl="1"/>
            <a:endParaRPr lang="en-US" sz="2400" dirty="0" smtClean="0"/>
          </a:p>
        </p:txBody>
      </p:sp>
      <p:sp>
        <p:nvSpPr>
          <p:cNvPr id="4" name="Slide Number Placeholder 3"/>
          <p:cNvSpPr>
            <a:spLocks noGrp="1"/>
          </p:cNvSpPr>
          <p:nvPr>
            <p:ph type="sldNum" sz="quarter" idx="12"/>
          </p:nvPr>
        </p:nvSpPr>
        <p:spPr/>
        <p:txBody>
          <a:bodyPr/>
          <a:lstStyle/>
          <a:p>
            <a:pPr>
              <a:defRPr/>
            </a:pPr>
            <a:fld id="{386111E9-C70E-4047-A49E-5E2B65831748}" type="slidenum">
              <a:rPr lang="it-IT" smtClean="0"/>
              <a:pPr>
                <a:defRPr/>
              </a:pPr>
              <a:t>5</a:t>
            </a:fld>
            <a:endParaRPr lang="it-IT"/>
          </a:p>
        </p:txBody>
      </p:sp>
      <p:pic>
        <p:nvPicPr>
          <p:cNvPr id="2959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3212976"/>
            <a:ext cx="7597972" cy="28328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722276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31"/>
          <p:cNvSpPr>
            <a:spLocks noChangeArrowheads="1"/>
          </p:cNvSpPr>
          <p:nvPr/>
        </p:nvSpPr>
        <p:spPr bwMode="auto">
          <a:xfrm>
            <a:off x="0" y="1447800"/>
            <a:ext cx="9144000" cy="144780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en-US" altLang="en-US"/>
          </a:p>
        </p:txBody>
      </p:sp>
      <p:sp>
        <p:nvSpPr>
          <p:cNvPr id="27653" name="Text Box 28"/>
          <p:cNvSpPr txBox="1">
            <a:spLocks noChangeArrowheads="1"/>
          </p:cNvSpPr>
          <p:nvPr/>
        </p:nvSpPr>
        <p:spPr bwMode="auto">
          <a:xfrm>
            <a:off x="457200" y="1630363"/>
            <a:ext cx="693420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charset="0"/>
              </a:defRPr>
            </a:lvl1pPr>
            <a:lvl2pPr marL="800100" indent="-3429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buFontTx/>
              <a:buAutoNum type="arabicPeriod"/>
            </a:pPr>
            <a:r>
              <a:rPr lang="en-US" altLang="en-US" sz="3200" dirty="0"/>
              <a:t> </a:t>
            </a:r>
            <a:r>
              <a:rPr lang="en-US" altLang="en-US" sz="3200" dirty="0" err="1" smtClean="0"/>
              <a:t>Metodi</a:t>
            </a:r>
            <a:r>
              <a:rPr lang="en-US" altLang="en-US" sz="3200" dirty="0" smtClean="0"/>
              <a:t> </a:t>
            </a:r>
            <a:r>
              <a:rPr lang="en-US" altLang="en-US" sz="3200" dirty="0" err="1" smtClean="0"/>
              <a:t>discriminativi</a:t>
            </a:r>
            <a:r>
              <a:rPr lang="en-US" altLang="en-US" sz="3200" dirty="0" smtClean="0"/>
              <a:t>: </a:t>
            </a:r>
            <a:endParaRPr lang="en-US" altLang="en-US" sz="3200" dirty="0"/>
          </a:p>
          <a:p>
            <a:pPr lvl="1" eaLnBrk="1" hangingPunct="1"/>
            <a:r>
              <a:rPr lang="en-US" altLang="en-US" sz="3200" dirty="0"/>
              <a:t>			- SVM</a:t>
            </a:r>
          </a:p>
          <a:p>
            <a:pPr eaLnBrk="1" hangingPunct="1">
              <a:buFontTx/>
              <a:buAutoNum type="arabicPeriod"/>
            </a:pPr>
            <a:endParaRPr lang="en-US" altLang="en-US" sz="3200" dirty="0"/>
          </a:p>
          <a:p>
            <a:pPr eaLnBrk="1" hangingPunct="1">
              <a:buFontTx/>
              <a:buAutoNum type="arabicPeriod"/>
            </a:pPr>
            <a:endParaRPr lang="en-US" altLang="en-US" sz="3200" dirty="0"/>
          </a:p>
          <a:p>
            <a:pPr eaLnBrk="1" hangingPunct="1">
              <a:buFontTx/>
              <a:buAutoNum type="arabicPeriod"/>
            </a:pPr>
            <a:r>
              <a:rPr lang="en-US" altLang="en-US" sz="3200" dirty="0"/>
              <a:t> </a:t>
            </a:r>
            <a:r>
              <a:rPr lang="en-US" altLang="en-US" sz="3200" dirty="0" err="1"/>
              <a:t>Metodi</a:t>
            </a:r>
            <a:r>
              <a:rPr lang="en-US" altLang="en-US" sz="3200" dirty="0"/>
              <a:t> </a:t>
            </a:r>
            <a:r>
              <a:rPr lang="en-US" altLang="en-US" sz="3200" dirty="0" err="1"/>
              <a:t>generativi</a:t>
            </a:r>
            <a:r>
              <a:rPr lang="en-US" altLang="en-US" sz="3200" dirty="0"/>
              <a:t>: </a:t>
            </a:r>
          </a:p>
          <a:p>
            <a:pPr lvl="1" eaLnBrk="1" hangingPunct="1"/>
            <a:r>
              <a:rPr lang="en-US" altLang="en-US" sz="3200" dirty="0"/>
              <a:t> 			- graphical </a:t>
            </a:r>
            <a:r>
              <a:rPr lang="en-US" altLang="en-US" sz="3200" dirty="0" smtClean="0"/>
              <a:t>models</a:t>
            </a:r>
            <a:endParaRPr lang="en-US" altLang="en-US" sz="3200" dirty="0"/>
          </a:p>
        </p:txBody>
      </p:sp>
      <p:pic>
        <p:nvPicPr>
          <p:cNvPr id="27654" name="Picture 32" descr="class-density"/>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44771" y="3410744"/>
            <a:ext cx="1828800" cy="147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5" name="Picture 33" descr="class-prob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44771" y="1406781"/>
            <a:ext cx="1905000" cy="145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3"/>
          <p:cNvSpPr>
            <a:spLocks noChangeArrowheads="1"/>
          </p:cNvSpPr>
          <p:nvPr/>
        </p:nvSpPr>
        <p:spPr bwMode="auto">
          <a:xfrm>
            <a:off x="457200" y="274638"/>
            <a:ext cx="8229600" cy="563562"/>
          </a:xfrm>
          <a:prstGeom prst="rect">
            <a:avLst/>
          </a:prstGeom>
          <a:noFill/>
          <a:ln w="9525">
            <a:noFill/>
            <a:miter lim="800000"/>
            <a:headEnd/>
            <a:tailEnd/>
          </a:ln>
          <a:effectLst/>
        </p:spPr>
        <p:txBody>
          <a:bodyPr anchor="ctr"/>
          <a:lstStyle/>
          <a:p>
            <a:pPr>
              <a:defRPr/>
            </a:pPr>
            <a:r>
              <a:rPr lang="en-US" sz="3400" b="1" dirty="0" err="1" smtClean="0">
                <a:solidFill>
                  <a:srgbClr val="800000"/>
                </a:solidFill>
                <a:effectLst>
                  <a:outerShdw blurRad="38100" dist="38100" dir="2700000" algn="tl">
                    <a:srgbClr val="FFFFFF"/>
                  </a:outerShdw>
                </a:effectLst>
              </a:rPr>
              <a:t>Addestramento</a:t>
            </a:r>
            <a:r>
              <a:rPr lang="en-US" sz="3400" b="1" dirty="0" smtClean="0">
                <a:solidFill>
                  <a:srgbClr val="800000"/>
                </a:solidFill>
                <a:effectLst>
                  <a:outerShdw blurRad="38100" dist="38100" dir="2700000" algn="tl">
                    <a:srgbClr val="FFFFFF"/>
                  </a:outerShdw>
                </a:effectLst>
              </a:rPr>
              <a:t> del </a:t>
            </a:r>
            <a:r>
              <a:rPr lang="en-US" sz="3400" b="1" dirty="0" err="1" smtClean="0">
                <a:solidFill>
                  <a:srgbClr val="800000"/>
                </a:solidFill>
                <a:effectLst>
                  <a:outerShdw blurRad="38100" dist="38100" dir="2700000" algn="tl">
                    <a:srgbClr val="FFFFFF"/>
                  </a:outerShdw>
                </a:effectLst>
              </a:rPr>
              <a:t>classificatore</a:t>
            </a:r>
            <a:r>
              <a:rPr lang="en-US" sz="3400" b="1" dirty="0" smtClean="0">
                <a:solidFill>
                  <a:srgbClr val="800000"/>
                </a:solidFill>
                <a:effectLst>
                  <a:outerShdw blurRad="38100" dist="38100" dir="2700000" algn="tl">
                    <a:srgbClr val="FFFFFF"/>
                  </a:outerShdw>
                </a:effectLst>
              </a:rPr>
              <a:t> e </a:t>
            </a:r>
            <a:r>
              <a:rPr lang="en-US" sz="3400" b="1" dirty="0" err="1" smtClean="0">
                <a:solidFill>
                  <a:srgbClr val="800000"/>
                </a:solidFill>
                <a:effectLst>
                  <a:outerShdw blurRad="38100" dist="38100" dir="2700000" algn="tl">
                    <a:srgbClr val="FFFFFF"/>
                  </a:outerShdw>
                </a:effectLst>
              </a:rPr>
              <a:t>classificazione</a:t>
            </a:r>
            <a:endParaRPr lang="en-US" sz="3400" b="1" dirty="0">
              <a:solidFill>
                <a:srgbClr val="800000"/>
              </a:solidFill>
              <a:effectLst>
                <a:outerShdw blurRad="38100" dist="38100" dir="2700000" algn="tl">
                  <a:srgbClr val="FFFFFF"/>
                </a:outerShdw>
              </a:effectLst>
            </a:endParaRPr>
          </a:p>
        </p:txBody>
      </p:sp>
    </p:spTree>
    <p:extLst>
      <p:ext uri="{BB962C8B-B14F-4D97-AF65-F5344CB8AC3E}">
        <p14:creationId xmlns:p14="http://schemas.microsoft.com/office/powerpoint/2010/main" val="217597310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4" descr="zebr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00800" y="4419600"/>
            <a:ext cx="2514600" cy="183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5" name="Picture 5" descr="okap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4419600"/>
            <a:ext cx="24384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Oval 6"/>
          <p:cNvSpPr>
            <a:spLocks noChangeArrowheads="1"/>
          </p:cNvSpPr>
          <p:nvPr/>
        </p:nvSpPr>
        <p:spPr bwMode="auto">
          <a:xfrm>
            <a:off x="4267200" y="3200400"/>
            <a:ext cx="228600" cy="22860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44037" name="Oval 7"/>
          <p:cNvSpPr>
            <a:spLocks noChangeArrowheads="1"/>
          </p:cNvSpPr>
          <p:nvPr/>
        </p:nvSpPr>
        <p:spPr bwMode="auto">
          <a:xfrm>
            <a:off x="4495800" y="2743200"/>
            <a:ext cx="228600" cy="228600"/>
          </a:xfrm>
          <a:prstGeom prst="ellipse">
            <a:avLst/>
          </a:prstGeom>
          <a:solidFill>
            <a:srgbClr val="00FF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44038" name="Text Box 8"/>
          <p:cNvSpPr txBox="1">
            <a:spLocks noChangeArrowheads="1"/>
          </p:cNvSpPr>
          <p:nvPr/>
        </p:nvSpPr>
        <p:spPr bwMode="auto">
          <a:xfrm>
            <a:off x="4697689" y="2092052"/>
            <a:ext cx="9893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2400" dirty="0"/>
              <a:t>Zebra</a:t>
            </a:r>
          </a:p>
        </p:txBody>
      </p:sp>
      <p:sp>
        <p:nvSpPr>
          <p:cNvPr id="44039" name="Text Box 9"/>
          <p:cNvSpPr txBox="1">
            <a:spLocks noChangeArrowheads="1"/>
          </p:cNvSpPr>
          <p:nvPr/>
        </p:nvSpPr>
        <p:spPr bwMode="auto">
          <a:xfrm>
            <a:off x="5077927" y="3236267"/>
            <a:ext cx="16241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2400" dirty="0"/>
              <a:t>Non-zebra</a:t>
            </a:r>
          </a:p>
        </p:txBody>
      </p:sp>
      <p:sp>
        <p:nvSpPr>
          <p:cNvPr id="44040" name="Freeform 12"/>
          <p:cNvSpPr>
            <a:spLocks/>
          </p:cNvSpPr>
          <p:nvPr/>
        </p:nvSpPr>
        <p:spPr bwMode="auto">
          <a:xfrm>
            <a:off x="2590800" y="2819400"/>
            <a:ext cx="2819400" cy="317500"/>
          </a:xfrm>
          <a:custGeom>
            <a:avLst/>
            <a:gdLst>
              <a:gd name="T0" fmla="*/ 0 w 1776"/>
              <a:gd name="T1" fmla="*/ 88900 h 200"/>
              <a:gd name="T2" fmla="*/ 762000 w 1776"/>
              <a:gd name="T3" fmla="*/ 12700 h 200"/>
              <a:gd name="T4" fmla="*/ 1447800 w 1776"/>
              <a:gd name="T5" fmla="*/ 165100 h 200"/>
              <a:gd name="T6" fmla="*/ 2057400 w 1776"/>
              <a:gd name="T7" fmla="*/ 317500 h 200"/>
              <a:gd name="T8" fmla="*/ 2819400 w 1776"/>
              <a:gd name="T9" fmla="*/ 165100 h 200"/>
              <a:gd name="T10" fmla="*/ 0 60000 65536"/>
              <a:gd name="T11" fmla="*/ 0 60000 65536"/>
              <a:gd name="T12" fmla="*/ 0 60000 65536"/>
              <a:gd name="T13" fmla="*/ 0 60000 65536"/>
              <a:gd name="T14" fmla="*/ 0 60000 65536"/>
              <a:gd name="T15" fmla="*/ 0 w 1776"/>
              <a:gd name="T16" fmla="*/ 0 h 200"/>
              <a:gd name="T17" fmla="*/ 1776 w 1776"/>
              <a:gd name="T18" fmla="*/ 200 h 200"/>
            </a:gdLst>
            <a:ahLst/>
            <a:cxnLst>
              <a:cxn ang="T10">
                <a:pos x="T0" y="T1"/>
              </a:cxn>
              <a:cxn ang="T11">
                <a:pos x="T2" y="T3"/>
              </a:cxn>
              <a:cxn ang="T12">
                <a:pos x="T4" y="T5"/>
              </a:cxn>
              <a:cxn ang="T13">
                <a:pos x="T6" y="T7"/>
              </a:cxn>
              <a:cxn ang="T14">
                <a:pos x="T8" y="T9"/>
              </a:cxn>
            </a:cxnLst>
            <a:rect l="T15" t="T16" r="T17" b="T18"/>
            <a:pathLst>
              <a:path w="1776" h="200">
                <a:moveTo>
                  <a:pt x="0" y="56"/>
                </a:moveTo>
                <a:cubicBezTo>
                  <a:pt x="164" y="28"/>
                  <a:pt x="328" y="0"/>
                  <a:pt x="480" y="8"/>
                </a:cubicBezTo>
                <a:cubicBezTo>
                  <a:pt x="632" y="16"/>
                  <a:pt x="776" y="72"/>
                  <a:pt x="912" y="104"/>
                </a:cubicBezTo>
                <a:cubicBezTo>
                  <a:pt x="1048" y="136"/>
                  <a:pt x="1152" y="200"/>
                  <a:pt x="1296" y="200"/>
                </a:cubicBezTo>
                <a:cubicBezTo>
                  <a:pt x="1440" y="200"/>
                  <a:pt x="1608" y="152"/>
                  <a:pt x="1776" y="104"/>
                </a:cubicBezTo>
              </a:path>
            </a:pathLst>
          </a:cu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cxnSp>
        <p:nvCxnSpPr>
          <p:cNvPr id="44041" name="AutoShape 13"/>
          <p:cNvCxnSpPr>
            <a:cxnSpLocks noChangeShapeType="1"/>
            <a:endCxn id="44037" idx="7"/>
          </p:cNvCxnSpPr>
          <p:nvPr/>
        </p:nvCxnSpPr>
        <p:spPr bwMode="auto">
          <a:xfrm rot="5400000" flipH="1">
            <a:off x="5218907" y="2248694"/>
            <a:ext cx="1828800" cy="2884487"/>
          </a:xfrm>
          <a:prstGeom prst="curvedConnector3">
            <a:avLst>
              <a:gd name="adj1" fmla="val 114324"/>
            </a:avLst>
          </a:prstGeom>
          <a:noFill/>
          <a:ln w="19050">
            <a:solidFill>
              <a:schemeClr val="tx1"/>
            </a:solidFill>
            <a:prstDash val="sysDot"/>
            <a:round/>
            <a:headEnd/>
            <a:tailEnd type="triangle" w="med" len="lg"/>
          </a:ln>
          <a:extLst>
            <a:ext uri="{909E8E84-426E-40DD-AFC4-6F175D3DCCD1}">
              <a14:hiddenFill xmlns:a14="http://schemas.microsoft.com/office/drawing/2010/main">
                <a:noFill/>
              </a14:hiddenFill>
            </a:ext>
          </a:extLst>
        </p:spPr>
      </p:cxnSp>
      <p:cxnSp>
        <p:nvCxnSpPr>
          <p:cNvPr id="44042" name="AutoShape 14"/>
          <p:cNvCxnSpPr>
            <a:cxnSpLocks noChangeShapeType="1"/>
            <a:endCxn id="44036" idx="2"/>
          </p:cNvCxnSpPr>
          <p:nvPr/>
        </p:nvCxnSpPr>
        <p:spPr bwMode="auto">
          <a:xfrm rot="-5400000">
            <a:off x="2155825" y="2517775"/>
            <a:ext cx="1314450" cy="2908300"/>
          </a:xfrm>
          <a:prstGeom prst="curvedConnector2">
            <a:avLst/>
          </a:prstGeom>
          <a:noFill/>
          <a:ln w="19050">
            <a:solidFill>
              <a:schemeClr val="tx1"/>
            </a:solidFill>
            <a:prstDash val="sysDot"/>
            <a:round/>
            <a:headEnd/>
            <a:tailEnd type="triangle" w="med" len="lg"/>
          </a:ln>
          <a:extLst>
            <a:ext uri="{909E8E84-426E-40DD-AFC4-6F175D3DCCD1}">
              <a14:hiddenFill xmlns:a14="http://schemas.microsoft.com/office/drawing/2010/main">
                <a:noFill/>
              </a14:hiddenFill>
            </a:ext>
          </a:extLst>
        </p:spPr>
      </p:cxnSp>
      <p:pic>
        <p:nvPicPr>
          <p:cNvPr id="44043" name="Picture 15" descr="002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0400" y="4419600"/>
            <a:ext cx="2590800" cy="181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4044" name="AutoShape 17"/>
          <p:cNvCxnSpPr>
            <a:cxnSpLocks noChangeShapeType="1"/>
          </p:cNvCxnSpPr>
          <p:nvPr/>
        </p:nvCxnSpPr>
        <p:spPr bwMode="auto">
          <a:xfrm rot="-5400000">
            <a:off x="4131469" y="3960019"/>
            <a:ext cx="1123950" cy="366712"/>
          </a:xfrm>
          <a:prstGeom prst="curvedConnector3">
            <a:avLst>
              <a:gd name="adj1" fmla="val 49153"/>
            </a:avLst>
          </a:prstGeom>
          <a:noFill/>
          <a:ln w="19050">
            <a:solidFill>
              <a:schemeClr val="tx1"/>
            </a:solidFill>
            <a:prstDash val="sysDot"/>
            <a:round/>
            <a:headEnd/>
            <a:tailEnd type="triangle" w="med" len="lg"/>
          </a:ln>
          <a:extLst>
            <a:ext uri="{909E8E84-426E-40DD-AFC4-6F175D3DCCD1}">
              <a14:hiddenFill xmlns:a14="http://schemas.microsoft.com/office/drawing/2010/main">
                <a:noFill/>
              </a14:hiddenFill>
            </a:ext>
          </a:extLst>
        </p:spPr>
      </p:cxnSp>
      <p:sp>
        <p:nvSpPr>
          <p:cNvPr id="44045" name="Oval 18"/>
          <p:cNvSpPr>
            <a:spLocks noChangeArrowheads="1"/>
          </p:cNvSpPr>
          <p:nvPr/>
        </p:nvSpPr>
        <p:spPr bwMode="auto">
          <a:xfrm>
            <a:off x="4800600" y="3352800"/>
            <a:ext cx="228600" cy="22860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44046" name="Text Box 19"/>
          <p:cNvSpPr txBox="1">
            <a:spLocks noChangeArrowheads="1"/>
          </p:cNvSpPr>
          <p:nvPr/>
        </p:nvSpPr>
        <p:spPr bwMode="auto">
          <a:xfrm>
            <a:off x="1289285" y="2306675"/>
            <a:ext cx="29610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2400" dirty="0" smtClean="0"/>
              <a:t>Confine di </a:t>
            </a:r>
            <a:r>
              <a:rPr lang="en-US" altLang="en-US" sz="2400" dirty="0" err="1" smtClean="0"/>
              <a:t>decisione</a:t>
            </a:r>
            <a:endParaRPr lang="en-US" altLang="en-US" sz="2400" dirty="0"/>
          </a:p>
        </p:txBody>
      </p:sp>
      <p:sp>
        <p:nvSpPr>
          <p:cNvPr id="44047" name="Rectangle 23"/>
          <p:cNvSpPr>
            <a:spLocks noGrp="1" noChangeArrowheads="1"/>
          </p:cNvSpPr>
          <p:nvPr>
            <p:ph type="title"/>
          </p:nvPr>
        </p:nvSpPr>
        <p:spPr>
          <a:noFill/>
        </p:spPr>
        <p:txBody>
          <a:bodyPr/>
          <a:lstStyle/>
          <a:p>
            <a:pPr eaLnBrk="1" hangingPunct="1"/>
            <a:r>
              <a:rPr lang="en-US" altLang="en-US" sz="4000" dirty="0" err="1" smtClean="0"/>
              <a:t>Metodi</a:t>
            </a:r>
            <a:r>
              <a:rPr lang="en-US" altLang="en-US" sz="4000" dirty="0" smtClean="0"/>
              <a:t> </a:t>
            </a:r>
            <a:r>
              <a:rPr lang="en-US" altLang="en-US" sz="4000" dirty="0" err="1" smtClean="0"/>
              <a:t>discriminativi</a:t>
            </a:r>
            <a:r>
              <a:rPr lang="en-US" altLang="en-US" sz="4000" dirty="0" smtClean="0"/>
              <a:t> </a:t>
            </a:r>
            <a:r>
              <a:rPr lang="en-US" altLang="en-US" sz="4000" dirty="0" err="1" smtClean="0"/>
              <a:t>basati</a:t>
            </a:r>
            <a:r>
              <a:rPr lang="en-US" altLang="en-US" sz="4000" dirty="0" smtClean="0"/>
              <a:t> </a:t>
            </a:r>
            <a:r>
              <a:rPr lang="en-US" altLang="en-US" sz="4000" dirty="0" err="1" smtClean="0"/>
              <a:t>sulla</a:t>
            </a:r>
            <a:r>
              <a:rPr lang="en-US" altLang="en-US" sz="4000" dirty="0" smtClean="0"/>
              <a:t> </a:t>
            </a:r>
            <a:r>
              <a:rPr lang="en-US" altLang="en-US" sz="4000" dirty="0" err="1" smtClean="0"/>
              <a:t>rappresentazione</a:t>
            </a:r>
            <a:r>
              <a:rPr lang="en-US" altLang="en-US" sz="4000" dirty="0" smtClean="0"/>
              <a:t> </a:t>
            </a:r>
            <a:r>
              <a:rPr lang="en-US" altLang="en-US" sz="4000" dirty="0" err="1" smtClean="0"/>
              <a:t>BoW</a:t>
            </a:r>
            <a:endParaRPr lang="en-US" altLang="en-US" sz="4000" dirty="0" smtClean="0"/>
          </a:p>
        </p:txBody>
      </p:sp>
    </p:spTree>
    <p:extLst>
      <p:ext uri="{BB962C8B-B14F-4D97-AF65-F5344CB8AC3E}">
        <p14:creationId xmlns:p14="http://schemas.microsoft.com/office/powerpoint/2010/main" val="331613201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err="1"/>
              <a:t>Metodi</a:t>
            </a:r>
            <a:r>
              <a:rPr lang="en-US" altLang="en-US" dirty="0"/>
              <a:t> </a:t>
            </a:r>
            <a:r>
              <a:rPr lang="en-US" altLang="en-US" dirty="0" err="1"/>
              <a:t>discriminativi</a:t>
            </a:r>
            <a:r>
              <a:rPr lang="en-US" altLang="en-US" dirty="0"/>
              <a:t> </a:t>
            </a:r>
            <a:r>
              <a:rPr lang="en-US" altLang="en-US" dirty="0" err="1"/>
              <a:t>basati</a:t>
            </a:r>
            <a:r>
              <a:rPr lang="en-US" altLang="en-US" dirty="0"/>
              <a:t> </a:t>
            </a:r>
            <a:r>
              <a:rPr lang="en-US" altLang="en-US" dirty="0" err="1"/>
              <a:t>sulla</a:t>
            </a:r>
            <a:r>
              <a:rPr lang="en-US" altLang="en-US" dirty="0"/>
              <a:t> </a:t>
            </a:r>
            <a:r>
              <a:rPr lang="en-US" altLang="en-US" dirty="0" err="1"/>
              <a:t>rappresentazione</a:t>
            </a:r>
            <a:r>
              <a:rPr lang="en-US" altLang="en-US" dirty="0"/>
              <a:t> </a:t>
            </a:r>
            <a:r>
              <a:rPr lang="en-US" altLang="en-US" dirty="0" err="1"/>
              <a:t>BoW</a:t>
            </a:r>
            <a:endParaRPr lang="en-US" dirty="0"/>
          </a:p>
        </p:txBody>
      </p:sp>
      <p:sp>
        <p:nvSpPr>
          <p:cNvPr id="3" name="Content Placeholder 2"/>
          <p:cNvSpPr>
            <a:spLocks noGrp="1"/>
          </p:cNvSpPr>
          <p:nvPr>
            <p:ph idx="1"/>
          </p:nvPr>
        </p:nvSpPr>
        <p:spPr/>
        <p:txBody>
          <a:bodyPr/>
          <a:lstStyle/>
          <a:p>
            <a:endParaRPr lang="en-US" dirty="0" smtClean="0"/>
          </a:p>
          <a:p>
            <a:r>
              <a:rPr lang="en-US" dirty="0" err="1" smtClean="0"/>
              <a:t>BoW</a:t>
            </a:r>
            <a:r>
              <a:rPr lang="en-US" dirty="0" smtClean="0"/>
              <a:t> + SVM</a:t>
            </a:r>
          </a:p>
          <a:p>
            <a:r>
              <a:rPr lang="en-US" dirty="0" err="1"/>
              <a:t>BoW</a:t>
            </a:r>
            <a:r>
              <a:rPr lang="en-US" dirty="0"/>
              <a:t> + </a:t>
            </a:r>
            <a:r>
              <a:rPr lang="en-US" dirty="0" smtClean="0"/>
              <a:t>Spatial histogram + SVM</a:t>
            </a:r>
          </a:p>
          <a:p>
            <a:r>
              <a:rPr lang="en-US" dirty="0" err="1"/>
              <a:t>BoW</a:t>
            </a:r>
            <a:r>
              <a:rPr lang="en-US" dirty="0"/>
              <a:t> + </a:t>
            </a:r>
            <a:r>
              <a:rPr lang="en-US" dirty="0" smtClean="0"/>
              <a:t>Pyramid matching kernel</a:t>
            </a:r>
            <a:endParaRPr lang="en-US" dirty="0"/>
          </a:p>
        </p:txBody>
      </p:sp>
      <p:sp>
        <p:nvSpPr>
          <p:cNvPr id="4" name="Slide Number Placeholder 3"/>
          <p:cNvSpPr>
            <a:spLocks noGrp="1"/>
          </p:cNvSpPr>
          <p:nvPr>
            <p:ph type="sldNum" sz="quarter" idx="12"/>
          </p:nvPr>
        </p:nvSpPr>
        <p:spPr/>
        <p:txBody>
          <a:bodyPr/>
          <a:lstStyle/>
          <a:p>
            <a:pPr>
              <a:defRPr/>
            </a:pPr>
            <a:fld id="{386111E9-C70E-4047-A49E-5E2B65831748}" type="slidenum">
              <a:rPr lang="it-IT" smtClean="0"/>
              <a:pPr>
                <a:defRPr/>
              </a:pPr>
              <a:t>52</a:t>
            </a:fld>
            <a:endParaRPr lang="it-IT"/>
          </a:p>
        </p:txBody>
      </p:sp>
    </p:spTree>
    <p:extLst>
      <p:ext uri="{BB962C8B-B14F-4D97-AF65-F5344CB8AC3E}">
        <p14:creationId xmlns:p14="http://schemas.microsoft.com/office/powerpoint/2010/main" val="18653771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smtClean="0"/>
              <a:t>Bag of words + SVM</a:t>
            </a:r>
            <a:endParaRPr lang="en-US" dirty="0"/>
          </a:p>
        </p:txBody>
      </p:sp>
      <p:sp>
        <p:nvSpPr>
          <p:cNvPr id="3" name="Content Placeholder 2"/>
          <p:cNvSpPr>
            <a:spLocks noGrp="1"/>
          </p:cNvSpPr>
          <p:nvPr>
            <p:ph idx="1"/>
          </p:nvPr>
        </p:nvSpPr>
        <p:spPr>
          <a:xfrm>
            <a:off x="539750" y="1412875"/>
            <a:ext cx="8424738" cy="4525963"/>
          </a:xfrm>
        </p:spPr>
        <p:txBody>
          <a:bodyPr/>
          <a:lstStyle/>
          <a:p>
            <a:r>
              <a:rPr lang="it-IT" dirty="0" smtClean="0"/>
              <a:t>Approccio molto semplice</a:t>
            </a:r>
          </a:p>
          <a:p>
            <a:r>
              <a:rPr lang="it-IT" dirty="0" smtClean="0"/>
              <a:t>Assumo di avere due (C) classi di training</a:t>
            </a:r>
          </a:p>
          <a:p>
            <a:pPr marL="971550" lvl="1" indent="-514350">
              <a:buFont typeface="+mj-lt"/>
              <a:buAutoNum type="arabicPeriod"/>
            </a:pPr>
            <a:r>
              <a:rPr lang="it-IT" dirty="0" smtClean="0"/>
              <a:t>Estraggo BoW N dimensionali</a:t>
            </a:r>
          </a:p>
          <a:p>
            <a:pPr marL="971550" lvl="1" indent="-514350">
              <a:buFont typeface="+mj-lt"/>
              <a:buAutoNum type="arabicPeriod"/>
            </a:pPr>
            <a:r>
              <a:rPr lang="it-IT" dirty="0" smtClean="0"/>
              <a:t>Le do in pasto ad una SVM binaria (multiclasse)</a:t>
            </a:r>
          </a:p>
          <a:p>
            <a:pPr marL="971550" lvl="1" indent="-514350">
              <a:buFont typeface="+mj-lt"/>
              <a:buAutoNum type="arabicPeriod"/>
            </a:pPr>
            <a:r>
              <a:rPr lang="it-IT" dirty="0" smtClean="0"/>
              <a:t>Classifico il test data</a:t>
            </a:r>
          </a:p>
          <a:p>
            <a:pPr marL="571500" indent="-514350"/>
            <a:r>
              <a:rPr lang="it-IT" dirty="0" smtClean="0"/>
              <a:t>Adatto particolarmente per riconoscimento di scene</a:t>
            </a:r>
          </a:p>
        </p:txBody>
      </p:sp>
      <p:sp>
        <p:nvSpPr>
          <p:cNvPr id="4" name="Slide Number Placeholder 3"/>
          <p:cNvSpPr>
            <a:spLocks noGrp="1"/>
          </p:cNvSpPr>
          <p:nvPr>
            <p:ph type="sldNum" sz="quarter" idx="12"/>
          </p:nvPr>
        </p:nvSpPr>
        <p:spPr/>
        <p:txBody>
          <a:bodyPr/>
          <a:lstStyle/>
          <a:p>
            <a:pPr>
              <a:defRPr/>
            </a:pPr>
            <a:fld id="{386111E9-C70E-4047-A49E-5E2B65831748}" type="slidenum">
              <a:rPr lang="it-IT" smtClean="0"/>
              <a:pPr>
                <a:defRPr/>
              </a:pPr>
              <a:t>53</a:t>
            </a:fld>
            <a:endParaRPr lang="it-IT"/>
          </a:p>
        </p:txBody>
      </p:sp>
    </p:spTree>
    <p:extLst>
      <p:ext uri="{BB962C8B-B14F-4D97-AF65-F5344CB8AC3E}">
        <p14:creationId xmlns:p14="http://schemas.microsoft.com/office/powerpoint/2010/main" val="282146900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515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6318" y="1325404"/>
            <a:ext cx="4624154" cy="22115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altLang="en-US" dirty="0" smtClean="0"/>
              <a:t>Bag of words + SVM - </a:t>
            </a:r>
            <a:r>
              <a:rPr lang="en-US" altLang="en-US" dirty="0" err="1" smtClean="0"/>
              <a:t>problemi</a:t>
            </a:r>
            <a:endParaRPr lang="en-US" dirty="0"/>
          </a:p>
        </p:txBody>
      </p:sp>
      <p:sp>
        <p:nvSpPr>
          <p:cNvPr id="3" name="Content Placeholder 2"/>
          <p:cNvSpPr>
            <a:spLocks noGrp="1"/>
          </p:cNvSpPr>
          <p:nvPr>
            <p:ph idx="1"/>
          </p:nvPr>
        </p:nvSpPr>
        <p:spPr>
          <a:xfrm>
            <a:off x="179512" y="1425322"/>
            <a:ext cx="4248274" cy="4525963"/>
          </a:xfrm>
        </p:spPr>
        <p:txBody>
          <a:bodyPr/>
          <a:lstStyle/>
          <a:p>
            <a:pPr marL="457200" indent="-457200">
              <a:buFont typeface="+mj-lt"/>
              <a:buAutoNum type="arabicPeriod"/>
            </a:pPr>
            <a:r>
              <a:rPr lang="it-IT" sz="2400" dirty="0" smtClean="0"/>
              <a:t>Quante codewords usare (ossia, chi mi fa scegliere il migliore N)?</a:t>
            </a:r>
          </a:p>
          <a:p>
            <a:r>
              <a:rPr lang="it-IT" sz="2400" dirty="0" smtClean="0"/>
              <a:t>Leggetevi il paper di sotto... Non esistono teorie a riguardo.</a:t>
            </a:r>
          </a:p>
        </p:txBody>
      </p:sp>
      <p:sp>
        <p:nvSpPr>
          <p:cNvPr id="4" name="Slide Number Placeholder 3"/>
          <p:cNvSpPr>
            <a:spLocks noGrp="1"/>
          </p:cNvSpPr>
          <p:nvPr>
            <p:ph type="sldNum" sz="quarter" idx="12"/>
          </p:nvPr>
        </p:nvSpPr>
        <p:spPr/>
        <p:txBody>
          <a:bodyPr/>
          <a:lstStyle/>
          <a:p>
            <a:pPr>
              <a:defRPr/>
            </a:pPr>
            <a:fld id="{386111E9-C70E-4047-A49E-5E2B65831748}" type="slidenum">
              <a:rPr lang="it-IT" smtClean="0"/>
              <a:pPr>
                <a:defRPr/>
              </a:pPr>
              <a:t>54</a:t>
            </a:fld>
            <a:endParaRPr lang="it-IT"/>
          </a:p>
        </p:txBody>
      </p:sp>
      <p:sp>
        <p:nvSpPr>
          <p:cNvPr id="5" name="Rectangle 4"/>
          <p:cNvSpPr/>
          <p:nvPr/>
        </p:nvSpPr>
        <p:spPr>
          <a:xfrm>
            <a:off x="755576" y="5589240"/>
            <a:ext cx="8064896" cy="830997"/>
          </a:xfrm>
          <a:prstGeom prst="rect">
            <a:avLst/>
          </a:prstGeom>
        </p:spPr>
        <p:txBody>
          <a:bodyPr wrap="square">
            <a:spAutoFit/>
          </a:bodyPr>
          <a:lstStyle/>
          <a:p>
            <a:r>
              <a:rPr lang="en-US" dirty="0" err="1"/>
              <a:t>Quelhas</a:t>
            </a:r>
            <a:r>
              <a:rPr lang="en-US" dirty="0"/>
              <a:t>, P., </a:t>
            </a:r>
            <a:r>
              <a:rPr lang="en-US" dirty="0" err="1"/>
              <a:t>Monay</a:t>
            </a:r>
            <a:r>
              <a:rPr lang="en-US" dirty="0"/>
              <a:t>, F., </a:t>
            </a:r>
            <a:r>
              <a:rPr lang="en-US" dirty="0" err="1"/>
              <a:t>Odobez</a:t>
            </a:r>
            <a:r>
              <a:rPr lang="en-US" dirty="0"/>
              <a:t>, J. M., </a:t>
            </a:r>
            <a:r>
              <a:rPr lang="en-US" dirty="0" err="1"/>
              <a:t>Gatica</a:t>
            </a:r>
            <a:r>
              <a:rPr lang="en-US" dirty="0"/>
              <a:t>-Perez, D., &amp; </a:t>
            </a:r>
            <a:r>
              <a:rPr lang="en-US" dirty="0" err="1"/>
              <a:t>Tuytelaars</a:t>
            </a:r>
            <a:r>
              <a:rPr lang="en-US" dirty="0"/>
              <a:t>, T. (2007). A thousand words in a scene. </a:t>
            </a:r>
            <a:r>
              <a:rPr lang="en-US" i="1" dirty="0"/>
              <a:t>Pattern Analysis and Machine Intelligence, IEEE Transactions on</a:t>
            </a:r>
            <a:r>
              <a:rPr lang="en-US" dirty="0"/>
              <a:t>, </a:t>
            </a:r>
            <a:r>
              <a:rPr lang="en-US" i="1" dirty="0"/>
              <a:t>29</a:t>
            </a:r>
            <a:r>
              <a:rPr lang="en-US" dirty="0"/>
              <a:t>(9), 1575-1589.</a:t>
            </a:r>
          </a:p>
        </p:txBody>
      </p:sp>
      <p:pic>
        <p:nvPicPr>
          <p:cNvPr id="3051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83768" y="3562289"/>
            <a:ext cx="5256584" cy="20609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5488288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smtClean="0"/>
              <a:t>Bag of words + SVM - </a:t>
            </a:r>
            <a:r>
              <a:rPr lang="en-US" altLang="en-US" dirty="0" err="1" smtClean="0"/>
              <a:t>problemi</a:t>
            </a:r>
            <a:endParaRPr lang="en-US" dirty="0"/>
          </a:p>
        </p:txBody>
      </p:sp>
      <p:sp>
        <p:nvSpPr>
          <p:cNvPr id="3" name="Content Placeholder 2"/>
          <p:cNvSpPr>
            <a:spLocks noGrp="1"/>
          </p:cNvSpPr>
          <p:nvPr>
            <p:ph idx="1"/>
          </p:nvPr>
        </p:nvSpPr>
        <p:spPr>
          <a:xfrm>
            <a:off x="179512" y="1425322"/>
            <a:ext cx="8424936" cy="4525963"/>
          </a:xfrm>
        </p:spPr>
        <p:txBody>
          <a:bodyPr/>
          <a:lstStyle/>
          <a:p>
            <a:r>
              <a:rPr lang="it-IT" sz="2800" dirty="0" smtClean="0"/>
              <a:t>Riesco a catturare la spazialità dell’immagine in questione (come sono collocati tra loro i vari oggetti presenti nell’immagine)?</a:t>
            </a:r>
          </a:p>
          <a:p>
            <a:r>
              <a:rPr lang="it-IT" sz="2800" dirty="0" smtClean="0"/>
              <a:t>No...</a:t>
            </a:r>
          </a:p>
        </p:txBody>
      </p:sp>
      <p:sp>
        <p:nvSpPr>
          <p:cNvPr id="4" name="Slide Number Placeholder 3"/>
          <p:cNvSpPr>
            <a:spLocks noGrp="1"/>
          </p:cNvSpPr>
          <p:nvPr>
            <p:ph type="sldNum" sz="quarter" idx="12"/>
          </p:nvPr>
        </p:nvSpPr>
        <p:spPr/>
        <p:txBody>
          <a:bodyPr/>
          <a:lstStyle/>
          <a:p>
            <a:pPr>
              <a:defRPr/>
            </a:pPr>
            <a:fld id="{386111E9-C70E-4047-A49E-5E2B65831748}" type="slidenum">
              <a:rPr lang="it-IT" smtClean="0"/>
              <a:pPr>
                <a:defRPr/>
              </a:pPr>
              <a:t>55</a:t>
            </a:fld>
            <a:endParaRPr lang="it-IT"/>
          </a:p>
        </p:txBody>
      </p:sp>
      <p:grpSp>
        <p:nvGrpSpPr>
          <p:cNvPr id="25" name="Group 24"/>
          <p:cNvGrpSpPr/>
          <p:nvPr/>
        </p:nvGrpSpPr>
        <p:grpSpPr>
          <a:xfrm>
            <a:off x="6300192" y="3753036"/>
            <a:ext cx="2088232" cy="1857097"/>
            <a:chOff x="2555776" y="3573016"/>
            <a:chExt cx="2088232" cy="1857097"/>
          </a:xfrm>
        </p:grpSpPr>
        <p:sp>
          <p:nvSpPr>
            <p:cNvPr id="26" name="Oval 25"/>
            <p:cNvSpPr/>
            <p:nvPr/>
          </p:nvSpPr>
          <p:spPr>
            <a:xfrm>
              <a:off x="2555776" y="3573016"/>
              <a:ext cx="360040" cy="36004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2555776" y="4072035"/>
              <a:ext cx="360040" cy="360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p:nvPr/>
          </p:nvSpPr>
          <p:spPr>
            <a:xfrm>
              <a:off x="2555776" y="4571054"/>
              <a:ext cx="360040" cy="360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p:nvPr/>
          </p:nvSpPr>
          <p:spPr>
            <a:xfrm>
              <a:off x="2555776" y="5070073"/>
              <a:ext cx="360040" cy="360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3131840" y="3573016"/>
              <a:ext cx="360040" cy="360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3131840" y="4072035"/>
              <a:ext cx="360040" cy="36004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a:off x="3131840" y="4571054"/>
              <a:ext cx="360040" cy="360040"/>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p:cNvSpPr/>
            <p:nvPr/>
          </p:nvSpPr>
          <p:spPr>
            <a:xfrm>
              <a:off x="3131840" y="5070073"/>
              <a:ext cx="360040" cy="360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p:cNvSpPr/>
            <p:nvPr/>
          </p:nvSpPr>
          <p:spPr>
            <a:xfrm>
              <a:off x="3707904" y="3573016"/>
              <a:ext cx="360040" cy="360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p:cNvSpPr/>
            <p:nvPr/>
          </p:nvSpPr>
          <p:spPr>
            <a:xfrm>
              <a:off x="3707904" y="4072035"/>
              <a:ext cx="360040" cy="360040"/>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p:cNvSpPr/>
            <p:nvPr/>
          </p:nvSpPr>
          <p:spPr>
            <a:xfrm>
              <a:off x="3707904" y="4571054"/>
              <a:ext cx="360040" cy="36004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p:nvPr/>
          </p:nvSpPr>
          <p:spPr>
            <a:xfrm>
              <a:off x="3707904" y="5070073"/>
              <a:ext cx="360040" cy="36004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p:nvPr/>
          </p:nvSpPr>
          <p:spPr>
            <a:xfrm>
              <a:off x="4283968" y="3573016"/>
              <a:ext cx="360040" cy="360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4283968" y="4072035"/>
              <a:ext cx="360040" cy="360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p:nvPr/>
          </p:nvSpPr>
          <p:spPr>
            <a:xfrm>
              <a:off x="4283968" y="4571054"/>
              <a:ext cx="360040" cy="36004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p:cNvSpPr/>
            <p:nvPr/>
          </p:nvSpPr>
          <p:spPr>
            <a:xfrm>
              <a:off x="4283968" y="5070073"/>
              <a:ext cx="360040" cy="36004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2" name="Group 41"/>
          <p:cNvGrpSpPr/>
          <p:nvPr/>
        </p:nvGrpSpPr>
        <p:grpSpPr>
          <a:xfrm flipH="1">
            <a:off x="395536" y="3822525"/>
            <a:ext cx="2024608" cy="1857097"/>
            <a:chOff x="2555776" y="3573016"/>
            <a:chExt cx="2088232" cy="1857097"/>
          </a:xfrm>
        </p:grpSpPr>
        <p:sp>
          <p:nvSpPr>
            <p:cNvPr id="43" name="Oval 42"/>
            <p:cNvSpPr/>
            <p:nvPr/>
          </p:nvSpPr>
          <p:spPr>
            <a:xfrm>
              <a:off x="2555776" y="3573016"/>
              <a:ext cx="360040" cy="36004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p:cNvSpPr/>
            <p:nvPr/>
          </p:nvSpPr>
          <p:spPr>
            <a:xfrm>
              <a:off x="2555776" y="4072035"/>
              <a:ext cx="360040" cy="360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p:cNvSpPr/>
            <p:nvPr/>
          </p:nvSpPr>
          <p:spPr>
            <a:xfrm>
              <a:off x="2555776" y="4571054"/>
              <a:ext cx="360040" cy="360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p:cNvSpPr/>
            <p:nvPr/>
          </p:nvSpPr>
          <p:spPr>
            <a:xfrm>
              <a:off x="2555776" y="5070073"/>
              <a:ext cx="360040" cy="360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p:cNvSpPr/>
            <p:nvPr/>
          </p:nvSpPr>
          <p:spPr>
            <a:xfrm>
              <a:off x="3131840" y="3573016"/>
              <a:ext cx="360040" cy="360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p:cNvSpPr/>
            <p:nvPr/>
          </p:nvSpPr>
          <p:spPr>
            <a:xfrm>
              <a:off x="3131840" y="4072035"/>
              <a:ext cx="360040" cy="36004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p:cNvSpPr/>
            <p:nvPr/>
          </p:nvSpPr>
          <p:spPr>
            <a:xfrm>
              <a:off x="3131840" y="4571054"/>
              <a:ext cx="360040" cy="360040"/>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p:cNvSpPr/>
            <p:nvPr/>
          </p:nvSpPr>
          <p:spPr>
            <a:xfrm>
              <a:off x="3131840" y="5070073"/>
              <a:ext cx="360040" cy="360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p:cNvSpPr/>
            <p:nvPr/>
          </p:nvSpPr>
          <p:spPr>
            <a:xfrm>
              <a:off x="3707904" y="3573016"/>
              <a:ext cx="360040" cy="360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p:cNvSpPr/>
            <p:nvPr/>
          </p:nvSpPr>
          <p:spPr>
            <a:xfrm>
              <a:off x="3707904" y="4072035"/>
              <a:ext cx="360040" cy="360040"/>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p:cNvSpPr/>
            <p:nvPr/>
          </p:nvSpPr>
          <p:spPr>
            <a:xfrm>
              <a:off x="3707904" y="4571054"/>
              <a:ext cx="360040" cy="36004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p:cNvSpPr/>
            <p:nvPr/>
          </p:nvSpPr>
          <p:spPr>
            <a:xfrm>
              <a:off x="3707904" y="5070073"/>
              <a:ext cx="360040" cy="36004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p:cNvSpPr/>
            <p:nvPr/>
          </p:nvSpPr>
          <p:spPr>
            <a:xfrm>
              <a:off x="4283968" y="3573016"/>
              <a:ext cx="360040" cy="360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p:cNvSpPr/>
            <p:nvPr/>
          </p:nvSpPr>
          <p:spPr>
            <a:xfrm>
              <a:off x="4283968" y="4072035"/>
              <a:ext cx="360040" cy="360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p:cNvSpPr/>
            <p:nvPr/>
          </p:nvSpPr>
          <p:spPr>
            <a:xfrm>
              <a:off x="4283968" y="4571054"/>
              <a:ext cx="360040" cy="36004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p:cNvSpPr/>
            <p:nvPr/>
          </p:nvSpPr>
          <p:spPr>
            <a:xfrm>
              <a:off x="4283968" y="5070073"/>
              <a:ext cx="360040" cy="36004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0" name="Group 59"/>
          <p:cNvGrpSpPr/>
          <p:nvPr/>
        </p:nvGrpSpPr>
        <p:grpSpPr>
          <a:xfrm>
            <a:off x="3281062" y="3613815"/>
            <a:ext cx="2160240" cy="1911102"/>
            <a:chOff x="3419872" y="3429000"/>
            <a:chExt cx="2160240" cy="1911102"/>
          </a:xfrm>
        </p:grpSpPr>
        <p:cxnSp>
          <p:nvCxnSpPr>
            <p:cNvPr id="24" name="Straight Connector 23"/>
            <p:cNvCxnSpPr/>
            <p:nvPr/>
          </p:nvCxnSpPr>
          <p:spPr>
            <a:xfrm>
              <a:off x="3419872" y="5319582"/>
              <a:ext cx="2160240" cy="0"/>
            </a:xfrm>
            <a:prstGeom prst="line">
              <a:avLst/>
            </a:prstGeom>
          </p:spPr>
          <p:style>
            <a:lnRef idx="1">
              <a:schemeClr val="accent1"/>
            </a:lnRef>
            <a:fillRef idx="0">
              <a:schemeClr val="accent1"/>
            </a:fillRef>
            <a:effectRef idx="0">
              <a:schemeClr val="accent1"/>
            </a:effectRef>
            <a:fontRef idx="minor">
              <a:schemeClr val="tx1"/>
            </a:fontRef>
          </p:style>
        </p:cxnSp>
        <p:sp>
          <p:nvSpPr>
            <p:cNvPr id="59" name="Rectangle 58"/>
            <p:cNvSpPr/>
            <p:nvPr/>
          </p:nvSpPr>
          <p:spPr>
            <a:xfrm>
              <a:off x="3642094" y="3918832"/>
              <a:ext cx="288032" cy="138652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p:cNvSpPr/>
            <p:nvPr/>
          </p:nvSpPr>
          <p:spPr>
            <a:xfrm>
              <a:off x="4073150" y="3429000"/>
              <a:ext cx="288032" cy="1876357"/>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p:cNvSpPr/>
            <p:nvPr/>
          </p:nvSpPr>
          <p:spPr>
            <a:xfrm>
              <a:off x="4499992" y="5000582"/>
              <a:ext cx="288032" cy="318999"/>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63"/>
            <p:cNvSpPr/>
            <p:nvPr/>
          </p:nvSpPr>
          <p:spPr>
            <a:xfrm>
              <a:off x="4932040" y="5021103"/>
              <a:ext cx="288032" cy="318999"/>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1" name="Right Arrow 60"/>
          <p:cNvSpPr/>
          <p:nvPr/>
        </p:nvSpPr>
        <p:spPr>
          <a:xfrm>
            <a:off x="2771800" y="4321544"/>
            <a:ext cx="288032" cy="679039"/>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ight Arrow 66"/>
          <p:cNvSpPr/>
          <p:nvPr/>
        </p:nvSpPr>
        <p:spPr>
          <a:xfrm flipH="1">
            <a:off x="5652120" y="4342064"/>
            <a:ext cx="291052" cy="679039"/>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99415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err="1" smtClean="0"/>
              <a:t>BoW</a:t>
            </a:r>
            <a:r>
              <a:rPr lang="en-US" altLang="en-US" dirty="0" smtClean="0"/>
              <a:t>+ Spatial histogram + SVM</a:t>
            </a:r>
            <a:endParaRPr lang="en-US" dirty="0"/>
          </a:p>
        </p:txBody>
      </p:sp>
      <p:sp>
        <p:nvSpPr>
          <p:cNvPr id="3" name="Content Placeholder 2"/>
          <p:cNvSpPr>
            <a:spLocks noGrp="1"/>
          </p:cNvSpPr>
          <p:nvPr>
            <p:ph idx="1"/>
          </p:nvPr>
        </p:nvSpPr>
        <p:spPr>
          <a:xfrm>
            <a:off x="539750" y="1412875"/>
            <a:ext cx="4464298" cy="4525963"/>
          </a:xfrm>
        </p:spPr>
        <p:txBody>
          <a:bodyPr/>
          <a:lstStyle/>
          <a:p>
            <a:r>
              <a:rPr lang="it-IT" sz="2800" dirty="0" smtClean="0"/>
              <a:t>Uguale all’approccio precedente, ma, al posto dello step 1 del precedente approccio </a:t>
            </a:r>
          </a:p>
          <a:p>
            <a:pPr marL="971550" lvl="1" indent="-514350">
              <a:buFont typeface="+mj-lt"/>
              <a:buAutoNum type="alphaLcPeriod"/>
            </a:pPr>
            <a:r>
              <a:rPr lang="it-IT" sz="2400" dirty="0" smtClean="0"/>
              <a:t>divido l’immagine in piu’ </a:t>
            </a:r>
            <a:r>
              <a:rPr lang="it-IT" sz="2400" i="1" dirty="0" smtClean="0"/>
              <a:t>settori </a:t>
            </a:r>
          </a:p>
          <a:p>
            <a:pPr marL="971550" lvl="1" indent="-514350">
              <a:buFont typeface="+mj-lt"/>
              <a:buAutoNum type="alphaLcPeriod"/>
            </a:pPr>
            <a:r>
              <a:rPr lang="it-IT" sz="2400" dirty="0" smtClean="0"/>
              <a:t>Per ogni settore estraggo l’istogramma BoW</a:t>
            </a:r>
          </a:p>
          <a:p>
            <a:pPr marL="971550" lvl="1" indent="-514350">
              <a:buFont typeface="+mj-lt"/>
              <a:buAutoNum type="alphaLcPeriod"/>
            </a:pPr>
            <a:r>
              <a:rPr lang="it-IT" sz="2400" dirty="0" smtClean="0"/>
              <a:t>Concateno tutti gli istogrammi locali </a:t>
            </a:r>
          </a:p>
        </p:txBody>
      </p:sp>
      <p:sp>
        <p:nvSpPr>
          <p:cNvPr id="4" name="Slide Number Placeholder 3"/>
          <p:cNvSpPr>
            <a:spLocks noGrp="1"/>
          </p:cNvSpPr>
          <p:nvPr>
            <p:ph type="sldNum" sz="quarter" idx="12"/>
          </p:nvPr>
        </p:nvSpPr>
        <p:spPr/>
        <p:txBody>
          <a:bodyPr/>
          <a:lstStyle/>
          <a:p>
            <a:pPr>
              <a:defRPr/>
            </a:pPr>
            <a:fld id="{386111E9-C70E-4047-A49E-5E2B65831748}" type="slidenum">
              <a:rPr lang="it-IT" smtClean="0"/>
              <a:pPr>
                <a:defRPr/>
              </a:pPr>
              <a:t>56</a:t>
            </a:fld>
            <a:endParaRPr lang="it-IT"/>
          </a:p>
        </p:txBody>
      </p:sp>
      <p:pic>
        <p:nvPicPr>
          <p:cNvPr id="306180" name="Picture 4" descr="http://www.csc.kth.se/%7Esobhannp/docs/projects/OCG/fixed_grid_complet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97625" y="2017800"/>
            <a:ext cx="3888432" cy="37022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354718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err="1" smtClean="0"/>
              <a:t>BoW</a:t>
            </a:r>
            <a:r>
              <a:rPr lang="en-US" altLang="en-US" dirty="0" smtClean="0"/>
              <a:t>+ Spatial histogram + SVM</a:t>
            </a:r>
            <a:endParaRPr lang="en-US" dirty="0"/>
          </a:p>
        </p:txBody>
      </p:sp>
      <p:sp>
        <p:nvSpPr>
          <p:cNvPr id="3" name="Content Placeholder 2"/>
          <p:cNvSpPr>
            <a:spLocks noGrp="1"/>
          </p:cNvSpPr>
          <p:nvPr>
            <p:ph idx="1"/>
          </p:nvPr>
        </p:nvSpPr>
        <p:spPr>
          <a:xfrm>
            <a:off x="539750" y="1412875"/>
            <a:ext cx="8424738" cy="4525963"/>
          </a:xfrm>
        </p:spPr>
        <p:txBody>
          <a:bodyPr/>
          <a:lstStyle/>
          <a:p>
            <a:r>
              <a:rPr lang="it-IT" dirty="0" smtClean="0"/>
              <a:t>Confronto </a:t>
            </a:r>
          </a:p>
        </p:txBody>
      </p:sp>
      <p:sp>
        <p:nvSpPr>
          <p:cNvPr id="4" name="Slide Number Placeholder 3"/>
          <p:cNvSpPr>
            <a:spLocks noGrp="1"/>
          </p:cNvSpPr>
          <p:nvPr>
            <p:ph type="sldNum" sz="quarter" idx="12"/>
          </p:nvPr>
        </p:nvSpPr>
        <p:spPr/>
        <p:txBody>
          <a:bodyPr/>
          <a:lstStyle/>
          <a:p>
            <a:pPr>
              <a:defRPr/>
            </a:pPr>
            <a:fld id="{386111E9-C70E-4047-A49E-5E2B65831748}" type="slidenum">
              <a:rPr lang="it-IT" smtClean="0"/>
              <a:pPr>
                <a:defRPr/>
              </a:pPr>
              <a:t>57</a:t>
            </a:fld>
            <a:endParaRPr lang="it-IT"/>
          </a:p>
        </p:txBody>
      </p:sp>
      <p:pic>
        <p:nvPicPr>
          <p:cNvPr id="306178" name="Picture 2" descr="http://www.di.ens.fr/willow/events/cvml2011/materials/practical-classification/practical-image-classification_files/Fil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2060848"/>
            <a:ext cx="8207178" cy="39489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512173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sz="4000" dirty="0" err="1"/>
              <a:t>BoW</a:t>
            </a:r>
            <a:r>
              <a:rPr lang="en-US" sz="4000" dirty="0"/>
              <a:t> + Pyramid matching kernel</a:t>
            </a:r>
          </a:p>
        </p:txBody>
      </p:sp>
      <p:sp>
        <p:nvSpPr>
          <p:cNvPr id="45059" name="Rectangle 3"/>
          <p:cNvSpPr>
            <a:spLocks noGrp="1" noChangeArrowheads="1"/>
          </p:cNvSpPr>
          <p:nvPr>
            <p:ph type="body" idx="1"/>
          </p:nvPr>
        </p:nvSpPr>
        <p:spPr>
          <a:xfrm>
            <a:off x="457200" y="2209800"/>
            <a:ext cx="8229600" cy="3124200"/>
          </a:xfrm>
        </p:spPr>
        <p:txBody>
          <a:bodyPr/>
          <a:lstStyle/>
          <a:p>
            <a:pPr eaLnBrk="1" hangingPunct="1"/>
            <a:r>
              <a:rPr lang="en-US" altLang="en-US" smtClean="0"/>
              <a:t>Grauman &amp; Darrell, 2005, 2006:</a:t>
            </a:r>
          </a:p>
          <a:p>
            <a:pPr lvl="1" eaLnBrk="1" hangingPunct="1"/>
            <a:r>
              <a:rPr lang="en-US" altLang="en-US" smtClean="0"/>
              <a:t>SVM w/ Pyramid Match kernels</a:t>
            </a:r>
          </a:p>
          <a:p>
            <a:pPr eaLnBrk="1" hangingPunct="1"/>
            <a:r>
              <a:rPr lang="en-US" altLang="zh-CN" smtClean="0">
                <a:ea typeface="SimSun" pitchFamily="2" charset="-122"/>
              </a:rPr>
              <a:t>Others</a:t>
            </a:r>
          </a:p>
          <a:p>
            <a:pPr lvl="1" eaLnBrk="1" hangingPunct="1"/>
            <a:r>
              <a:rPr lang="en-US" altLang="en-US" smtClean="0"/>
              <a:t>Csurka, Bray, Dance &amp; Fan, 2004</a:t>
            </a:r>
          </a:p>
          <a:p>
            <a:pPr lvl="1" eaLnBrk="1" hangingPunct="1"/>
            <a:r>
              <a:rPr lang="en-US" altLang="en-US" smtClean="0"/>
              <a:t>Serre &amp; Poggio, 2005</a:t>
            </a:r>
          </a:p>
        </p:txBody>
      </p:sp>
    </p:spTree>
    <p:extLst>
      <p:ext uri="{BB962C8B-B14F-4D97-AF65-F5344CB8AC3E}">
        <p14:creationId xmlns:p14="http://schemas.microsoft.com/office/powerpoint/2010/main" val="256182463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082" name="Group 33"/>
          <p:cNvGrpSpPr>
            <a:grpSpLocks/>
          </p:cNvGrpSpPr>
          <p:nvPr/>
        </p:nvGrpSpPr>
        <p:grpSpPr bwMode="auto">
          <a:xfrm>
            <a:off x="4495800" y="5128904"/>
            <a:ext cx="4267200" cy="879475"/>
            <a:chOff x="1680" y="2976"/>
            <a:chExt cx="2256" cy="465"/>
          </a:xfrm>
        </p:grpSpPr>
        <p:pic>
          <p:nvPicPr>
            <p:cNvPr id="46104" name="Picture 6" descr="ktilde"/>
            <p:cNvPicPr>
              <a:picLocks noChangeAspect="1" noChangeArrowheads="1"/>
            </p:cNvPicPr>
            <p:nvPr/>
          </p:nvPicPr>
          <p:blipFill>
            <a:blip r:embed="rId3">
              <a:extLst>
                <a:ext uri="{28A0092B-C50C-407E-A947-70E740481C1C}">
                  <a14:useLocalDpi xmlns:a14="http://schemas.microsoft.com/office/drawing/2010/main" val="0"/>
                </a:ext>
              </a:extLst>
            </a:blip>
            <a:srcRect l="-221" t="32146" r="37346" b="29707"/>
            <a:stretch>
              <a:fillRect/>
            </a:stretch>
          </p:blipFill>
          <p:spPr bwMode="auto">
            <a:xfrm>
              <a:off x="1680" y="3120"/>
              <a:ext cx="2256" cy="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105" name="Rectangle 7"/>
            <p:cNvSpPr>
              <a:spLocks noChangeAspect="1" noChangeArrowheads="1"/>
            </p:cNvSpPr>
            <p:nvPr/>
          </p:nvSpPr>
          <p:spPr bwMode="auto">
            <a:xfrm>
              <a:off x="1680" y="2976"/>
              <a:ext cx="296" cy="16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grpSp>
      <p:sp>
        <p:nvSpPr>
          <p:cNvPr id="46083" name="Rectangle 8"/>
          <p:cNvSpPr>
            <a:spLocks noGrp="1" noChangeArrowheads="1"/>
          </p:cNvSpPr>
          <p:nvPr>
            <p:ph type="title"/>
          </p:nvPr>
        </p:nvSpPr>
        <p:spPr>
          <a:xfrm>
            <a:off x="685800" y="76200"/>
            <a:ext cx="7772400" cy="1143000"/>
          </a:xfrm>
        </p:spPr>
        <p:txBody>
          <a:bodyPr/>
          <a:lstStyle/>
          <a:p>
            <a:pPr eaLnBrk="1" hangingPunct="1"/>
            <a:r>
              <a:rPr lang="en-US" altLang="en-US" sz="4000" dirty="0" smtClean="0"/>
              <a:t>In </a:t>
            </a:r>
            <a:r>
              <a:rPr lang="en-US" altLang="en-US" sz="4000" dirty="0" err="1" smtClean="0"/>
              <a:t>breve</a:t>
            </a:r>
            <a:r>
              <a:rPr lang="en-US" altLang="en-US" sz="4000" dirty="0" smtClean="0"/>
              <a:t>: Pyramid match kernel</a:t>
            </a:r>
          </a:p>
        </p:txBody>
      </p:sp>
      <p:grpSp>
        <p:nvGrpSpPr>
          <p:cNvPr id="46084" name="Group 9"/>
          <p:cNvGrpSpPr>
            <a:grpSpLocks noChangeAspect="1"/>
          </p:cNvGrpSpPr>
          <p:nvPr/>
        </p:nvGrpSpPr>
        <p:grpSpPr bwMode="auto">
          <a:xfrm>
            <a:off x="3429000" y="1066800"/>
            <a:ext cx="1752600" cy="1649413"/>
            <a:chOff x="2112" y="1078"/>
            <a:chExt cx="1488" cy="1400"/>
          </a:xfrm>
        </p:grpSpPr>
        <p:grpSp>
          <p:nvGrpSpPr>
            <p:cNvPr id="46100" name="Group 10"/>
            <p:cNvGrpSpPr>
              <a:grpSpLocks noChangeAspect="1"/>
            </p:cNvGrpSpPr>
            <p:nvPr/>
          </p:nvGrpSpPr>
          <p:grpSpPr bwMode="auto">
            <a:xfrm>
              <a:off x="2688" y="1078"/>
              <a:ext cx="912" cy="650"/>
              <a:chOff x="720" y="2278"/>
              <a:chExt cx="912" cy="650"/>
            </a:xfrm>
          </p:grpSpPr>
          <p:pic>
            <p:nvPicPr>
              <p:cNvPr id="46102" name="Picture 11" descr="pts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00" y="2278"/>
                <a:ext cx="432" cy="21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46103" name="Picture 12" descr="pts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0" y="2468"/>
                <a:ext cx="912" cy="46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pic>
          <p:nvPicPr>
            <p:cNvPr id="46101" name="Picture 13" descr="pts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12" y="1728"/>
              <a:ext cx="1488" cy="7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grpSp>
        <p:nvGrpSpPr>
          <p:cNvPr id="46085" name="Group 14"/>
          <p:cNvGrpSpPr>
            <a:grpSpLocks noChangeAspect="1"/>
          </p:cNvGrpSpPr>
          <p:nvPr/>
        </p:nvGrpSpPr>
        <p:grpSpPr bwMode="auto">
          <a:xfrm>
            <a:off x="784225" y="990600"/>
            <a:ext cx="1425575" cy="1671638"/>
            <a:chOff x="336" y="1056"/>
            <a:chExt cx="1226" cy="1437"/>
          </a:xfrm>
        </p:grpSpPr>
        <p:grpSp>
          <p:nvGrpSpPr>
            <p:cNvPr id="46096" name="Group 15"/>
            <p:cNvGrpSpPr>
              <a:grpSpLocks noChangeAspect="1"/>
            </p:cNvGrpSpPr>
            <p:nvPr/>
          </p:nvGrpSpPr>
          <p:grpSpPr bwMode="auto">
            <a:xfrm>
              <a:off x="864" y="1056"/>
              <a:ext cx="698" cy="693"/>
              <a:chOff x="2832" y="2250"/>
              <a:chExt cx="698" cy="693"/>
            </a:xfrm>
          </p:grpSpPr>
          <p:pic>
            <p:nvPicPr>
              <p:cNvPr id="46098" name="Picture 16" descr="pts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20" y="2250"/>
                <a:ext cx="410" cy="26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46099" name="Picture 17" descr="pts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32" y="2496"/>
                <a:ext cx="698" cy="44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pic>
          <p:nvPicPr>
            <p:cNvPr id="46097" name="Picture 18" descr="pts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6" y="1709"/>
              <a:ext cx="1226" cy="78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pic>
        <p:nvPicPr>
          <p:cNvPr id="46086" name="Picture 19" descr="approx"/>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486400" y="1752600"/>
            <a:ext cx="609600"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7" name="Picture 20" descr="flow"/>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400800" y="1344613"/>
            <a:ext cx="2133600" cy="13811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46088" name="Text Box 21"/>
          <p:cNvSpPr txBox="1">
            <a:spLocks noChangeArrowheads="1"/>
          </p:cNvSpPr>
          <p:nvPr/>
        </p:nvSpPr>
        <p:spPr bwMode="auto">
          <a:xfrm>
            <a:off x="5486400" y="2838450"/>
            <a:ext cx="3547120"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altLang="en-US" sz="2200" dirty="0" err="1" smtClean="0"/>
              <a:t>L’idea</a:t>
            </a:r>
            <a:r>
              <a:rPr lang="en-US" altLang="en-US" sz="2200" dirty="0" smtClean="0"/>
              <a:t> è di </a:t>
            </a:r>
            <a:r>
              <a:rPr lang="en-US" altLang="en-US" sz="2200" dirty="0" err="1" smtClean="0"/>
              <a:t>riuscire</a:t>
            </a:r>
            <a:r>
              <a:rPr lang="en-US" altLang="en-US" sz="2200" dirty="0" smtClean="0"/>
              <a:t> a </a:t>
            </a:r>
            <a:r>
              <a:rPr lang="en-US" altLang="en-US" sz="2200" dirty="0" err="1" smtClean="0"/>
              <a:t>calcolare</a:t>
            </a:r>
            <a:r>
              <a:rPr lang="en-US" altLang="en-US" sz="2200" dirty="0" smtClean="0"/>
              <a:t> </a:t>
            </a:r>
            <a:r>
              <a:rPr lang="en-US" altLang="en-US" sz="2200" dirty="0" err="1" smtClean="0"/>
              <a:t>una</a:t>
            </a:r>
            <a:r>
              <a:rPr lang="en-US" altLang="en-US" sz="2200" dirty="0" smtClean="0"/>
              <a:t> </a:t>
            </a:r>
            <a:r>
              <a:rPr lang="en-US" altLang="en-US" sz="2200" dirty="0" err="1" smtClean="0"/>
              <a:t>similarità</a:t>
            </a:r>
            <a:r>
              <a:rPr lang="en-US" altLang="en-US" sz="2200" dirty="0" smtClean="0"/>
              <a:t> </a:t>
            </a:r>
            <a:r>
              <a:rPr lang="en-US" altLang="en-US" sz="2200" dirty="0" err="1" smtClean="0"/>
              <a:t>tra</a:t>
            </a:r>
            <a:r>
              <a:rPr lang="en-US" altLang="en-US" sz="2200" dirty="0" smtClean="0"/>
              <a:t> le </a:t>
            </a:r>
            <a:r>
              <a:rPr lang="en-US" altLang="en-US" sz="2200" dirty="0" err="1" smtClean="0"/>
              <a:t>immagini</a:t>
            </a:r>
            <a:r>
              <a:rPr lang="en-US" altLang="en-US" sz="2200" dirty="0" smtClean="0"/>
              <a:t> </a:t>
            </a:r>
            <a:r>
              <a:rPr lang="en-US" altLang="en-US" sz="2200" dirty="0" err="1" smtClean="0"/>
              <a:t>che</a:t>
            </a:r>
            <a:r>
              <a:rPr lang="en-US" altLang="en-US" sz="2200" dirty="0" smtClean="0"/>
              <a:t> </a:t>
            </a:r>
            <a:r>
              <a:rPr lang="en-US" altLang="en-US" sz="2200" dirty="0" err="1" smtClean="0"/>
              <a:t>permetta</a:t>
            </a:r>
            <a:r>
              <a:rPr lang="en-US" altLang="en-US" sz="2200" dirty="0" smtClean="0"/>
              <a:t> di </a:t>
            </a:r>
            <a:r>
              <a:rPr lang="en-US" altLang="en-US" sz="2200" dirty="0" err="1" smtClean="0"/>
              <a:t>confrontare</a:t>
            </a:r>
            <a:r>
              <a:rPr lang="en-US" altLang="en-US" sz="2200" dirty="0" smtClean="0"/>
              <a:t> </a:t>
            </a:r>
            <a:r>
              <a:rPr lang="en-US" altLang="en-US" sz="2200" dirty="0" err="1" smtClean="0"/>
              <a:t>tra</a:t>
            </a:r>
            <a:r>
              <a:rPr lang="en-US" altLang="en-US" sz="2200" dirty="0" smtClean="0"/>
              <a:t> </a:t>
            </a:r>
            <a:r>
              <a:rPr lang="en-US" altLang="en-US" sz="2200" dirty="0" err="1" smtClean="0"/>
              <a:t>loro</a:t>
            </a:r>
            <a:r>
              <a:rPr lang="en-US" altLang="en-US" sz="2200" dirty="0" smtClean="0"/>
              <a:t> feature </a:t>
            </a:r>
            <a:r>
              <a:rPr lang="en-US" altLang="en-US" sz="2200" dirty="0" err="1" smtClean="0"/>
              <a:t>locali</a:t>
            </a:r>
            <a:r>
              <a:rPr lang="en-US" altLang="en-US" sz="2200" dirty="0" smtClean="0"/>
              <a:t> </a:t>
            </a:r>
            <a:r>
              <a:rPr lang="en-US" altLang="en-US" sz="2200" dirty="0" err="1" smtClean="0"/>
              <a:t>corrispondenti</a:t>
            </a:r>
            <a:endParaRPr lang="en-US" altLang="en-US" sz="2200" dirty="0"/>
          </a:p>
        </p:txBody>
      </p:sp>
      <p:pic>
        <p:nvPicPr>
          <p:cNvPr id="46089" name="Picture 22" descr="intersect"/>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590800" y="1676400"/>
            <a:ext cx="4873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90" name="Line 25"/>
          <p:cNvSpPr>
            <a:spLocks noChangeShapeType="1"/>
          </p:cNvSpPr>
          <p:nvPr/>
        </p:nvSpPr>
        <p:spPr bwMode="auto">
          <a:xfrm>
            <a:off x="533400" y="4975035"/>
            <a:ext cx="7924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46091" name="Picture 28" descr="panda1_patches"/>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920750" y="2794000"/>
            <a:ext cx="1060450" cy="121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92" name="Picture 29" descr="panda_patches"/>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657600" y="2873375"/>
            <a:ext cx="1295400" cy="113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93" name="Picture 30" descr="rd"/>
          <p:cNvPicPr>
            <a:picLocks noGrp="1" noChangeAspect="1" noChangeArrowheads="1"/>
          </p:cNvPicPr>
          <p:nvPr>
            <p:ph idx="1"/>
          </p:nvPr>
        </p:nvPicPr>
        <p:blipFill>
          <a:blip r:embed="rId15" cstate="print">
            <a:extLst>
              <a:ext uri="{28A0092B-C50C-407E-A947-70E740481C1C}">
                <a14:useLocalDpi xmlns:a14="http://schemas.microsoft.com/office/drawing/2010/main" val="0"/>
              </a:ext>
            </a:extLst>
          </a:blip>
          <a:srcRect/>
          <a:stretch>
            <a:fillRect/>
          </a:stretch>
        </p:blipFill>
        <p:spPr>
          <a:xfrm>
            <a:off x="563563" y="1993900"/>
            <a:ext cx="458787" cy="387350"/>
          </a:xfrm>
          <a:noFill/>
        </p:spPr>
      </p:pic>
      <p:pic>
        <p:nvPicPr>
          <p:cNvPr id="46094" name="Picture 31" descr="rd"/>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3429000" y="2335213"/>
            <a:ext cx="45720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95" name="Text Box 32"/>
          <p:cNvSpPr txBox="1">
            <a:spLocks noChangeArrowheads="1"/>
          </p:cNvSpPr>
          <p:nvPr/>
        </p:nvSpPr>
        <p:spPr bwMode="auto">
          <a:xfrm>
            <a:off x="3856038" y="6477000"/>
            <a:ext cx="52117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1600"/>
              <a:t>Grauman &amp; Darrell, 2005, Slide credit: Kristen Grauman</a:t>
            </a:r>
          </a:p>
        </p:txBody>
      </p:sp>
      <p:sp>
        <p:nvSpPr>
          <p:cNvPr id="26" name="Text Box 21"/>
          <p:cNvSpPr txBox="1">
            <a:spLocks noChangeArrowheads="1"/>
          </p:cNvSpPr>
          <p:nvPr/>
        </p:nvSpPr>
        <p:spPr bwMode="auto">
          <a:xfrm>
            <a:off x="619498" y="5014644"/>
            <a:ext cx="3547120"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altLang="en-US" sz="2200" dirty="0" err="1" smtClean="0"/>
              <a:t>Ciò</a:t>
            </a:r>
            <a:r>
              <a:rPr lang="en-US" altLang="en-US" sz="2200" dirty="0" smtClean="0"/>
              <a:t> </a:t>
            </a:r>
            <a:r>
              <a:rPr lang="en-US" altLang="en-US" sz="2200" dirty="0" err="1" smtClean="0"/>
              <a:t>avviene</a:t>
            </a:r>
            <a:r>
              <a:rPr lang="en-US" altLang="en-US" sz="2200" dirty="0" smtClean="0"/>
              <a:t> </a:t>
            </a:r>
            <a:r>
              <a:rPr lang="en-US" altLang="en-US" sz="2200" dirty="0" err="1" smtClean="0"/>
              <a:t>tramite</a:t>
            </a:r>
            <a:r>
              <a:rPr lang="en-US" altLang="en-US" sz="2200" dirty="0" smtClean="0"/>
              <a:t> la </a:t>
            </a:r>
            <a:r>
              <a:rPr lang="en-US" altLang="en-US" sz="2200" dirty="0" err="1" smtClean="0"/>
              <a:t>creazione</a:t>
            </a:r>
            <a:r>
              <a:rPr lang="en-US" altLang="en-US" sz="2200" dirty="0" smtClean="0"/>
              <a:t> di </a:t>
            </a:r>
            <a:r>
              <a:rPr lang="en-US" altLang="en-US" sz="2200" dirty="0" err="1" smtClean="0"/>
              <a:t>una</a:t>
            </a:r>
            <a:r>
              <a:rPr lang="en-US" altLang="en-US" sz="2200" dirty="0" smtClean="0"/>
              <a:t> </a:t>
            </a:r>
            <a:r>
              <a:rPr lang="en-US" altLang="en-US" sz="2200" dirty="0" err="1" smtClean="0"/>
              <a:t>funzione</a:t>
            </a:r>
            <a:r>
              <a:rPr lang="en-US" altLang="en-US" sz="2200" dirty="0" smtClean="0"/>
              <a:t> kernel “</a:t>
            </a:r>
            <a:r>
              <a:rPr lang="en-US" altLang="en-US" sz="2200" dirty="0" err="1" smtClean="0"/>
              <a:t>piramidale</a:t>
            </a:r>
            <a:r>
              <a:rPr lang="en-US" altLang="en-US" sz="2200" dirty="0" smtClean="0"/>
              <a:t>”</a:t>
            </a:r>
            <a:endParaRPr lang="en-US" altLang="en-US" sz="2200" dirty="0"/>
          </a:p>
        </p:txBody>
      </p:sp>
    </p:spTree>
    <p:extLst>
      <p:ext uri="{BB962C8B-B14F-4D97-AF65-F5344CB8AC3E}">
        <p14:creationId xmlns:p14="http://schemas.microsoft.com/office/powerpoint/2010/main" val="37710742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err="1" smtClean="0"/>
              <a:t>Classificazione</a:t>
            </a:r>
            <a:r>
              <a:rPr lang="en-US" sz="3600" b="1" dirty="0" smtClean="0"/>
              <a:t> (3)</a:t>
            </a:r>
            <a:endParaRPr lang="en-US" sz="3600" b="1" dirty="0"/>
          </a:p>
        </p:txBody>
      </p:sp>
      <p:sp>
        <p:nvSpPr>
          <p:cNvPr id="3" name="Content Placeholder 2"/>
          <p:cNvSpPr>
            <a:spLocks noGrp="1"/>
          </p:cNvSpPr>
          <p:nvPr>
            <p:ph idx="1"/>
          </p:nvPr>
        </p:nvSpPr>
        <p:spPr>
          <a:xfrm>
            <a:off x="539750" y="1412875"/>
            <a:ext cx="8280722" cy="4608413"/>
          </a:xfrm>
        </p:spPr>
        <p:txBody>
          <a:bodyPr/>
          <a:lstStyle/>
          <a:p>
            <a:r>
              <a:rPr lang="it-IT" sz="2800" dirty="0" smtClean="0"/>
              <a:t>Assumendo sia stata eseguita una classificazione a monte, ed una operazione di </a:t>
            </a:r>
            <a:r>
              <a:rPr lang="it-IT" sz="2800" i="1" dirty="0" smtClean="0"/>
              <a:t>indicizzazione (indexing), </a:t>
            </a:r>
            <a:r>
              <a:rPr lang="it-IT" sz="2800" dirty="0" smtClean="0"/>
              <a:t>il </a:t>
            </a:r>
            <a:r>
              <a:rPr lang="it-IT" sz="2800" i="1" dirty="0" smtClean="0"/>
              <a:t>retrieval </a:t>
            </a:r>
            <a:r>
              <a:rPr lang="it-IT" sz="2800" dirty="0" smtClean="0"/>
              <a:t>vi restituisce i risultati della classificazione e dell’indexing</a:t>
            </a:r>
            <a:endParaRPr lang="en-US" sz="2000" i="1" dirty="0" smtClean="0"/>
          </a:p>
          <a:p>
            <a:pPr lvl="1"/>
            <a:endParaRPr lang="it-IT" sz="2400" i="1" dirty="0"/>
          </a:p>
          <a:p>
            <a:pPr lvl="1"/>
            <a:endParaRPr lang="en-US" sz="2400" dirty="0" smtClean="0"/>
          </a:p>
        </p:txBody>
      </p:sp>
      <p:sp>
        <p:nvSpPr>
          <p:cNvPr id="4" name="Slide Number Placeholder 3"/>
          <p:cNvSpPr>
            <a:spLocks noGrp="1"/>
          </p:cNvSpPr>
          <p:nvPr>
            <p:ph type="sldNum" sz="quarter" idx="12"/>
          </p:nvPr>
        </p:nvSpPr>
        <p:spPr/>
        <p:txBody>
          <a:bodyPr/>
          <a:lstStyle/>
          <a:p>
            <a:pPr>
              <a:defRPr/>
            </a:pPr>
            <a:fld id="{386111E9-C70E-4047-A49E-5E2B65831748}" type="slidenum">
              <a:rPr lang="it-IT" smtClean="0"/>
              <a:pPr>
                <a:defRPr/>
              </a:pPr>
              <a:t>6</a:t>
            </a:fld>
            <a:endParaRPr lang="it-IT"/>
          </a:p>
        </p:txBody>
      </p:sp>
      <p:sp>
        <p:nvSpPr>
          <p:cNvPr id="5" name="Rectangle 4"/>
          <p:cNvSpPr/>
          <p:nvPr/>
        </p:nvSpPr>
        <p:spPr>
          <a:xfrm>
            <a:off x="1681602" y="4847382"/>
            <a:ext cx="936104"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834002" y="4999782"/>
            <a:ext cx="936104"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185015" y="4720134"/>
            <a:ext cx="936104"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2067976" y="5169694"/>
            <a:ext cx="936104"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2889846" y="3462063"/>
            <a:ext cx="1915057" cy="584775"/>
          </a:xfrm>
          <a:prstGeom prst="rect">
            <a:avLst/>
          </a:prstGeom>
          <a:noFill/>
        </p:spPr>
        <p:txBody>
          <a:bodyPr wrap="square" rtlCol="0">
            <a:spAutoFit/>
          </a:bodyPr>
          <a:lstStyle/>
          <a:p>
            <a:r>
              <a:rPr lang="it-IT" b="1" dirty="0" smtClean="0"/>
              <a:t>Classificazione + indexing</a:t>
            </a:r>
            <a:endParaRPr lang="en-US" b="1" dirty="0"/>
          </a:p>
        </p:txBody>
      </p:sp>
      <p:cxnSp>
        <p:nvCxnSpPr>
          <p:cNvPr id="11" name="Straight Arrow Connector 10"/>
          <p:cNvCxnSpPr/>
          <p:nvPr/>
        </p:nvCxnSpPr>
        <p:spPr>
          <a:xfrm flipV="1">
            <a:off x="3176673" y="4691718"/>
            <a:ext cx="792088" cy="74995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3176673" y="5525541"/>
            <a:ext cx="792088" cy="152401"/>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4600916" y="5438155"/>
            <a:ext cx="936104"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4796553" y="4192533"/>
            <a:ext cx="936104"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4600916" y="4192533"/>
            <a:ext cx="936104"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4796553" y="5534661"/>
            <a:ext cx="936104"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4612624" y="4446890"/>
            <a:ext cx="925253" cy="338554"/>
          </a:xfrm>
          <a:prstGeom prst="rect">
            <a:avLst/>
          </a:prstGeom>
          <a:noFill/>
        </p:spPr>
        <p:txBody>
          <a:bodyPr wrap="none" rtlCol="0">
            <a:spAutoFit/>
          </a:bodyPr>
          <a:lstStyle/>
          <a:p>
            <a:r>
              <a:rPr lang="it-IT" dirty="0" smtClean="0"/>
              <a:t>persona</a:t>
            </a:r>
            <a:endParaRPr lang="en-US" dirty="0"/>
          </a:p>
        </p:txBody>
      </p:sp>
      <p:sp>
        <p:nvSpPr>
          <p:cNvPr id="24" name="TextBox 23"/>
          <p:cNvSpPr txBox="1"/>
          <p:nvPr/>
        </p:nvSpPr>
        <p:spPr>
          <a:xfrm>
            <a:off x="4887739" y="5797432"/>
            <a:ext cx="753732" cy="338554"/>
          </a:xfrm>
          <a:prstGeom prst="rect">
            <a:avLst/>
          </a:prstGeom>
          <a:noFill/>
        </p:spPr>
        <p:txBody>
          <a:bodyPr wrap="none" rtlCol="0">
            <a:spAutoFit/>
          </a:bodyPr>
          <a:lstStyle/>
          <a:p>
            <a:r>
              <a:rPr lang="it-IT" dirty="0" smtClean="0"/>
              <a:t>albero</a:t>
            </a:r>
            <a:endParaRPr lang="en-US" dirty="0"/>
          </a:p>
        </p:txBody>
      </p:sp>
      <p:pic>
        <p:nvPicPr>
          <p:cNvPr id="296962" name="Picture 2" descr="http://www.simpsoncrazy.com/content/pictures/homer/HomerSimpson18.g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25601" y="2677836"/>
            <a:ext cx="1264818" cy="1264818"/>
          </a:xfrm>
          <a:prstGeom prst="rect">
            <a:avLst/>
          </a:prstGeom>
          <a:noFill/>
          <a:extLst>
            <a:ext uri="{909E8E84-426E-40DD-AFC4-6F175D3DCCD1}">
              <a14:hiddenFill xmlns:a14="http://schemas.microsoft.com/office/drawing/2010/main">
                <a:solidFill>
                  <a:srgbClr val="FFFFFF"/>
                </a:solidFill>
              </a14:hiddenFill>
            </a:ext>
          </a:extLst>
        </p:spPr>
      </p:pic>
      <p:grpSp>
        <p:nvGrpSpPr>
          <p:cNvPr id="26" name="Group 25"/>
          <p:cNvGrpSpPr/>
          <p:nvPr/>
        </p:nvGrpSpPr>
        <p:grpSpPr>
          <a:xfrm>
            <a:off x="7340504" y="2684021"/>
            <a:ext cx="1008112" cy="432048"/>
            <a:chOff x="7956376" y="3140968"/>
            <a:chExt cx="1008112" cy="432048"/>
          </a:xfrm>
        </p:grpSpPr>
        <p:sp>
          <p:nvSpPr>
            <p:cNvPr id="23" name="Rounded Rectangular Callout 22"/>
            <p:cNvSpPr/>
            <p:nvPr/>
          </p:nvSpPr>
          <p:spPr>
            <a:xfrm>
              <a:off x="7956376" y="3140968"/>
              <a:ext cx="1008112" cy="432048"/>
            </a:xfrm>
            <a:prstGeom prst="wedgeRoundRectCallou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7956376" y="3187715"/>
              <a:ext cx="981359" cy="338554"/>
            </a:xfrm>
            <a:prstGeom prst="rect">
              <a:avLst/>
            </a:prstGeom>
            <a:noFill/>
          </p:spPr>
          <p:txBody>
            <a:bodyPr wrap="none" rtlCol="0">
              <a:spAutoFit/>
            </a:bodyPr>
            <a:lstStyle/>
            <a:p>
              <a:r>
                <a:rPr lang="it-IT" b="1" i="1" dirty="0" smtClean="0"/>
                <a:t>persona</a:t>
              </a:r>
              <a:endParaRPr lang="en-US" b="1" i="1" dirty="0"/>
            </a:p>
          </p:txBody>
        </p:sp>
      </p:grpSp>
      <p:sp>
        <p:nvSpPr>
          <p:cNvPr id="29" name="TextBox 28"/>
          <p:cNvSpPr txBox="1"/>
          <p:nvPr/>
        </p:nvSpPr>
        <p:spPr>
          <a:xfrm>
            <a:off x="6436391" y="5152182"/>
            <a:ext cx="984565" cy="338554"/>
          </a:xfrm>
          <a:prstGeom prst="rect">
            <a:avLst/>
          </a:prstGeom>
          <a:noFill/>
        </p:spPr>
        <p:txBody>
          <a:bodyPr wrap="none" rtlCol="0">
            <a:spAutoFit/>
          </a:bodyPr>
          <a:lstStyle/>
          <a:p>
            <a:r>
              <a:rPr lang="it-IT" b="1" dirty="0" smtClean="0"/>
              <a:t>retrieval</a:t>
            </a:r>
            <a:endParaRPr lang="en-US" b="1" dirty="0"/>
          </a:p>
        </p:txBody>
      </p:sp>
      <p:cxnSp>
        <p:nvCxnSpPr>
          <p:cNvPr id="30" name="Straight Arrow Connector 29"/>
          <p:cNvCxnSpPr/>
          <p:nvPr/>
        </p:nvCxnSpPr>
        <p:spPr>
          <a:xfrm flipV="1">
            <a:off x="6300192" y="4616167"/>
            <a:ext cx="1224136" cy="10396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3" name="Rectangle 32"/>
          <p:cNvSpPr/>
          <p:nvPr/>
        </p:nvSpPr>
        <p:spPr>
          <a:xfrm>
            <a:off x="8074495" y="4031670"/>
            <a:ext cx="936104"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7878858" y="4031670"/>
            <a:ext cx="936104"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7890566" y="4286027"/>
            <a:ext cx="925253" cy="338554"/>
          </a:xfrm>
          <a:prstGeom prst="rect">
            <a:avLst/>
          </a:prstGeom>
          <a:noFill/>
        </p:spPr>
        <p:txBody>
          <a:bodyPr wrap="none" rtlCol="0">
            <a:spAutoFit/>
          </a:bodyPr>
          <a:lstStyle/>
          <a:p>
            <a:r>
              <a:rPr lang="it-IT" dirty="0" smtClean="0"/>
              <a:t>persona</a:t>
            </a:r>
            <a:endParaRPr lang="en-US" dirty="0"/>
          </a:p>
        </p:txBody>
      </p:sp>
    </p:spTree>
    <p:extLst>
      <p:ext uri="{BB962C8B-B14F-4D97-AF65-F5344CB8AC3E}">
        <p14:creationId xmlns:p14="http://schemas.microsoft.com/office/powerpoint/2010/main" val="211418958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457200" y="76200"/>
            <a:ext cx="8229600" cy="1143000"/>
          </a:xfrm>
        </p:spPr>
        <p:txBody>
          <a:bodyPr/>
          <a:lstStyle/>
          <a:p>
            <a:pPr eaLnBrk="1" hangingPunct="1"/>
            <a:r>
              <a:rPr lang="en-US" altLang="en-US" smtClean="0"/>
              <a:t>Pyramid Match </a:t>
            </a:r>
            <a:r>
              <a:rPr lang="en-US" altLang="en-US" sz="2800" smtClean="0"/>
              <a:t>(Grauman &amp; Darrell 2005)</a:t>
            </a:r>
          </a:p>
        </p:txBody>
      </p:sp>
      <p:pic>
        <p:nvPicPr>
          <p:cNvPr id="47107" name="Picture 3" descr="Hx"/>
          <p:cNvPicPr>
            <a:picLocks noGrp="1" noChangeAspect="1" noChangeArrowheads="1"/>
          </p:cNvPicPr>
          <p:nvPr>
            <p:ph sz="half" idx="1"/>
          </p:nvPr>
        </p:nvPicPr>
        <p:blipFill>
          <a:blip r:embed="rId4">
            <a:extLst>
              <a:ext uri="{28A0092B-C50C-407E-A947-70E740481C1C}">
                <a14:useLocalDpi xmlns:a14="http://schemas.microsoft.com/office/drawing/2010/main" val="0"/>
              </a:ext>
            </a:extLst>
          </a:blip>
          <a:srcRect/>
          <a:stretch>
            <a:fillRect/>
          </a:stretch>
        </p:blipFill>
        <p:spPr>
          <a:xfrm>
            <a:off x="1450975" y="2798763"/>
            <a:ext cx="2046288" cy="868362"/>
          </a:xfrm>
          <a:noFill/>
        </p:spPr>
      </p:pic>
      <p:sp>
        <p:nvSpPr>
          <p:cNvPr id="47108" name="Text Box 4"/>
          <p:cNvSpPr txBox="1">
            <a:spLocks noChangeArrowheads="1"/>
          </p:cNvSpPr>
          <p:nvPr/>
        </p:nvSpPr>
        <p:spPr bwMode="auto">
          <a:xfrm>
            <a:off x="152400" y="1274763"/>
            <a:ext cx="1828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ltLang="en-US" sz="2400" dirty="0"/>
              <a:t>Histogram intersection</a:t>
            </a:r>
          </a:p>
        </p:txBody>
      </p:sp>
      <p:pic>
        <p:nvPicPr>
          <p:cNvPr id="47109" name="Picture 5" descr="intersectH"/>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57400" y="1219200"/>
            <a:ext cx="6781800"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10" name="Picture 6" descr="blue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2000" y="4094163"/>
            <a:ext cx="2052638" cy="161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11" name="Picture 7" descr="Hy"/>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29000" y="5770563"/>
            <a:ext cx="990600"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12" name="Picture 8" descr="red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95600" y="4094163"/>
            <a:ext cx="2057400" cy="162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13" name="Picture 9" descr="xcap"/>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33400" y="2757488"/>
            <a:ext cx="35718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14" name="Picture 10" descr="ycap"/>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3400" y="3446463"/>
            <a:ext cx="357188"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15" name="Picture 11" descr="bluepts1"/>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60438" y="2570163"/>
            <a:ext cx="3916362" cy="6699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47116" name="Picture 12" descr="redpts1"/>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960438" y="3270250"/>
            <a:ext cx="3916362" cy="65881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nvGrpSpPr>
          <p:cNvPr id="47117" name="Group 13"/>
          <p:cNvGrpSpPr>
            <a:grpSpLocks/>
          </p:cNvGrpSpPr>
          <p:nvPr/>
        </p:nvGrpSpPr>
        <p:grpSpPr bwMode="auto">
          <a:xfrm>
            <a:off x="1639888" y="2963863"/>
            <a:ext cx="1962150" cy="550862"/>
            <a:chOff x="1033" y="2264"/>
            <a:chExt cx="1236" cy="347"/>
          </a:xfrm>
        </p:grpSpPr>
        <p:sp>
          <p:nvSpPr>
            <p:cNvPr id="47123" name="Line 14"/>
            <p:cNvSpPr>
              <a:spLocks noChangeAspect="1" noChangeShapeType="1"/>
            </p:cNvSpPr>
            <p:nvPr/>
          </p:nvSpPr>
          <p:spPr bwMode="auto">
            <a:xfrm flipV="1">
              <a:off x="1033" y="2264"/>
              <a:ext cx="0" cy="347"/>
            </a:xfrm>
            <a:prstGeom prst="line">
              <a:avLst/>
            </a:prstGeom>
            <a:noFill/>
            <a:ln w="76200">
              <a:solidFill>
                <a:srgbClr val="0099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7124" name="Line 15"/>
            <p:cNvSpPr>
              <a:spLocks noChangeAspect="1" noChangeShapeType="1"/>
            </p:cNvSpPr>
            <p:nvPr/>
          </p:nvSpPr>
          <p:spPr bwMode="auto">
            <a:xfrm flipV="1">
              <a:off x="1654" y="2264"/>
              <a:ext cx="0" cy="347"/>
            </a:xfrm>
            <a:prstGeom prst="line">
              <a:avLst/>
            </a:prstGeom>
            <a:noFill/>
            <a:ln w="76200">
              <a:solidFill>
                <a:srgbClr val="009900"/>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47125" name="Group 16"/>
            <p:cNvGrpSpPr>
              <a:grpSpLocks noChangeAspect="1"/>
            </p:cNvGrpSpPr>
            <p:nvPr/>
          </p:nvGrpSpPr>
          <p:grpSpPr bwMode="auto">
            <a:xfrm>
              <a:off x="1897" y="2264"/>
              <a:ext cx="372" cy="347"/>
              <a:chOff x="2112" y="1584"/>
              <a:chExt cx="455" cy="576"/>
            </a:xfrm>
          </p:grpSpPr>
          <p:sp>
            <p:nvSpPr>
              <p:cNvPr id="47126" name="Line 17"/>
              <p:cNvSpPr>
                <a:spLocks noChangeAspect="1" noChangeShapeType="1"/>
              </p:cNvSpPr>
              <p:nvPr/>
            </p:nvSpPr>
            <p:spPr bwMode="auto">
              <a:xfrm flipH="1" flipV="1">
                <a:off x="2435" y="1584"/>
                <a:ext cx="132" cy="576"/>
              </a:xfrm>
              <a:prstGeom prst="line">
                <a:avLst/>
              </a:prstGeom>
              <a:noFill/>
              <a:ln w="76200">
                <a:solidFill>
                  <a:srgbClr val="0099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7127" name="Line 18"/>
              <p:cNvSpPr>
                <a:spLocks noChangeAspect="1" noChangeShapeType="1"/>
              </p:cNvSpPr>
              <p:nvPr/>
            </p:nvSpPr>
            <p:spPr bwMode="auto">
              <a:xfrm flipV="1">
                <a:off x="2112" y="1584"/>
                <a:ext cx="144" cy="576"/>
              </a:xfrm>
              <a:prstGeom prst="line">
                <a:avLst/>
              </a:prstGeom>
              <a:noFill/>
              <a:ln w="76200">
                <a:solidFill>
                  <a:srgbClr val="0099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grpSp>
        <p:nvGrpSpPr>
          <p:cNvPr id="47118" name="Group 19"/>
          <p:cNvGrpSpPr>
            <a:grpSpLocks/>
          </p:cNvGrpSpPr>
          <p:nvPr/>
        </p:nvGrpSpPr>
        <p:grpSpPr bwMode="auto">
          <a:xfrm>
            <a:off x="5214938" y="4094163"/>
            <a:ext cx="3395662" cy="2065337"/>
            <a:chOff x="3285" y="2976"/>
            <a:chExt cx="2139" cy="1301"/>
          </a:xfrm>
        </p:grpSpPr>
        <p:pic>
          <p:nvPicPr>
            <p:cNvPr id="47121" name="Picture 20" descr="intersecteq4"/>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285" y="4032"/>
              <a:ext cx="2139" cy="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22" name="Picture 21" descr="inters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600" y="2976"/>
              <a:ext cx="1296" cy="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47119" name="Picture 22" descr="Hx"/>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1600" y="5778500"/>
            <a:ext cx="914400"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20" name="Text Box 23"/>
          <p:cNvSpPr txBox="1">
            <a:spLocks noChangeArrowheads="1"/>
          </p:cNvSpPr>
          <p:nvPr/>
        </p:nvSpPr>
        <p:spPr bwMode="auto">
          <a:xfrm>
            <a:off x="6229350" y="6477000"/>
            <a:ext cx="28384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1600"/>
              <a:t>Slide credit: Kristen Grauman</a:t>
            </a:r>
          </a:p>
        </p:txBody>
      </p:sp>
      <p:graphicFrame>
        <p:nvGraphicFramePr>
          <p:cNvPr id="2" name="Object 1"/>
          <p:cNvGraphicFramePr>
            <a:graphicFrameLocks noChangeAspect="1"/>
          </p:cNvGraphicFramePr>
          <p:nvPr>
            <p:extLst>
              <p:ext uri="{D42A27DB-BD31-4B8C-83A1-F6EECF244321}">
                <p14:modId xmlns:p14="http://schemas.microsoft.com/office/powerpoint/2010/main" val="2252293326"/>
              </p:ext>
            </p:extLst>
          </p:nvPr>
        </p:nvGraphicFramePr>
        <p:xfrm>
          <a:off x="5111409" y="1037772"/>
          <a:ext cx="731838" cy="415925"/>
        </p:xfrm>
        <a:graphic>
          <a:graphicData uri="http://schemas.openxmlformats.org/presentationml/2006/ole">
            <mc:AlternateContent xmlns:mc="http://schemas.openxmlformats.org/markup-compatibility/2006">
              <mc:Choice xmlns:v="urn:schemas-microsoft-com:vml" Requires="v">
                <p:oleObj spid="_x0000_s246791" name="Equation" r:id="rId15" imgW="177480" imgH="177480" progId="Equation.3">
                  <p:embed/>
                </p:oleObj>
              </mc:Choice>
              <mc:Fallback>
                <p:oleObj name="Equation" r:id="rId15" imgW="177480" imgH="177480" progId="Equation.3">
                  <p:embed/>
                  <p:pic>
                    <p:nvPicPr>
                      <p:cNvPr id="0" name=""/>
                      <p:cNvPicPr/>
                      <p:nvPr/>
                    </p:nvPicPr>
                    <p:blipFill>
                      <a:blip r:embed="rId16"/>
                      <a:stretch>
                        <a:fillRect/>
                      </a:stretch>
                    </p:blipFill>
                    <p:spPr>
                      <a:xfrm>
                        <a:off x="5111409" y="1037772"/>
                        <a:ext cx="731838" cy="415925"/>
                      </a:xfrm>
                      <a:prstGeom prst="rect">
                        <a:avLst/>
                      </a:prstGeom>
                      <a:solidFill>
                        <a:schemeClr val="bg1"/>
                      </a:solidFill>
                    </p:spPr>
                  </p:pic>
                </p:oleObj>
              </mc:Fallback>
            </mc:AlternateContent>
          </a:graphicData>
        </a:graphic>
      </p:graphicFrame>
      <p:sp>
        <p:nvSpPr>
          <p:cNvPr id="3" name="Rectangle 2"/>
          <p:cNvSpPr/>
          <p:nvPr/>
        </p:nvSpPr>
        <p:spPr>
          <a:xfrm>
            <a:off x="5173925" y="2277374"/>
            <a:ext cx="3665275" cy="1815882"/>
          </a:xfrm>
          <a:prstGeom prst="rect">
            <a:avLst/>
          </a:prstGeom>
        </p:spPr>
        <p:txBody>
          <a:bodyPr wrap="square">
            <a:spAutoFit/>
          </a:bodyPr>
          <a:lstStyle/>
          <a:p>
            <a:pPr marL="342900" lvl="0" indent="-342900" eaLnBrk="0" hangingPunct="0">
              <a:spcBef>
                <a:spcPct val="20000"/>
              </a:spcBef>
              <a:buFontTx/>
              <a:buChar char="•"/>
            </a:pPr>
            <a:r>
              <a:rPr lang="it-IT" sz="2800" kern="0" dirty="0" smtClean="0">
                <a:solidFill>
                  <a:srgbClr val="000000"/>
                </a:solidFill>
                <a:latin typeface="Tahoma"/>
                <a:cs typeface="Arial"/>
              </a:rPr>
              <a:t>Definisco l’operatore di intersezione tra istogrammi</a:t>
            </a:r>
            <a:endParaRPr lang="it-IT" sz="2800" kern="0" dirty="0">
              <a:solidFill>
                <a:srgbClr val="000000"/>
              </a:solidFill>
              <a:latin typeface="Tahoma"/>
              <a:cs typeface="Arial"/>
            </a:endParaRPr>
          </a:p>
        </p:txBody>
      </p:sp>
    </p:spTree>
    <p:extLst>
      <p:ext uri="{BB962C8B-B14F-4D97-AF65-F5344CB8AC3E}">
        <p14:creationId xmlns:p14="http://schemas.microsoft.com/office/powerpoint/2010/main" val="104066879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130" name="Group 2"/>
          <p:cNvGrpSpPr>
            <a:grpSpLocks noChangeAspect="1"/>
          </p:cNvGrpSpPr>
          <p:nvPr/>
        </p:nvGrpSpPr>
        <p:grpSpPr bwMode="auto">
          <a:xfrm>
            <a:off x="228600" y="3957638"/>
            <a:ext cx="8763000" cy="460375"/>
            <a:chOff x="-2640" y="2928"/>
            <a:chExt cx="8292" cy="436"/>
          </a:xfrm>
        </p:grpSpPr>
        <p:pic>
          <p:nvPicPr>
            <p:cNvPr id="48144" name="Picture 3" descr="nipart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40" y="2928"/>
              <a:ext cx="4032" cy="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45" name="Picture 4" descr="nipart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0" y="2928"/>
              <a:ext cx="4212" cy="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8131" name="Rectangle 6"/>
          <p:cNvSpPr>
            <a:spLocks noChangeArrowheads="1"/>
          </p:cNvSpPr>
          <p:nvPr/>
        </p:nvSpPr>
        <p:spPr bwMode="auto">
          <a:xfrm>
            <a:off x="228600" y="3271838"/>
            <a:ext cx="8839200" cy="1295400"/>
          </a:xfrm>
          <a:prstGeom prst="rect">
            <a:avLst/>
          </a:prstGeom>
          <a:noFill/>
          <a:ln w="349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grpSp>
        <p:nvGrpSpPr>
          <p:cNvPr id="48132" name="Group 7"/>
          <p:cNvGrpSpPr>
            <a:grpSpLocks/>
          </p:cNvGrpSpPr>
          <p:nvPr/>
        </p:nvGrpSpPr>
        <p:grpSpPr bwMode="auto">
          <a:xfrm>
            <a:off x="1736725" y="4567241"/>
            <a:ext cx="5791200" cy="1666876"/>
            <a:chOff x="1094" y="3552"/>
            <a:chExt cx="3648" cy="1050"/>
          </a:xfrm>
        </p:grpSpPr>
        <p:sp>
          <p:nvSpPr>
            <p:cNvPr id="48142" name="Text Box 8"/>
            <p:cNvSpPr txBox="1">
              <a:spLocks noChangeArrowheads="1"/>
            </p:cNvSpPr>
            <p:nvPr/>
          </p:nvSpPr>
          <p:spPr bwMode="auto">
            <a:xfrm>
              <a:off x="1094" y="3691"/>
              <a:ext cx="3648" cy="911"/>
            </a:xfrm>
            <a:prstGeom prst="rect">
              <a:avLst/>
            </a:prstGeom>
            <a:noFill/>
            <a:ln w="158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altLang="en-US" sz="2200" dirty="0" smtClean="0"/>
                <a:t>La </a:t>
              </a:r>
              <a:r>
                <a:rPr lang="en-US" altLang="en-US" sz="2200" dirty="0" err="1" smtClean="0"/>
                <a:t>differenza</a:t>
              </a:r>
              <a:r>
                <a:rPr lang="en-US" altLang="en-US" sz="2200" dirty="0" smtClean="0"/>
                <a:t> </a:t>
              </a:r>
              <a:r>
                <a:rPr lang="en-US" altLang="en-US" sz="2200" dirty="0" err="1" smtClean="0"/>
                <a:t>tra</a:t>
              </a:r>
              <a:r>
                <a:rPr lang="en-US" altLang="en-US" sz="2200" dirty="0" smtClean="0"/>
                <a:t> le </a:t>
              </a:r>
              <a:r>
                <a:rPr lang="en-US" altLang="en-US" sz="2200" dirty="0" err="1" smtClean="0"/>
                <a:t>intersezioni</a:t>
              </a:r>
              <a:r>
                <a:rPr lang="en-US" altLang="en-US" sz="2200" dirty="0" smtClean="0"/>
                <a:t> </a:t>
              </a:r>
              <a:r>
                <a:rPr lang="en-US" altLang="en-US" sz="2200" dirty="0" err="1" smtClean="0"/>
                <a:t>degli</a:t>
              </a:r>
              <a:r>
                <a:rPr lang="en-US" altLang="en-US" sz="2200" dirty="0" smtClean="0"/>
                <a:t> </a:t>
              </a:r>
              <a:r>
                <a:rPr lang="en-US" altLang="en-US" sz="2200" dirty="0" err="1" smtClean="0"/>
                <a:t>istogrammi</a:t>
              </a:r>
              <a:r>
                <a:rPr lang="en-US" altLang="en-US" sz="2200" dirty="0" smtClean="0"/>
                <a:t> a </a:t>
              </a:r>
              <a:r>
                <a:rPr lang="en-US" altLang="en-US" sz="2200" dirty="0" err="1" smtClean="0"/>
                <a:t>livelli</a:t>
              </a:r>
              <a:r>
                <a:rPr lang="en-US" altLang="en-US" sz="2200" dirty="0" smtClean="0"/>
                <a:t> </a:t>
              </a:r>
              <a:r>
                <a:rPr lang="en-US" altLang="en-US" sz="2200" dirty="0" err="1" smtClean="0"/>
                <a:t>consecutivi</a:t>
              </a:r>
              <a:r>
                <a:rPr lang="en-US" altLang="en-US" sz="2200" dirty="0" smtClean="0"/>
                <a:t> </a:t>
              </a:r>
              <a:r>
                <a:rPr lang="en-US" altLang="en-US" sz="2200" dirty="0" err="1" smtClean="0"/>
                <a:t>conta</a:t>
              </a:r>
              <a:r>
                <a:rPr lang="en-US" altLang="en-US" sz="2200" dirty="0" smtClean="0"/>
                <a:t> </a:t>
              </a:r>
              <a:r>
                <a:rPr lang="en-US" altLang="en-US" sz="2200" dirty="0" err="1" smtClean="0"/>
                <a:t>il</a:t>
              </a:r>
              <a:r>
                <a:rPr lang="en-US" altLang="en-US" sz="2200" dirty="0" smtClean="0"/>
                <a:t> </a:t>
              </a:r>
              <a:r>
                <a:rPr lang="en-US" altLang="en-US" sz="2200" dirty="0" err="1" smtClean="0"/>
                <a:t>numero</a:t>
              </a:r>
              <a:r>
                <a:rPr lang="en-US" altLang="en-US" sz="2200" dirty="0" smtClean="0"/>
                <a:t> di </a:t>
              </a:r>
              <a:r>
                <a:rPr lang="en-US" altLang="en-US" sz="2200" dirty="0" err="1" smtClean="0"/>
                <a:t>nuove</a:t>
              </a:r>
              <a:r>
                <a:rPr lang="en-US" altLang="en-US" sz="2200" dirty="0" smtClean="0"/>
                <a:t> </a:t>
              </a:r>
              <a:r>
                <a:rPr lang="en-US" altLang="en-US" sz="2200" dirty="0" err="1" smtClean="0"/>
                <a:t>coppie</a:t>
              </a:r>
              <a:r>
                <a:rPr lang="en-US" altLang="en-US" sz="2200" dirty="0" smtClean="0"/>
                <a:t> </a:t>
              </a:r>
              <a:r>
                <a:rPr lang="en-US" altLang="en-US" sz="2200" dirty="0" err="1" smtClean="0"/>
                <a:t>matchate</a:t>
              </a:r>
              <a:r>
                <a:rPr lang="en-US" altLang="en-US" sz="2200" dirty="0" smtClean="0"/>
                <a:t> </a:t>
              </a:r>
              <a:r>
                <a:rPr lang="en-US" altLang="en-US" sz="2200" dirty="0" err="1" smtClean="0"/>
                <a:t>tra</a:t>
              </a:r>
              <a:r>
                <a:rPr lang="en-US" altLang="en-US" sz="2200" dirty="0" smtClean="0"/>
                <a:t> un </a:t>
              </a:r>
              <a:r>
                <a:rPr lang="en-US" altLang="en-US" sz="2200" dirty="0" err="1" smtClean="0"/>
                <a:t>livello</a:t>
              </a:r>
              <a:r>
                <a:rPr lang="en-US" altLang="en-US" sz="2200" dirty="0" smtClean="0"/>
                <a:t> e </a:t>
              </a:r>
              <a:r>
                <a:rPr lang="en-US" altLang="en-US" sz="2200" dirty="0" err="1" smtClean="0"/>
                <a:t>l’altro</a:t>
              </a:r>
              <a:endParaRPr lang="en-US" altLang="en-US" sz="2200" dirty="0"/>
            </a:p>
          </p:txBody>
        </p:sp>
        <p:sp>
          <p:nvSpPr>
            <p:cNvPr id="48143" name="Line 9"/>
            <p:cNvSpPr>
              <a:spLocks noChangeShapeType="1"/>
            </p:cNvSpPr>
            <p:nvPr/>
          </p:nvSpPr>
          <p:spPr bwMode="auto">
            <a:xfrm flipV="1">
              <a:off x="2928" y="3552"/>
              <a:ext cx="0" cy="288"/>
            </a:xfrm>
            <a:prstGeom prst="line">
              <a:avLst/>
            </a:prstGeom>
            <a:noFill/>
            <a:ln w="254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grpSp>
        <p:nvGrpSpPr>
          <p:cNvPr id="48133" name="Group 10"/>
          <p:cNvGrpSpPr>
            <a:grpSpLocks/>
          </p:cNvGrpSpPr>
          <p:nvPr/>
        </p:nvGrpSpPr>
        <p:grpSpPr bwMode="auto">
          <a:xfrm>
            <a:off x="1447800" y="3255963"/>
            <a:ext cx="7467600" cy="549275"/>
            <a:chOff x="912" y="2582"/>
            <a:chExt cx="4704" cy="346"/>
          </a:xfrm>
        </p:grpSpPr>
        <p:sp>
          <p:nvSpPr>
            <p:cNvPr id="48138" name="AutoShape 11"/>
            <p:cNvSpPr>
              <a:spLocks/>
            </p:cNvSpPr>
            <p:nvPr/>
          </p:nvSpPr>
          <p:spPr bwMode="auto">
            <a:xfrm rot="5400000">
              <a:off x="1800" y="1944"/>
              <a:ext cx="96" cy="1872"/>
            </a:xfrm>
            <a:prstGeom prst="leftBrace">
              <a:avLst>
                <a:gd name="adj1" fmla="val 162500"/>
                <a:gd name="adj2" fmla="val 50000"/>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48139" name="AutoShape 12"/>
            <p:cNvSpPr>
              <a:spLocks/>
            </p:cNvSpPr>
            <p:nvPr/>
          </p:nvSpPr>
          <p:spPr bwMode="auto">
            <a:xfrm rot="5400000">
              <a:off x="4392" y="1704"/>
              <a:ext cx="96" cy="2352"/>
            </a:xfrm>
            <a:prstGeom prst="leftBrace">
              <a:avLst>
                <a:gd name="adj1" fmla="val 204167"/>
                <a:gd name="adj2" fmla="val 50000"/>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48140" name="Text Box 13"/>
            <p:cNvSpPr txBox="1">
              <a:spLocks noChangeArrowheads="1"/>
            </p:cNvSpPr>
            <p:nvPr/>
          </p:nvSpPr>
          <p:spPr bwMode="auto">
            <a:xfrm>
              <a:off x="1056" y="2582"/>
              <a:ext cx="1632"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ltLang="en-US" sz="2000"/>
                <a:t>matches at this level</a:t>
              </a:r>
            </a:p>
          </p:txBody>
        </p:sp>
        <p:sp>
          <p:nvSpPr>
            <p:cNvPr id="48141" name="Text Box 14"/>
            <p:cNvSpPr txBox="1">
              <a:spLocks noChangeArrowheads="1"/>
            </p:cNvSpPr>
            <p:nvPr/>
          </p:nvSpPr>
          <p:spPr bwMode="auto">
            <a:xfrm>
              <a:off x="3504" y="2582"/>
              <a:ext cx="20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ltLang="en-US" sz="2000"/>
                <a:t>matches at previous level</a:t>
              </a:r>
            </a:p>
          </p:txBody>
        </p:sp>
      </p:grpSp>
      <p:sp>
        <p:nvSpPr>
          <p:cNvPr id="48134" name="Text Box 15"/>
          <p:cNvSpPr txBox="1">
            <a:spLocks noChangeArrowheads="1"/>
          </p:cNvSpPr>
          <p:nvPr/>
        </p:nvSpPr>
        <p:spPr bwMode="auto">
          <a:xfrm>
            <a:off x="152400" y="1579563"/>
            <a:ext cx="1828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ltLang="en-US" sz="2400"/>
              <a:t>Histogram intersection</a:t>
            </a:r>
          </a:p>
        </p:txBody>
      </p:sp>
      <p:pic>
        <p:nvPicPr>
          <p:cNvPr id="48135" name="Picture 16" descr="intersectH"/>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57400" y="1524000"/>
            <a:ext cx="6781800"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6" name="Rectangle 19"/>
          <p:cNvSpPr>
            <a:spLocks noGrp="1" noChangeArrowheads="1"/>
          </p:cNvSpPr>
          <p:nvPr>
            <p:ph type="title"/>
          </p:nvPr>
        </p:nvSpPr>
        <p:spPr>
          <a:xfrm>
            <a:off x="457200" y="76200"/>
            <a:ext cx="8229600" cy="1143000"/>
          </a:xfrm>
          <a:noFill/>
        </p:spPr>
        <p:txBody>
          <a:bodyPr/>
          <a:lstStyle/>
          <a:p>
            <a:pPr eaLnBrk="1" hangingPunct="1"/>
            <a:r>
              <a:rPr lang="en-US" altLang="en-US" smtClean="0"/>
              <a:t>Pyramid Match </a:t>
            </a:r>
            <a:r>
              <a:rPr lang="en-US" altLang="en-US" sz="2800" smtClean="0"/>
              <a:t>(Grauman &amp; Darrell 2005)</a:t>
            </a:r>
          </a:p>
        </p:txBody>
      </p:sp>
      <p:sp>
        <p:nvSpPr>
          <p:cNvPr id="48137" name="Text Box 20"/>
          <p:cNvSpPr txBox="1">
            <a:spLocks noChangeArrowheads="1"/>
          </p:cNvSpPr>
          <p:nvPr/>
        </p:nvSpPr>
        <p:spPr bwMode="auto">
          <a:xfrm>
            <a:off x="6229350" y="6477000"/>
            <a:ext cx="28384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1600"/>
              <a:t>Slide credit: Kristen Grauman</a:t>
            </a:r>
          </a:p>
        </p:txBody>
      </p:sp>
      <p:graphicFrame>
        <p:nvGraphicFramePr>
          <p:cNvPr id="2" name="Object 1"/>
          <p:cNvGraphicFramePr>
            <a:graphicFrameLocks noChangeAspect="1"/>
          </p:cNvGraphicFramePr>
          <p:nvPr>
            <p:extLst>
              <p:ext uri="{D42A27DB-BD31-4B8C-83A1-F6EECF244321}">
                <p14:modId xmlns:p14="http://schemas.microsoft.com/office/powerpoint/2010/main" val="1727532667"/>
              </p:ext>
            </p:extLst>
          </p:nvPr>
        </p:nvGraphicFramePr>
        <p:xfrm>
          <a:off x="5082381" y="1316037"/>
          <a:ext cx="731838" cy="415925"/>
        </p:xfrm>
        <a:graphic>
          <a:graphicData uri="http://schemas.openxmlformats.org/presentationml/2006/ole">
            <mc:AlternateContent xmlns:mc="http://schemas.openxmlformats.org/markup-compatibility/2006">
              <mc:Choice xmlns:v="urn:schemas-microsoft-com:vml" Requires="v">
                <p:oleObj spid="_x0000_s244750" name="Equation" r:id="rId7" imgW="177480" imgH="177480" progId="Equation.3">
                  <p:embed/>
                </p:oleObj>
              </mc:Choice>
              <mc:Fallback>
                <p:oleObj name="Equation" r:id="rId7" imgW="177480" imgH="177480" progId="Equation.3">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82381" y="1316037"/>
                        <a:ext cx="731838" cy="4159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724399934"/>
              </p:ext>
            </p:extLst>
          </p:nvPr>
        </p:nvGraphicFramePr>
        <p:xfrm>
          <a:off x="272142" y="3859212"/>
          <a:ext cx="467221" cy="657225"/>
        </p:xfrm>
        <a:graphic>
          <a:graphicData uri="http://schemas.openxmlformats.org/presentationml/2006/ole">
            <mc:AlternateContent xmlns:mc="http://schemas.openxmlformats.org/markup-compatibility/2006">
              <mc:Choice xmlns:v="urn:schemas-microsoft-com:vml" Requires="v">
                <p:oleObj spid="_x0000_s244751" name="Equation" r:id="rId9" imgW="164880" imgH="228600" progId="Equation.3">
                  <p:embed/>
                </p:oleObj>
              </mc:Choice>
              <mc:Fallback>
                <p:oleObj name="Equation" r:id="rId9" imgW="164880" imgH="228600" progId="Equation.3">
                  <p:embed/>
                  <p:pic>
                    <p:nvPicPr>
                      <p:cNvPr id="0" name="Object 1"/>
                      <p:cNvPicPr>
                        <a:picLocks noChangeAspect="1" noChangeArrowheads="1"/>
                      </p:cNvPicPr>
                      <p:nvPr/>
                    </p:nvPicPr>
                    <p:blipFill>
                      <a:blip r:embed="rId10"/>
                      <a:srcRect/>
                      <a:stretch>
                        <a:fillRect/>
                      </a:stretch>
                    </p:blipFill>
                    <p:spPr bwMode="auto">
                      <a:xfrm>
                        <a:off x="272142" y="3859212"/>
                        <a:ext cx="467221" cy="657225"/>
                      </a:xfrm>
                      <a:prstGeom prst="rect">
                        <a:avLst/>
                      </a:prstGeom>
                      <a:solidFill>
                        <a:schemeClr val="bg1"/>
                      </a:solidFill>
                      <a:ln>
                        <a:noFill/>
                      </a:ln>
                    </p:spPr>
                  </p:pic>
                </p:oleObj>
              </mc:Fallback>
            </mc:AlternateContent>
          </a:graphicData>
        </a:graphic>
      </p:graphicFrame>
    </p:spTree>
    <p:extLst>
      <p:ext uri="{BB962C8B-B14F-4D97-AF65-F5344CB8AC3E}">
        <p14:creationId xmlns:p14="http://schemas.microsoft.com/office/powerpoint/2010/main" val="102207747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457200" y="76200"/>
            <a:ext cx="8229600" cy="1143000"/>
          </a:xfrm>
        </p:spPr>
        <p:txBody>
          <a:bodyPr/>
          <a:lstStyle/>
          <a:p>
            <a:pPr eaLnBrk="1" hangingPunct="1"/>
            <a:r>
              <a:rPr lang="en-US" altLang="en-US" smtClean="0"/>
              <a:t>Pyramid match kernel</a:t>
            </a:r>
          </a:p>
        </p:txBody>
      </p:sp>
      <p:sp>
        <p:nvSpPr>
          <p:cNvPr id="49155" name="Text Box 3"/>
          <p:cNvSpPr txBox="1">
            <a:spLocks noChangeArrowheads="1"/>
          </p:cNvSpPr>
          <p:nvPr/>
        </p:nvSpPr>
        <p:spPr bwMode="auto">
          <a:xfrm>
            <a:off x="914400" y="4941168"/>
            <a:ext cx="76200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buFontTx/>
              <a:buChar char="•"/>
            </a:pPr>
            <a:r>
              <a:rPr lang="en-US" altLang="en-US" sz="2400" dirty="0"/>
              <a:t>  </a:t>
            </a:r>
            <a:r>
              <a:rPr lang="en-US" altLang="en-US" sz="2400" dirty="0" smtClean="0"/>
              <a:t>I </a:t>
            </a:r>
            <a:r>
              <a:rPr lang="en-US" altLang="en-US" sz="2400" dirty="0" err="1" smtClean="0"/>
              <a:t>pesi</a:t>
            </a:r>
            <a:r>
              <a:rPr lang="en-US" altLang="en-US" sz="2400" dirty="0" smtClean="0"/>
              <a:t> </a:t>
            </a:r>
            <a:r>
              <a:rPr lang="en-US" altLang="en-US" sz="2400" dirty="0" err="1" smtClean="0"/>
              <a:t>sono</a:t>
            </a:r>
            <a:r>
              <a:rPr lang="en-US" altLang="en-US" sz="2400" dirty="0" smtClean="0"/>
              <a:t> </a:t>
            </a:r>
            <a:r>
              <a:rPr lang="en-US" altLang="en-US" sz="2400" dirty="0" err="1" smtClean="0"/>
              <a:t>inversamente</a:t>
            </a:r>
            <a:r>
              <a:rPr lang="en-US" altLang="en-US" sz="2400" dirty="0" smtClean="0"/>
              <a:t> </a:t>
            </a:r>
            <a:r>
              <a:rPr lang="en-US" altLang="en-US" sz="2400" dirty="0" err="1" smtClean="0"/>
              <a:t>proporzionali</a:t>
            </a:r>
            <a:r>
              <a:rPr lang="en-US" altLang="en-US" sz="2400" dirty="0" smtClean="0"/>
              <a:t> al bin size </a:t>
            </a:r>
            <a:endParaRPr lang="en-US" altLang="en-US" sz="2400" dirty="0"/>
          </a:p>
          <a:p>
            <a:pPr eaLnBrk="1" hangingPunct="1">
              <a:spcBef>
                <a:spcPct val="50000"/>
              </a:spcBef>
              <a:buFontTx/>
              <a:buChar char="•"/>
            </a:pPr>
            <a:r>
              <a:rPr lang="en-US" altLang="en-US" sz="2400" dirty="0" smtClean="0"/>
              <a:t>  </a:t>
            </a:r>
            <a:r>
              <a:rPr lang="en-US" altLang="en-US" sz="2400" dirty="0" err="1" smtClean="0"/>
              <a:t>Bisogna</a:t>
            </a:r>
            <a:r>
              <a:rPr lang="en-US" altLang="en-US" sz="2400" dirty="0" smtClean="0"/>
              <a:t> fare </a:t>
            </a:r>
            <a:r>
              <a:rPr lang="en-US" altLang="en-US" sz="2400" dirty="0" err="1" smtClean="0"/>
              <a:t>attenzione</a:t>
            </a:r>
            <a:r>
              <a:rPr lang="en-US" altLang="en-US" sz="2400" dirty="0" smtClean="0"/>
              <a:t> </a:t>
            </a:r>
            <a:r>
              <a:rPr lang="en-US" altLang="en-US" sz="2400" dirty="0" err="1" smtClean="0"/>
              <a:t>alla</a:t>
            </a:r>
            <a:r>
              <a:rPr lang="en-US" altLang="en-US" sz="2400" dirty="0" smtClean="0"/>
              <a:t> </a:t>
            </a:r>
            <a:r>
              <a:rPr lang="en-US" altLang="en-US" sz="2400" dirty="0" err="1" smtClean="0"/>
              <a:t>normalizzazione</a:t>
            </a:r>
            <a:r>
              <a:rPr lang="en-US" altLang="en-US" sz="2400" dirty="0" smtClean="0"/>
              <a:t> </a:t>
            </a:r>
            <a:r>
              <a:rPr lang="en-US" altLang="en-US" sz="2400" dirty="0" err="1" smtClean="0"/>
              <a:t>delle</a:t>
            </a:r>
            <a:r>
              <a:rPr lang="en-US" altLang="en-US" sz="2400" dirty="0" smtClean="0"/>
              <a:t> features</a:t>
            </a:r>
            <a:endParaRPr lang="en-US" altLang="en-US" sz="2400" dirty="0"/>
          </a:p>
        </p:txBody>
      </p:sp>
      <p:grpSp>
        <p:nvGrpSpPr>
          <p:cNvPr id="49156" name="Group 4"/>
          <p:cNvGrpSpPr>
            <a:grpSpLocks/>
          </p:cNvGrpSpPr>
          <p:nvPr/>
        </p:nvGrpSpPr>
        <p:grpSpPr bwMode="auto">
          <a:xfrm>
            <a:off x="457200" y="2563813"/>
            <a:ext cx="8534400" cy="1246187"/>
            <a:chOff x="288" y="2479"/>
            <a:chExt cx="5376" cy="785"/>
          </a:xfrm>
        </p:grpSpPr>
        <p:pic>
          <p:nvPicPr>
            <p:cNvPr id="49171" name="Picture 5" descr="ktilde_part1"/>
            <p:cNvPicPr>
              <a:picLocks noChangeAspect="1" noChangeArrowheads="1"/>
            </p:cNvPicPr>
            <p:nvPr/>
          </p:nvPicPr>
          <p:blipFill>
            <a:blip r:embed="rId3" cstate="print">
              <a:extLst>
                <a:ext uri="{28A0092B-C50C-407E-A947-70E740481C1C}">
                  <a14:useLocalDpi xmlns:a14="http://schemas.microsoft.com/office/drawing/2010/main" val="0"/>
                </a:ext>
              </a:extLst>
            </a:blip>
            <a:srcRect l="6625" b="-6512"/>
            <a:stretch>
              <a:fillRect/>
            </a:stretch>
          </p:blipFill>
          <p:spPr bwMode="auto">
            <a:xfrm>
              <a:off x="288" y="2479"/>
              <a:ext cx="2706" cy="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72" name="Picture 6" descr="ktilde_part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43" y="2626"/>
              <a:ext cx="2621" cy="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9157" name="Rectangle 7"/>
          <p:cNvSpPr>
            <a:spLocks noChangeArrowheads="1"/>
          </p:cNvSpPr>
          <p:nvPr/>
        </p:nvSpPr>
        <p:spPr bwMode="auto">
          <a:xfrm>
            <a:off x="685800" y="1768475"/>
            <a:ext cx="1295400" cy="381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grpSp>
        <p:nvGrpSpPr>
          <p:cNvPr id="49158" name="Group 8"/>
          <p:cNvGrpSpPr>
            <a:grpSpLocks/>
          </p:cNvGrpSpPr>
          <p:nvPr/>
        </p:nvGrpSpPr>
        <p:grpSpPr bwMode="auto">
          <a:xfrm>
            <a:off x="2438400" y="1470025"/>
            <a:ext cx="4495800" cy="1441450"/>
            <a:chOff x="1296" y="1344"/>
            <a:chExt cx="2832" cy="908"/>
          </a:xfrm>
        </p:grpSpPr>
        <p:pic>
          <p:nvPicPr>
            <p:cNvPr id="49169" name="Picture 9" descr="ktilde"/>
            <p:cNvPicPr>
              <a:picLocks noChangeAspect="1" noChangeArrowheads="1"/>
            </p:cNvPicPr>
            <p:nvPr/>
          </p:nvPicPr>
          <p:blipFill>
            <a:blip r:embed="rId5">
              <a:extLst>
                <a:ext uri="{28A0092B-C50C-407E-A947-70E740481C1C}">
                  <a14:useLocalDpi xmlns:a14="http://schemas.microsoft.com/office/drawing/2010/main" val="0"/>
                </a:ext>
              </a:extLst>
            </a:blip>
            <a:srcRect r="30656" b="5022"/>
            <a:stretch>
              <a:fillRect/>
            </a:stretch>
          </p:blipFill>
          <p:spPr bwMode="auto">
            <a:xfrm>
              <a:off x="1305" y="1344"/>
              <a:ext cx="2823" cy="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70" name="Rectangle 10"/>
            <p:cNvSpPr>
              <a:spLocks noChangeArrowheads="1"/>
            </p:cNvSpPr>
            <p:nvPr/>
          </p:nvSpPr>
          <p:spPr bwMode="auto">
            <a:xfrm>
              <a:off x="1296" y="1488"/>
              <a:ext cx="336" cy="19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grpSp>
      <p:grpSp>
        <p:nvGrpSpPr>
          <p:cNvPr id="49159" name="Group 11"/>
          <p:cNvGrpSpPr>
            <a:grpSpLocks/>
          </p:cNvGrpSpPr>
          <p:nvPr/>
        </p:nvGrpSpPr>
        <p:grpSpPr bwMode="auto">
          <a:xfrm>
            <a:off x="-88232" y="3733800"/>
            <a:ext cx="3352800" cy="1473200"/>
            <a:chOff x="0" y="2544"/>
            <a:chExt cx="1824" cy="928"/>
          </a:xfrm>
        </p:grpSpPr>
        <p:sp>
          <p:nvSpPr>
            <p:cNvPr id="49167" name="Text Box 12"/>
            <p:cNvSpPr txBox="1">
              <a:spLocks noChangeArrowheads="1"/>
            </p:cNvSpPr>
            <p:nvPr/>
          </p:nvSpPr>
          <p:spPr bwMode="auto">
            <a:xfrm>
              <a:off x="0" y="2832"/>
              <a:ext cx="1824" cy="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altLang="en-US" sz="2000" dirty="0" smtClean="0"/>
                <a:t>E’ un peso </a:t>
              </a:r>
              <a:r>
                <a:rPr lang="en-US" altLang="en-US" sz="2000" dirty="0" err="1" smtClean="0"/>
                <a:t>che</a:t>
              </a:r>
              <a:r>
                <a:rPr lang="en-US" altLang="en-US" sz="2000" dirty="0" smtClean="0"/>
                <a:t> </a:t>
              </a:r>
              <a:r>
                <a:rPr lang="en-US" altLang="en-US" sz="2000" dirty="0" err="1" smtClean="0"/>
                <a:t>misura</a:t>
              </a:r>
              <a:r>
                <a:rPr lang="en-US" altLang="en-US" sz="2000" dirty="0" smtClean="0"/>
                <a:t> la </a:t>
              </a:r>
              <a:r>
                <a:rPr lang="en-US" altLang="en-US" sz="2000" dirty="0" err="1" smtClean="0"/>
                <a:t>difficoltà</a:t>
              </a:r>
              <a:r>
                <a:rPr lang="en-US" altLang="en-US" sz="2000" dirty="0" smtClean="0"/>
                <a:t> di match a </a:t>
              </a:r>
              <a:r>
                <a:rPr lang="en-US" altLang="en-US" sz="2000" dirty="0" err="1" smtClean="0"/>
                <a:t>livello</a:t>
              </a:r>
              <a:r>
                <a:rPr lang="en-US" altLang="en-US" sz="2000" dirty="0" smtClean="0"/>
                <a:t> </a:t>
              </a:r>
              <a:r>
                <a:rPr lang="en-US" altLang="en-US" sz="2000" i="1" dirty="0" err="1" smtClean="0"/>
                <a:t>i</a:t>
              </a:r>
              <a:endParaRPr lang="en-US" altLang="en-US" sz="2000" b="1" i="1" dirty="0"/>
            </a:p>
          </p:txBody>
        </p:sp>
        <p:sp>
          <p:nvSpPr>
            <p:cNvPr id="49168" name="Line 13"/>
            <p:cNvSpPr>
              <a:spLocks noChangeShapeType="1"/>
            </p:cNvSpPr>
            <p:nvPr/>
          </p:nvSpPr>
          <p:spPr bwMode="auto">
            <a:xfrm flipV="1">
              <a:off x="864" y="2544"/>
              <a:ext cx="0" cy="28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grpSp>
        <p:nvGrpSpPr>
          <p:cNvPr id="49160" name="Group 14"/>
          <p:cNvGrpSpPr>
            <a:grpSpLocks/>
          </p:cNvGrpSpPr>
          <p:nvPr/>
        </p:nvGrpSpPr>
        <p:grpSpPr bwMode="auto">
          <a:xfrm>
            <a:off x="3352800" y="1295400"/>
            <a:ext cx="2895600" cy="625475"/>
            <a:chOff x="2064" y="998"/>
            <a:chExt cx="1824" cy="394"/>
          </a:xfrm>
        </p:grpSpPr>
        <p:sp>
          <p:nvSpPr>
            <p:cNvPr id="49165" name="Text Box 15"/>
            <p:cNvSpPr txBox="1">
              <a:spLocks noChangeArrowheads="1"/>
            </p:cNvSpPr>
            <p:nvPr/>
          </p:nvSpPr>
          <p:spPr bwMode="auto">
            <a:xfrm>
              <a:off x="2064" y="998"/>
              <a:ext cx="182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altLang="en-US" sz="2000"/>
                <a:t>histogram pyramids</a:t>
              </a:r>
              <a:endParaRPr lang="en-US" altLang="en-US" sz="2000" b="1"/>
            </a:p>
          </p:txBody>
        </p:sp>
        <p:sp>
          <p:nvSpPr>
            <p:cNvPr id="49166" name="AutoShape 16"/>
            <p:cNvSpPr>
              <a:spLocks/>
            </p:cNvSpPr>
            <p:nvPr/>
          </p:nvSpPr>
          <p:spPr bwMode="auto">
            <a:xfrm rot="-5400000">
              <a:off x="2904" y="552"/>
              <a:ext cx="144" cy="1536"/>
            </a:xfrm>
            <a:prstGeom prst="rightBrace">
              <a:avLst>
                <a:gd name="adj1" fmla="val 88889"/>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grpSp>
      <p:grpSp>
        <p:nvGrpSpPr>
          <p:cNvPr id="49161" name="Group 17"/>
          <p:cNvGrpSpPr>
            <a:grpSpLocks/>
          </p:cNvGrpSpPr>
          <p:nvPr/>
        </p:nvGrpSpPr>
        <p:grpSpPr bwMode="auto">
          <a:xfrm>
            <a:off x="1905000" y="3505200"/>
            <a:ext cx="6858000" cy="609600"/>
            <a:chOff x="1200" y="2352"/>
            <a:chExt cx="4320" cy="384"/>
          </a:xfrm>
        </p:grpSpPr>
        <p:sp>
          <p:nvSpPr>
            <p:cNvPr id="49163" name="Text Box 18"/>
            <p:cNvSpPr txBox="1">
              <a:spLocks noChangeArrowheads="1"/>
            </p:cNvSpPr>
            <p:nvPr/>
          </p:nvSpPr>
          <p:spPr bwMode="auto">
            <a:xfrm>
              <a:off x="1200" y="2486"/>
              <a:ext cx="4320"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altLang="en-US" sz="2000" dirty="0" err="1" smtClean="0"/>
                <a:t>Numero</a:t>
              </a:r>
              <a:r>
                <a:rPr lang="en-US" altLang="en-US" sz="2000" dirty="0" smtClean="0"/>
                <a:t> di </a:t>
              </a:r>
              <a:r>
                <a:rPr lang="en-US" altLang="en-US" sz="2000" dirty="0" err="1" smtClean="0"/>
                <a:t>nuove</a:t>
              </a:r>
              <a:r>
                <a:rPr lang="en-US" altLang="en-US" sz="2000" dirty="0" smtClean="0"/>
                <a:t> </a:t>
              </a:r>
              <a:r>
                <a:rPr lang="en-US" altLang="en-US" sz="2000" dirty="0" err="1" smtClean="0"/>
                <a:t>coppie</a:t>
              </a:r>
              <a:r>
                <a:rPr lang="en-US" altLang="en-US" sz="2000" dirty="0" smtClean="0"/>
                <a:t> </a:t>
              </a:r>
              <a:r>
                <a:rPr lang="en-US" altLang="en-US" sz="2000" dirty="0" err="1" smtClean="0"/>
                <a:t>mathcate</a:t>
              </a:r>
              <a:r>
                <a:rPr lang="en-US" altLang="en-US" sz="2000" dirty="0" smtClean="0"/>
                <a:t> a </a:t>
              </a:r>
              <a:r>
                <a:rPr lang="en-US" altLang="en-US" sz="2000" dirty="0" err="1" smtClean="0"/>
                <a:t>livello</a:t>
              </a:r>
              <a:r>
                <a:rPr lang="en-US" altLang="en-US" sz="2000" dirty="0" smtClean="0"/>
                <a:t> </a:t>
              </a:r>
              <a:r>
                <a:rPr lang="en-US" altLang="en-US" sz="2000" i="1" dirty="0" err="1" smtClean="0"/>
                <a:t>i</a:t>
              </a:r>
              <a:endParaRPr lang="en-US" altLang="en-US" sz="2000" i="1" dirty="0"/>
            </a:p>
          </p:txBody>
        </p:sp>
        <p:sp>
          <p:nvSpPr>
            <p:cNvPr id="49164" name="AutoShape 19"/>
            <p:cNvSpPr>
              <a:spLocks/>
            </p:cNvSpPr>
            <p:nvPr/>
          </p:nvSpPr>
          <p:spPr bwMode="auto">
            <a:xfrm rot="-5400000">
              <a:off x="3264" y="336"/>
              <a:ext cx="144" cy="4176"/>
            </a:xfrm>
            <a:prstGeom prst="leftBrace">
              <a:avLst>
                <a:gd name="adj1" fmla="val 241667"/>
                <a:gd name="adj2" fmla="val 49995"/>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grpSp>
      <p:sp>
        <p:nvSpPr>
          <p:cNvPr id="49162" name="Text Box 20"/>
          <p:cNvSpPr txBox="1">
            <a:spLocks noChangeArrowheads="1"/>
          </p:cNvSpPr>
          <p:nvPr/>
        </p:nvSpPr>
        <p:spPr bwMode="auto">
          <a:xfrm>
            <a:off x="6229350" y="6477000"/>
            <a:ext cx="28384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1600"/>
              <a:t>Slide credit: Kristen Grauman</a:t>
            </a:r>
          </a:p>
        </p:txBody>
      </p:sp>
    </p:spTree>
    <p:extLst>
      <p:ext uri="{BB962C8B-B14F-4D97-AF65-F5344CB8AC3E}">
        <p14:creationId xmlns:p14="http://schemas.microsoft.com/office/powerpoint/2010/main" val="112203215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ChangeArrowheads="1"/>
          </p:cNvSpPr>
          <p:nvPr/>
        </p:nvSpPr>
        <p:spPr bwMode="auto">
          <a:xfrm>
            <a:off x="685800" y="762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n-US" sz="4400" dirty="0" smtClean="0">
                <a:solidFill>
                  <a:srgbClr val="800000"/>
                </a:solidFill>
              </a:rPr>
              <a:t>Pyramid match - </a:t>
            </a:r>
            <a:r>
              <a:rPr lang="en-US" altLang="en-US" sz="4400" dirty="0" err="1" smtClean="0">
                <a:solidFill>
                  <a:srgbClr val="800000"/>
                </a:solidFill>
              </a:rPr>
              <a:t>esempio</a:t>
            </a:r>
            <a:endParaRPr lang="en-US" altLang="en-US" sz="4400" dirty="0">
              <a:solidFill>
                <a:srgbClr val="800000"/>
              </a:solidFill>
            </a:endParaRPr>
          </a:p>
        </p:txBody>
      </p:sp>
      <p:pic>
        <p:nvPicPr>
          <p:cNvPr id="50179" name="Picture 3" descr="xcap"/>
          <p:cNvPicPr>
            <a:picLocks noGrp="1" noChangeAspect="1" noChangeArrowheads="1"/>
          </p:cNvPicPr>
          <p:nvPr>
            <p:ph sz="quarter" idx="4294967295"/>
          </p:nvPr>
        </p:nvPicPr>
        <p:blipFill>
          <a:blip r:embed="rId3">
            <a:extLst>
              <a:ext uri="{28A0092B-C50C-407E-A947-70E740481C1C}">
                <a14:useLocalDpi xmlns:a14="http://schemas.microsoft.com/office/drawing/2010/main" val="0"/>
              </a:ext>
            </a:extLst>
          </a:blip>
          <a:srcRect/>
          <a:stretch>
            <a:fillRect/>
          </a:stretch>
        </p:blipFill>
        <p:spPr>
          <a:xfrm>
            <a:off x="381000" y="2068513"/>
            <a:ext cx="395288" cy="373062"/>
          </a:xfrm>
          <a:noFill/>
        </p:spPr>
      </p:pic>
      <p:pic>
        <p:nvPicPr>
          <p:cNvPr id="50180" name="Picture 4" descr="ycap"/>
          <p:cNvPicPr>
            <a:picLocks noGrp="1" noChangeAspect="1" noChangeArrowheads="1"/>
          </p:cNvPicPr>
          <p:nvPr>
            <p:ph sz="quarter" idx="4294967295"/>
          </p:nvPr>
        </p:nvPicPr>
        <p:blipFill>
          <a:blip r:embed="rId4">
            <a:extLst>
              <a:ext uri="{28A0092B-C50C-407E-A947-70E740481C1C}">
                <a14:useLocalDpi xmlns:a14="http://schemas.microsoft.com/office/drawing/2010/main" val="0"/>
              </a:ext>
            </a:extLst>
          </a:blip>
          <a:srcRect/>
          <a:stretch>
            <a:fillRect/>
          </a:stretch>
        </p:blipFill>
        <p:spPr>
          <a:xfrm>
            <a:off x="366713" y="2986088"/>
            <a:ext cx="395287" cy="341312"/>
          </a:xfrm>
          <a:noFill/>
        </p:spPr>
      </p:pic>
      <p:pic>
        <p:nvPicPr>
          <p:cNvPr id="50181" name="Picture 5" descr="bluepts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23913" y="1766888"/>
            <a:ext cx="4814887" cy="8223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50182" name="Picture 6" descr="redpts0"/>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23913" y="2732088"/>
            <a:ext cx="4814887" cy="84296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0183" name="Text Box 7"/>
          <p:cNvSpPr txBox="1">
            <a:spLocks noChangeArrowheads="1"/>
          </p:cNvSpPr>
          <p:nvPr/>
        </p:nvSpPr>
        <p:spPr bwMode="auto">
          <a:xfrm>
            <a:off x="4038600" y="1219200"/>
            <a:ext cx="1828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ltLang="en-US" sz="2400" dirty="0" err="1" smtClean="0"/>
              <a:t>Livello</a:t>
            </a:r>
            <a:r>
              <a:rPr lang="en-US" altLang="en-US" sz="2400" dirty="0" smtClean="0"/>
              <a:t> </a:t>
            </a:r>
            <a:r>
              <a:rPr lang="en-US" altLang="en-US" sz="2400" dirty="0"/>
              <a:t>0</a:t>
            </a:r>
          </a:p>
        </p:txBody>
      </p:sp>
      <p:grpSp>
        <p:nvGrpSpPr>
          <p:cNvPr id="2" name="Group 8"/>
          <p:cNvGrpSpPr>
            <a:grpSpLocks/>
          </p:cNvGrpSpPr>
          <p:nvPr/>
        </p:nvGrpSpPr>
        <p:grpSpPr bwMode="auto">
          <a:xfrm>
            <a:off x="762000" y="3886200"/>
            <a:ext cx="4953000" cy="2441575"/>
            <a:chOff x="384" y="2592"/>
            <a:chExt cx="3120" cy="1538"/>
          </a:xfrm>
        </p:grpSpPr>
        <p:pic>
          <p:nvPicPr>
            <p:cNvPr id="50197" name="Picture 9" descr="blue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4" y="2595"/>
              <a:ext cx="1536" cy="121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50198" name="Picture 10" descr="h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6" y="3840"/>
              <a:ext cx="720"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99" name="Picture 11" descr="red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961" y="2592"/>
              <a:ext cx="1543" cy="121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50200" name="Picture 12" descr="h0y"/>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352" y="3840"/>
              <a:ext cx="708"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 name="Group 13"/>
          <p:cNvGrpSpPr>
            <a:grpSpLocks/>
          </p:cNvGrpSpPr>
          <p:nvPr/>
        </p:nvGrpSpPr>
        <p:grpSpPr bwMode="auto">
          <a:xfrm>
            <a:off x="5867400" y="2208213"/>
            <a:ext cx="2133600" cy="915987"/>
            <a:chOff x="3600" y="1535"/>
            <a:chExt cx="1344" cy="577"/>
          </a:xfrm>
        </p:grpSpPr>
        <p:sp>
          <p:nvSpPr>
            <p:cNvPr id="50193" name="Line 14"/>
            <p:cNvSpPr>
              <a:spLocks noChangeShapeType="1"/>
            </p:cNvSpPr>
            <p:nvPr/>
          </p:nvSpPr>
          <p:spPr bwMode="auto">
            <a:xfrm>
              <a:off x="3600" y="1824"/>
              <a:ext cx="336"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nvGrpSpPr>
            <p:cNvPr id="50194" name="Group 15"/>
            <p:cNvGrpSpPr>
              <a:grpSpLocks noChangeAspect="1"/>
            </p:cNvGrpSpPr>
            <p:nvPr/>
          </p:nvGrpSpPr>
          <p:grpSpPr bwMode="auto">
            <a:xfrm>
              <a:off x="4032" y="1535"/>
              <a:ext cx="912" cy="577"/>
              <a:chOff x="4272" y="672"/>
              <a:chExt cx="1562" cy="989"/>
            </a:xfrm>
          </p:grpSpPr>
          <p:pic>
            <p:nvPicPr>
              <p:cNvPr id="50195" name="Picture 16" descr="n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272" y="672"/>
                <a:ext cx="1562" cy="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96" name="Picture 17" descr="w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320" y="1200"/>
                <a:ext cx="1490" cy="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5" name="Group 18"/>
          <p:cNvGrpSpPr>
            <a:grpSpLocks/>
          </p:cNvGrpSpPr>
          <p:nvPr/>
        </p:nvGrpSpPr>
        <p:grpSpPr bwMode="auto">
          <a:xfrm>
            <a:off x="1635125" y="2209800"/>
            <a:ext cx="1225550" cy="914400"/>
            <a:chOff x="1030" y="1536"/>
            <a:chExt cx="772" cy="576"/>
          </a:xfrm>
        </p:grpSpPr>
        <p:sp>
          <p:nvSpPr>
            <p:cNvPr id="50191" name="Line 19"/>
            <p:cNvSpPr>
              <a:spLocks noChangeShapeType="1"/>
            </p:cNvSpPr>
            <p:nvPr/>
          </p:nvSpPr>
          <p:spPr bwMode="auto">
            <a:xfrm flipV="1">
              <a:off x="1030" y="1536"/>
              <a:ext cx="0" cy="576"/>
            </a:xfrm>
            <a:prstGeom prst="line">
              <a:avLst/>
            </a:prstGeom>
            <a:noFill/>
            <a:ln w="76200">
              <a:solidFill>
                <a:srgbClr val="0099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192" name="Line 20"/>
            <p:cNvSpPr>
              <a:spLocks noChangeShapeType="1"/>
            </p:cNvSpPr>
            <p:nvPr/>
          </p:nvSpPr>
          <p:spPr bwMode="auto">
            <a:xfrm flipV="1">
              <a:off x="1802" y="1536"/>
              <a:ext cx="0" cy="576"/>
            </a:xfrm>
            <a:prstGeom prst="line">
              <a:avLst/>
            </a:prstGeom>
            <a:noFill/>
            <a:ln w="76200">
              <a:solidFill>
                <a:srgbClr val="0099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6" name="Group 21"/>
          <p:cNvGrpSpPr>
            <a:grpSpLocks/>
          </p:cNvGrpSpPr>
          <p:nvPr/>
        </p:nvGrpSpPr>
        <p:grpSpPr bwMode="auto">
          <a:xfrm>
            <a:off x="6248400" y="3870325"/>
            <a:ext cx="2438400" cy="2466975"/>
            <a:chOff x="3936" y="2582"/>
            <a:chExt cx="1536" cy="1554"/>
          </a:xfrm>
        </p:grpSpPr>
        <p:pic>
          <p:nvPicPr>
            <p:cNvPr id="50189" name="Picture 22" descr="i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224" y="3840"/>
              <a:ext cx="941" cy="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90" name="Picture 23" descr="inters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936" y="2582"/>
              <a:ext cx="1536" cy="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0188" name="Text Box 24"/>
          <p:cNvSpPr txBox="1">
            <a:spLocks noChangeArrowheads="1"/>
          </p:cNvSpPr>
          <p:nvPr/>
        </p:nvSpPr>
        <p:spPr bwMode="auto">
          <a:xfrm>
            <a:off x="6229350" y="6477000"/>
            <a:ext cx="28384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1600"/>
              <a:t>Slide credit: Kristen Grauman</a:t>
            </a:r>
          </a:p>
        </p:txBody>
      </p:sp>
      <p:graphicFrame>
        <p:nvGraphicFramePr>
          <p:cNvPr id="4" name="Object 3"/>
          <p:cNvGraphicFramePr>
            <a:graphicFrameLocks noChangeAspect="1"/>
          </p:cNvGraphicFramePr>
          <p:nvPr>
            <p:extLst>
              <p:ext uri="{D42A27DB-BD31-4B8C-83A1-F6EECF244321}">
                <p14:modId xmlns:p14="http://schemas.microsoft.com/office/powerpoint/2010/main" val="13753923"/>
              </p:ext>
            </p:extLst>
          </p:nvPr>
        </p:nvGraphicFramePr>
        <p:xfrm>
          <a:off x="6553200" y="2100995"/>
          <a:ext cx="645592" cy="679933"/>
        </p:xfrm>
        <a:graphic>
          <a:graphicData uri="http://schemas.openxmlformats.org/presentationml/2006/ole">
            <mc:AlternateContent xmlns:mc="http://schemas.openxmlformats.org/markup-compatibility/2006">
              <mc:Choice xmlns:v="urn:schemas-microsoft-com:vml" Requires="v">
                <p:oleObj spid="_x0000_s240648" name="Equation" r:id="rId15" imgW="177480" imgH="228600" progId="Equation.3">
                  <p:embed/>
                </p:oleObj>
              </mc:Choice>
              <mc:Fallback>
                <p:oleObj name="Equation" r:id="rId15" imgW="177480" imgH="228600" progId="Equation.3">
                  <p:embed/>
                  <p:pic>
                    <p:nvPicPr>
                      <p:cNvPr id="0" name="Object 2"/>
                      <p:cNvPicPr>
                        <a:picLocks noChangeAspect="1" noChangeArrowheads="1"/>
                      </p:cNvPicPr>
                      <p:nvPr/>
                    </p:nvPicPr>
                    <p:blipFill>
                      <a:blip r:embed="rId16"/>
                      <a:srcRect/>
                      <a:stretch>
                        <a:fillRect/>
                      </a:stretch>
                    </p:blipFill>
                    <p:spPr bwMode="auto">
                      <a:xfrm>
                        <a:off x="6553200" y="2100995"/>
                        <a:ext cx="645592" cy="679933"/>
                      </a:xfrm>
                      <a:prstGeom prst="rect">
                        <a:avLst/>
                      </a:prstGeom>
                      <a:solidFill>
                        <a:schemeClr val="bg1"/>
                      </a:solidFill>
                      <a:ln>
                        <a:noFill/>
                      </a:ln>
                    </p:spPr>
                  </p:pic>
                </p:oleObj>
              </mc:Fallback>
            </mc:AlternateContent>
          </a:graphicData>
        </a:graphic>
      </p:graphicFrame>
    </p:spTree>
    <p:extLst>
      <p:ext uri="{BB962C8B-B14F-4D97-AF65-F5344CB8AC3E}">
        <p14:creationId xmlns:p14="http://schemas.microsoft.com/office/powerpoint/2010/main" val="401676078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3" name="Picture 3" descr="xcap"/>
          <p:cNvPicPr>
            <a:picLocks noGrp="1" noChangeAspect="1" noChangeArrowheads="1"/>
          </p:cNvPicPr>
          <p:nvPr>
            <p:ph sz="quarter" idx="4294967295"/>
          </p:nvPr>
        </p:nvPicPr>
        <p:blipFill>
          <a:blip r:embed="rId3">
            <a:extLst>
              <a:ext uri="{28A0092B-C50C-407E-A947-70E740481C1C}">
                <a14:useLocalDpi xmlns:a14="http://schemas.microsoft.com/office/drawing/2010/main" val="0"/>
              </a:ext>
            </a:extLst>
          </a:blip>
          <a:srcRect/>
          <a:stretch>
            <a:fillRect/>
          </a:stretch>
        </p:blipFill>
        <p:spPr>
          <a:xfrm>
            <a:off x="381000" y="2068513"/>
            <a:ext cx="395288" cy="373062"/>
          </a:xfrm>
          <a:noFill/>
        </p:spPr>
      </p:pic>
      <p:pic>
        <p:nvPicPr>
          <p:cNvPr id="51204" name="Picture 4" descr="ycap"/>
          <p:cNvPicPr>
            <a:picLocks noGrp="1" noChangeAspect="1" noChangeArrowheads="1"/>
          </p:cNvPicPr>
          <p:nvPr>
            <p:ph sz="quarter" idx="4294967295"/>
          </p:nvPr>
        </p:nvPicPr>
        <p:blipFill>
          <a:blip r:embed="rId4">
            <a:extLst>
              <a:ext uri="{28A0092B-C50C-407E-A947-70E740481C1C}">
                <a14:useLocalDpi xmlns:a14="http://schemas.microsoft.com/office/drawing/2010/main" val="0"/>
              </a:ext>
            </a:extLst>
          </a:blip>
          <a:srcRect/>
          <a:stretch>
            <a:fillRect/>
          </a:stretch>
        </p:blipFill>
        <p:spPr>
          <a:xfrm>
            <a:off x="366713" y="2986088"/>
            <a:ext cx="395287" cy="341312"/>
          </a:xfrm>
          <a:noFill/>
        </p:spPr>
      </p:pic>
      <p:sp>
        <p:nvSpPr>
          <p:cNvPr id="51205" name="Text Box 5"/>
          <p:cNvSpPr txBox="1">
            <a:spLocks noChangeArrowheads="1"/>
          </p:cNvSpPr>
          <p:nvPr/>
        </p:nvSpPr>
        <p:spPr bwMode="auto">
          <a:xfrm>
            <a:off x="4038600" y="1219200"/>
            <a:ext cx="1600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ltLang="en-US" sz="2400" dirty="0" err="1" smtClean="0"/>
              <a:t>Livello</a:t>
            </a:r>
            <a:r>
              <a:rPr lang="en-US" altLang="en-US" sz="2400" dirty="0" smtClean="0"/>
              <a:t> 1</a:t>
            </a:r>
            <a:endParaRPr lang="en-US" altLang="en-US" sz="2400" dirty="0"/>
          </a:p>
        </p:txBody>
      </p:sp>
      <p:pic>
        <p:nvPicPr>
          <p:cNvPr id="51206" name="Picture 6" descr="bluepts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8200" y="1828800"/>
            <a:ext cx="4800600" cy="8207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51207" name="Picture 7" descr="redpts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38200" y="2795588"/>
            <a:ext cx="4800600" cy="8080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1208" name="Line 8"/>
          <p:cNvSpPr>
            <a:spLocks noChangeShapeType="1"/>
          </p:cNvSpPr>
          <p:nvPr/>
        </p:nvSpPr>
        <p:spPr bwMode="auto">
          <a:xfrm flipV="1">
            <a:off x="1670050" y="2262188"/>
            <a:ext cx="0" cy="914400"/>
          </a:xfrm>
          <a:prstGeom prst="line">
            <a:avLst/>
          </a:prstGeom>
          <a:noFill/>
          <a:ln w="762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09" name="Line 9"/>
          <p:cNvSpPr>
            <a:spLocks noChangeShapeType="1"/>
          </p:cNvSpPr>
          <p:nvPr/>
        </p:nvSpPr>
        <p:spPr bwMode="auto">
          <a:xfrm flipV="1">
            <a:off x="2878138" y="2262188"/>
            <a:ext cx="0" cy="914400"/>
          </a:xfrm>
          <a:prstGeom prst="line">
            <a:avLst/>
          </a:prstGeom>
          <a:noFill/>
          <a:ln w="762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2" name="Group 10"/>
          <p:cNvGrpSpPr>
            <a:grpSpLocks/>
          </p:cNvGrpSpPr>
          <p:nvPr/>
        </p:nvGrpSpPr>
        <p:grpSpPr bwMode="auto">
          <a:xfrm>
            <a:off x="6019800" y="2284413"/>
            <a:ext cx="3048000" cy="992187"/>
            <a:chOff x="3792" y="900"/>
            <a:chExt cx="1920" cy="625"/>
          </a:xfrm>
        </p:grpSpPr>
        <p:grpSp>
          <p:nvGrpSpPr>
            <p:cNvPr id="51223" name="Group 11"/>
            <p:cNvGrpSpPr>
              <a:grpSpLocks noChangeAspect="1"/>
            </p:cNvGrpSpPr>
            <p:nvPr/>
          </p:nvGrpSpPr>
          <p:grpSpPr bwMode="auto">
            <a:xfrm>
              <a:off x="4032" y="900"/>
              <a:ext cx="1680" cy="625"/>
              <a:chOff x="4272" y="1008"/>
              <a:chExt cx="2064" cy="768"/>
            </a:xfrm>
          </p:grpSpPr>
          <p:pic>
            <p:nvPicPr>
              <p:cNvPr id="51225" name="Picture 12" descr="n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72" y="1008"/>
                <a:ext cx="2064" cy="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26" name="Picture 13" descr="w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20" y="1358"/>
                <a:ext cx="960" cy="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1224" name="Line 14"/>
            <p:cNvSpPr>
              <a:spLocks noChangeShapeType="1"/>
            </p:cNvSpPr>
            <p:nvPr/>
          </p:nvSpPr>
          <p:spPr bwMode="auto">
            <a:xfrm>
              <a:off x="3792" y="1200"/>
              <a:ext cx="240"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grpSp>
        <p:nvGrpSpPr>
          <p:cNvPr id="51211" name="Group 15"/>
          <p:cNvGrpSpPr>
            <a:grpSpLocks/>
          </p:cNvGrpSpPr>
          <p:nvPr/>
        </p:nvGrpSpPr>
        <p:grpSpPr bwMode="auto">
          <a:xfrm>
            <a:off x="762000" y="3886200"/>
            <a:ext cx="4953000" cy="2417763"/>
            <a:chOff x="480" y="2592"/>
            <a:chExt cx="3120" cy="1523"/>
          </a:xfrm>
        </p:grpSpPr>
        <p:pic>
          <p:nvPicPr>
            <p:cNvPr id="51219" name="Picture 16" descr="blue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80" y="2592"/>
              <a:ext cx="1536" cy="1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20" name="Picture 17" descr="red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064" y="2592"/>
              <a:ext cx="1536" cy="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21" name="Picture 18" descr="h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12" y="3840"/>
              <a:ext cx="749" cy="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22" name="Picture 19" descr="h1y"/>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485" y="3840"/>
              <a:ext cx="683" cy="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Group 20"/>
          <p:cNvGrpSpPr>
            <a:grpSpLocks/>
          </p:cNvGrpSpPr>
          <p:nvPr/>
        </p:nvGrpSpPr>
        <p:grpSpPr bwMode="auto">
          <a:xfrm>
            <a:off x="3352800" y="2286000"/>
            <a:ext cx="722313" cy="914400"/>
            <a:chOff x="2112" y="1584"/>
            <a:chExt cx="455" cy="576"/>
          </a:xfrm>
        </p:grpSpPr>
        <p:sp>
          <p:nvSpPr>
            <p:cNvPr id="51217" name="Line 21"/>
            <p:cNvSpPr>
              <a:spLocks noChangeShapeType="1"/>
            </p:cNvSpPr>
            <p:nvPr/>
          </p:nvSpPr>
          <p:spPr bwMode="auto">
            <a:xfrm flipH="1" flipV="1">
              <a:off x="2435" y="1584"/>
              <a:ext cx="132" cy="576"/>
            </a:xfrm>
            <a:prstGeom prst="line">
              <a:avLst/>
            </a:prstGeom>
            <a:noFill/>
            <a:ln w="76200">
              <a:solidFill>
                <a:srgbClr val="0099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18" name="Line 22"/>
            <p:cNvSpPr>
              <a:spLocks noChangeShapeType="1"/>
            </p:cNvSpPr>
            <p:nvPr/>
          </p:nvSpPr>
          <p:spPr bwMode="auto">
            <a:xfrm flipV="1">
              <a:off x="2112" y="1584"/>
              <a:ext cx="144" cy="576"/>
            </a:xfrm>
            <a:prstGeom prst="line">
              <a:avLst/>
            </a:prstGeom>
            <a:noFill/>
            <a:ln w="76200">
              <a:solidFill>
                <a:srgbClr val="0099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6" name="Group 23"/>
          <p:cNvGrpSpPr>
            <a:grpSpLocks/>
          </p:cNvGrpSpPr>
          <p:nvPr/>
        </p:nvGrpSpPr>
        <p:grpSpPr bwMode="auto">
          <a:xfrm>
            <a:off x="6248400" y="3873500"/>
            <a:ext cx="2438400" cy="2449513"/>
            <a:chOff x="3936" y="2584"/>
            <a:chExt cx="1536" cy="1543"/>
          </a:xfrm>
        </p:grpSpPr>
        <p:pic>
          <p:nvPicPr>
            <p:cNvPr id="51215" name="Picture 24" descr="i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272" y="3840"/>
              <a:ext cx="907" cy="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16" name="Picture 25" descr="inters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936" y="2584"/>
              <a:ext cx="1536" cy="1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1214" name="Text Box 26"/>
          <p:cNvSpPr txBox="1">
            <a:spLocks noChangeArrowheads="1"/>
          </p:cNvSpPr>
          <p:nvPr/>
        </p:nvSpPr>
        <p:spPr bwMode="auto">
          <a:xfrm>
            <a:off x="6229350" y="6477000"/>
            <a:ext cx="28384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1600"/>
              <a:t>Slide credit: Kristen Grauman</a:t>
            </a:r>
          </a:p>
        </p:txBody>
      </p:sp>
      <p:graphicFrame>
        <p:nvGraphicFramePr>
          <p:cNvPr id="3" name="Object 2"/>
          <p:cNvGraphicFramePr>
            <a:graphicFrameLocks noChangeAspect="1"/>
          </p:cNvGraphicFramePr>
          <p:nvPr>
            <p:extLst>
              <p:ext uri="{D42A27DB-BD31-4B8C-83A1-F6EECF244321}">
                <p14:modId xmlns:p14="http://schemas.microsoft.com/office/powerpoint/2010/main" val="3514634230"/>
              </p:ext>
            </p:extLst>
          </p:nvPr>
        </p:nvGraphicFramePr>
        <p:xfrm>
          <a:off x="6423025" y="2133600"/>
          <a:ext cx="600075" cy="642938"/>
        </p:xfrm>
        <a:graphic>
          <a:graphicData uri="http://schemas.openxmlformats.org/presentationml/2006/ole">
            <mc:AlternateContent xmlns:mc="http://schemas.openxmlformats.org/markup-compatibility/2006">
              <mc:Choice xmlns:v="urn:schemas-microsoft-com:vml" Requires="v">
                <p:oleObj spid="_x0000_s239624" name="Equation" r:id="rId15" imgW="164880" imgH="215640" progId="Equation.3">
                  <p:embed/>
                </p:oleObj>
              </mc:Choice>
              <mc:Fallback>
                <p:oleObj name="Equation" r:id="rId15" imgW="164880" imgH="215640" progId="Equation.3">
                  <p:embed/>
                  <p:pic>
                    <p:nvPicPr>
                      <p:cNvPr id="0" name="Object 3"/>
                      <p:cNvPicPr>
                        <a:picLocks noChangeAspect="1" noChangeArrowheads="1"/>
                      </p:cNvPicPr>
                      <p:nvPr/>
                    </p:nvPicPr>
                    <p:blipFill>
                      <a:blip r:embed="rId16"/>
                      <a:srcRect/>
                      <a:stretch>
                        <a:fillRect/>
                      </a:stretch>
                    </p:blipFill>
                    <p:spPr bwMode="auto">
                      <a:xfrm>
                        <a:off x="6423025" y="2133600"/>
                        <a:ext cx="600075" cy="6429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8" name="Rectangle 2"/>
          <p:cNvSpPr>
            <a:spLocks noChangeArrowheads="1"/>
          </p:cNvSpPr>
          <p:nvPr/>
        </p:nvSpPr>
        <p:spPr bwMode="auto">
          <a:xfrm>
            <a:off x="685800" y="762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n-US" sz="4400" dirty="0" smtClean="0">
                <a:solidFill>
                  <a:srgbClr val="800000"/>
                </a:solidFill>
              </a:rPr>
              <a:t>Pyramid match - </a:t>
            </a:r>
            <a:r>
              <a:rPr lang="en-US" altLang="en-US" sz="4400" dirty="0" err="1" smtClean="0">
                <a:solidFill>
                  <a:srgbClr val="800000"/>
                </a:solidFill>
              </a:rPr>
              <a:t>esempio</a:t>
            </a:r>
            <a:endParaRPr lang="en-US" altLang="en-US" sz="4400" dirty="0">
              <a:solidFill>
                <a:srgbClr val="800000"/>
              </a:solidFill>
            </a:endParaRPr>
          </a:p>
        </p:txBody>
      </p:sp>
    </p:spTree>
    <p:extLst>
      <p:ext uri="{BB962C8B-B14F-4D97-AF65-F5344CB8AC3E}">
        <p14:creationId xmlns:p14="http://schemas.microsoft.com/office/powerpoint/2010/main" val="286938757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7" name="Picture 3" descr="xcap"/>
          <p:cNvPicPr>
            <a:picLocks noGrp="1" noChangeAspect="1" noChangeArrowheads="1"/>
          </p:cNvPicPr>
          <p:nvPr>
            <p:ph sz="quarter" idx="4294967295"/>
          </p:nvPr>
        </p:nvPicPr>
        <p:blipFill>
          <a:blip r:embed="rId3">
            <a:extLst>
              <a:ext uri="{28A0092B-C50C-407E-A947-70E740481C1C}">
                <a14:useLocalDpi xmlns:a14="http://schemas.microsoft.com/office/drawing/2010/main" val="0"/>
              </a:ext>
            </a:extLst>
          </a:blip>
          <a:srcRect/>
          <a:stretch>
            <a:fillRect/>
          </a:stretch>
        </p:blipFill>
        <p:spPr>
          <a:xfrm>
            <a:off x="381000" y="2068513"/>
            <a:ext cx="395288" cy="373062"/>
          </a:xfrm>
          <a:noFill/>
        </p:spPr>
      </p:pic>
      <p:pic>
        <p:nvPicPr>
          <p:cNvPr id="52228" name="Picture 4" descr="ycap"/>
          <p:cNvPicPr>
            <a:picLocks noGrp="1" noChangeAspect="1" noChangeArrowheads="1"/>
          </p:cNvPicPr>
          <p:nvPr>
            <p:ph sz="quarter" idx="4294967295"/>
          </p:nvPr>
        </p:nvPicPr>
        <p:blipFill>
          <a:blip r:embed="rId4">
            <a:extLst>
              <a:ext uri="{28A0092B-C50C-407E-A947-70E740481C1C}">
                <a14:useLocalDpi xmlns:a14="http://schemas.microsoft.com/office/drawing/2010/main" val="0"/>
              </a:ext>
            </a:extLst>
          </a:blip>
          <a:srcRect/>
          <a:stretch>
            <a:fillRect/>
          </a:stretch>
        </p:blipFill>
        <p:spPr>
          <a:xfrm>
            <a:off x="366713" y="2986088"/>
            <a:ext cx="395287" cy="341312"/>
          </a:xfrm>
          <a:noFill/>
        </p:spPr>
      </p:pic>
      <p:sp>
        <p:nvSpPr>
          <p:cNvPr id="52229" name="Text Box 5"/>
          <p:cNvSpPr txBox="1">
            <a:spLocks noChangeArrowheads="1"/>
          </p:cNvSpPr>
          <p:nvPr/>
        </p:nvSpPr>
        <p:spPr bwMode="auto">
          <a:xfrm>
            <a:off x="4038600" y="1219200"/>
            <a:ext cx="17526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ltLang="en-US" sz="2400" dirty="0" err="1" smtClean="0"/>
              <a:t>Livello</a:t>
            </a:r>
            <a:r>
              <a:rPr lang="en-US" altLang="en-US" sz="2400" dirty="0" smtClean="0"/>
              <a:t> </a:t>
            </a:r>
            <a:r>
              <a:rPr lang="en-US" altLang="en-US" sz="2400" dirty="0"/>
              <a:t>2</a:t>
            </a:r>
          </a:p>
        </p:txBody>
      </p:sp>
      <p:pic>
        <p:nvPicPr>
          <p:cNvPr id="52230" name="Picture 6" descr="bluepts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8200" y="1905000"/>
            <a:ext cx="4876800" cy="6572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52231" name="Picture 7" descr="redpts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38200" y="2819400"/>
            <a:ext cx="4838700" cy="67151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2232" name="Line 8"/>
          <p:cNvSpPr>
            <a:spLocks noChangeShapeType="1"/>
          </p:cNvSpPr>
          <p:nvPr/>
        </p:nvSpPr>
        <p:spPr bwMode="auto">
          <a:xfrm flipH="1" flipV="1">
            <a:off x="1670050" y="2262188"/>
            <a:ext cx="6350" cy="862012"/>
          </a:xfrm>
          <a:prstGeom prst="line">
            <a:avLst/>
          </a:prstGeom>
          <a:noFill/>
          <a:ln w="762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3" name="Line 9"/>
          <p:cNvSpPr>
            <a:spLocks noChangeShapeType="1"/>
          </p:cNvSpPr>
          <p:nvPr/>
        </p:nvSpPr>
        <p:spPr bwMode="auto">
          <a:xfrm flipV="1">
            <a:off x="2895600" y="2262188"/>
            <a:ext cx="0" cy="862012"/>
          </a:xfrm>
          <a:prstGeom prst="line">
            <a:avLst/>
          </a:prstGeom>
          <a:noFill/>
          <a:ln w="762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4" name="Line 10"/>
          <p:cNvSpPr>
            <a:spLocks noChangeShapeType="1"/>
          </p:cNvSpPr>
          <p:nvPr/>
        </p:nvSpPr>
        <p:spPr bwMode="auto">
          <a:xfrm flipH="1" flipV="1">
            <a:off x="3886200" y="2209800"/>
            <a:ext cx="228600" cy="914400"/>
          </a:xfrm>
          <a:prstGeom prst="line">
            <a:avLst/>
          </a:prstGeom>
          <a:noFill/>
          <a:ln w="762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5" name="Line 11"/>
          <p:cNvSpPr>
            <a:spLocks noChangeShapeType="1"/>
          </p:cNvSpPr>
          <p:nvPr/>
        </p:nvSpPr>
        <p:spPr bwMode="auto">
          <a:xfrm flipV="1">
            <a:off x="3352800" y="2209800"/>
            <a:ext cx="304800" cy="914400"/>
          </a:xfrm>
          <a:prstGeom prst="line">
            <a:avLst/>
          </a:prstGeom>
          <a:noFill/>
          <a:ln w="762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52236" name="Picture 12" descr="blue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5800" y="3902075"/>
            <a:ext cx="2514600" cy="198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37" name="Picture 13" descr="red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76600" y="3889375"/>
            <a:ext cx="2514600" cy="197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4"/>
          <p:cNvGrpSpPr>
            <a:grpSpLocks/>
          </p:cNvGrpSpPr>
          <p:nvPr/>
        </p:nvGrpSpPr>
        <p:grpSpPr bwMode="auto">
          <a:xfrm>
            <a:off x="6019800" y="2292350"/>
            <a:ext cx="2933700" cy="908050"/>
            <a:chOff x="3840" y="1008"/>
            <a:chExt cx="1848" cy="572"/>
          </a:xfrm>
        </p:grpSpPr>
        <p:sp>
          <p:nvSpPr>
            <p:cNvPr id="52246" name="Line 15"/>
            <p:cNvSpPr>
              <a:spLocks noChangeShapeType="1"/>
            </p:cNvSpPr>
            <p:nvPr/>
          </p:nvSpPr>
          <p:spPr bwMode="auto">
            <a:xfrm>
              <a:off x="3840" y="1296"/>
              <a:ext cx="240"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nvGrpSpPr>
            <p:cNvPr id="52247" name="Group 16"/>
            <p:cNvGrpSpPr>
              <a:grpSpLocks noChangeAspect="1"/>
            </p:cNvGrpSpPr>
            <p:nvPr/>
          </p:nvGrpSpPr>
          <p:grpSpPr bwMode="auto">
            <a:xfrm>
              <a:off x="4080" y="1008"/>
              <a:ext cx="1608" cy="572"/>
              <a:chOff x="4656" y="1680"/>
              <a:chExt cx="3240" cy="1152"/>
            </a:xfrm>
          </p:grpSpPr>
          <p:pic>
            <p:nvPicPr>
              <p:cNvPr id="52248" name="Picture 17" descr="n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56" y="1680"/>
                <a:ext cx="3240" cy="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49" name="Picture 18" descr="w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04" y="2126"/>
                <a:ext cx="1562" cy="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52239" name="Picture 19" descr="h2y"/>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038600" y="5903913"/>
            <a:ext cx="1058863"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40" name="Picture 20" descr="h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524000" y="5943600"/>
            <a:ext cx="1071563" cy="4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8277" name="Line 21"/>
          <p:cNvSpPr>
            <a:spLocks noChangeShapeType="1"/>
          </p:cNvSpPr>
          <p:nvPr/>
        </p:nvSpPr>
        <p:spPr bwMode="auto">
          <a:xfrm flipV="1">
            <a:off x="1196975" y="2286000"/>
            <a:ext cx="228600" cy="862013"/>
          </a:xfrm>
          <a:prstGeom prst="line">
            <a:avLst/>
          </a:prstGeom>
          <a:noFill/>
          <a:ln w="76200">
            <a:solidFill>
              <a:srgbClr val="009900"/>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4" name="Group 22"/>
          <p:cNvGrpSpPr>
            <a:grpSpLocks/>
          </p:cNvGrpSpPr>
          <p:nvPr/>
        </p:nvGrpSpPr>
        <p:grpSpPr bwMode="auto">
          <a:xfrm>
            <a:off x="6172200" y="3886200"/>
            <a:ext cx="2438400" cy="2463800"/>
            <a:chOff x="3888" y="2592"/>
            <a:chExt cx="1536" cy="1552"/>
          </a:xfrm>
        </p:grpSpPr>
        <p:pic>
          <p:nvPicPr>
            <p:cNvPr id="52244" name="Picture 23" descr="i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224" y="3840"/>
              <a:ext cx="960"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45" name="Picture 24" descr="inters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888" y="2592"/>
              <a:ext cx="1536" cy="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2243" name="Text Box 25"/>
          <p:cNvSpPr txBox="1">
            <a:spLocks noChangeArrowheads="1"/>
          </p:cNvSpPr>
          <p:nvPr/>
        </p:nvSpPr>
        <p:spPr bwMode="auto">
          <a:xfrm>
            <a:off x="6229350" y="6477000"/>
            <a:ext cx="28384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1600"/>
              <a:t>Slide credit: Kristen Grauman</a:t>
            </a:r>
          </a:p>
        </p:txBody>
      </p:sp>
      <p:sp>
        <p:nvSpPr>
          <p:cNvPr id="26" name="Rectangle 2"/>
          <p:cNvSpPr>
            <a:spLocks noChangeArrowheads="1"/>
          </p:cNvSpPr>
          <p:nvPr/>
        </p:nvSpPr>
        <p:spPr bwMode="auto">
          <a:xfrm>
            <a:off x="685800" y="762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n-US" sz="4400" dirty="0" smtClean="0">
                <a:solidFill>
                  <a:srgbClr val="800000"/>
                </a:solidFill>
              </a:rPr>
              <a:t>Pyramid match - </a:t>
            </a:r>
            <a:r>
              <a:rPr lang="en-US" altLang="en-US" sz="4400" dirty="0" err="1" smtClean="0">
                <a:solidFill>
                  <a:srgbClr val="800000"/>
                </a:solidFill>
              </a:rPr>
              <a:t>esempio</a:t>
            </a:r>
            <a:endParaRPr lang="en-US" altLang="en-US" sz="4400" dirty="0">
              <a:solidFill>
                <a:srgbClr val="800000"/>
              </a:solidFill>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654378165"/>
              </p:ext>
            </p:extLst>
          </p:nvPr>
        </p:nvGraphicFramePr>
        <p:xfrm>
          <a:off x="6400800" y="2133600"/>
          <a:ext cx="646113" cy="642938"/>
        </p:xfrm>
        <a:graphic>
          <a:graphicData uri="http://schemas.openxmlformats.org/presentationml/2006/ole">
            <mc:AlternateContent xmlns:mc="http://schemas.openxmlformats.org/markup-compatibility/2006">
              <mc:Choice xmlns:v="urn:schemas-microsoft-com:vml" Requires="v">
                <p:oleObj spid="_x0000_s238599" name="Equation" r:id="rId15" imgW="177480" imgH="215640" progId="Equation.3">
                  <p:embed/>
                </p:oleObj>
              </mc:Choice>
              <mc:Fallback>
                <p:oleObj name="Equation" r:id="rId15" imgW="177480" imgH="215640" progId="Equation.3">
                  <p:embed/>
                  <p:pic>
                    <p:nvPicPr>
                      <p:cNvPr id="0" name="Object 2"/>
                      <p:cNvPicPr>
                        <a:picLocks noChangeAspect="1" noChangeArrowheads="1"/>
                      </p:cNvPicPr>
                      <p:nvPr/>
                    </p:nvPicPr>
                    <p:blipFill>
                      <a:blip r:embed="rId16"/>
                      <a:srcRect/>
                      <a:stretch>
                        <a:fillRect/>
                      </a:stretch>
                    </p:blipFill>
                    <p:spPr bwMode="auto">
                      <a:xfrm>
                        <a:off x="6400800" y="2133600"/>
                        <a:ext cx="646113" cy="6429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429141138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Text Box 4"/>
          <p:cNvSpPr txBox="1">
            <a:spLocks noChangeArrowheads="1"/>
          </p:cNvSpPr>
          <p:nvPr/>
        </p:nvSpPr>
        <p:spPr bwMode="auto">
          <a:xfrm>
            <a:off x="533400" y="1752600"/>
            <a:ext cx="2209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ltLang="en-US" sz="2400"/>
              <a:t>pyramid match</a:t>
            </a:r>
          </a:p>
        </p:txBody>
      </p:sp>
      <p:pic>
        <p:nvPicPr>
          <p:cNvPr id="53252" name="Picture 6" descr="sumpmk"/>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14800" y="3200400"/>
            <a:ext cx="4810125" cy="54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3" name="Picture 7" descr="khighlevel"/>
          <p:cNvPicPr>
            <a:picLocks noGrp="1" noChangeAspect="1" noChangeArrowheads="1"/>
          </p:cNvPicPr>
          <p:nvPr>
            <p:ph sz="half" idx="1"/>
          </p:nvPr>
        </p:nvPicPr>
        <p:blipFill>
          <a:blip r:embed="rId5">
            <a:extLst>
              <a:ext uri="{28A0092B-C50C-407E-A947-70E740481C1C}">
                <a14:useLocalDpi xmlns:a14="http://schemas.microsoft.com/office/drawing/2010/main" val="0"/>
              </a:ext>
            </a:extLst>
          </a:blip>
          <a:srcRect/>
          <a:stretch>
            <a:fillRect/>
          </a:stretch>
        </p:blipFill>
        <p:spPr>
          <a:xfrm>
            <a:off x="3362325" y="1455738"/>
            <a:ext cx="2822575" cy="1344612"/>
          </a:xfrm>
          <a:noFill/>
        </p:spPr>
      </p:pic>
      <p:grpSp>
        <p:nvGrpSpPr>
          <p:cNvPr id="53254" name="Group 10"/>
          <p:cNvGrpSpPr>
            <a:grpSpLocks/>
          </p:cNvGrpSpPr>
          <p:nvPr/>
        </p:nvGrpSpPr>
        <p:grpSpPr bwMode="auto">
          <a:xfrm>
            <a:off x="152400" y="2286000"/>
            <a:ext cx="2971800" cy="966788"/>
            <a:chOff x="96" y="1584"/>
            <a:chExt cx="1872" cy="609"/>
          </a:xfrm>
        </p:grpSpPr>
        <p:pic>
          <p:nvPicPr>
            <p:cNvPr id="53256" name="Picture 11" descr="bluepts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6" y="1584"/>
              <a:ext cx="1872" cy="25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53257" name="Picture 12" descr="redpts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6" y="1935"/>
              <a:ext cx="1857" cy="25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3258" name="Line 13"/>
            <p:cNvSpPr>
              <a:spLocks noChangeAspect="1" noChangeShapeType="1"/>
            </p:cNvSpPr>
            <p:nvPr/>
          </p:nvSpPr>
          <p:spPr bwMode="auto">
            <a:xfrm flipH="1" flipV="1">
              <a:off x="415" y="1721"/>
              <a:ext cx="3" cy="331"/>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59" name="Line 14"/>
            <p:cNvSpPr>
              <a:spLocks noChangeAspect="1" noChangeShapeType="1"/>
            </p:cNvSpPr>
            <p:nvPr/>
          </p:nvSpPr>
          <p:spPr bwMode="auto">
            <a:xfrm flipV="1">
              <a:off x="886" y="1721"/>
              <a:ext cx="0" cy="331"/>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60" name="Line 15"/>
            <p:cNvSpPr>
              <a:spLocks noChangeAspect="1" noChangeShapeType="1"/>
            </p:cNvSpPr>
            <p:nvPr/>
          </p:nvSpPr>
          <p:spPr bwMode="auto">
            <a:xfrm flipH="1" flipV="1">
              <a:off x="1266" y="1701"/>
              <a:ext cx="88" cy="351"/>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61" name="Line 16"/>
            <p:cNvSpPr>
              <a:spLocks noChangeAspect="1" noChangeShapeType="1"/>
            </p:cNvSpPr>
            <p:nvPr/>
          </p:nvSpPr>
          <p:spPr bwMode="auto">
            <a:xfrm flipV="1">
              <a:off x="1061" y="1701"/>
              <a:ext cx="117" cy="351"/>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62" name="Line 17"/>
            <p:cNvSpPr>
              <a:spLocks noChangeAspect="1" noChangeShapeType="1"/>
            </p:cNvSpPr>
            <p:nvPr/>
          </p:nvSpPr>
          <p:spPr bwMode="auto">
            <a:xfrm flipV="1">
              <a:off x="234" y="1730"/>
              <a:ext cx="87" cy="331"/>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53255" name="Text Box 26"/>
          <p:cNvSpPr txBox="1">
            <a:spLocks noChangeArrowheads="1"/>
          </p:cNvSpPr>
          <p:nvPr/>
        </p:nvSpPr>
        <p:spPr bwMode="auto">
          <a:xfrm>
            <a:off x="6229350" y="6477000"/>
            <a:ext cx="28384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1600"/>
              <a:t>Slide credit: Kristen Grauman</a:t>
            </a:r>
          </a:p>
        </p:txBody>
      </p:sp>
      <p:graphicFrame>
        <p:nvGraphicFramePr>
          <p:cNvPr id="2" name="Object 1"/>
          <p:cNvGraphicFramePr>
            <a:graphicFrameLocks noChangeAspect="1"/>
          </p:cNvGraphicFramePr>
          <p:nvPr>
            <p:extLst>
              <p:ext uri="{D42A27DB-BD31-4B8C-83A1-F6EECF244321}">
                <p14:modId xmlns:p14="http://schemas.microsoft.com/office/powerpoint/2010/main" val="3771515124"/>
              </p:ext>
            </p:extLst>
          </p:nvPr>
        </p:nvGraphicFramePr>
        <p:xfrm>
          <a:off x="5724128" y="1793241"/>
          <a:ext cx="600075" cy="681038"/>
        </p:xfrm>
        <a:graphic>
          <a:graphicData uri="http://schemas.openxmlformats.org/presentationml/2006/ole">
            <mc:AlternateContent xmlns:mc="http://schemas.openxmlformats.org/markup-compatibility/2006">
              <mc:Choice xmlns:v="urn:schemas-microsoft-com:vml" Requires="v">
                <p:oleObj spid="_x0000_s237575" name="Equation" r:id="rId8" imgW="164880" imgH="228600" progId="Equation.3">
                  <p:embed/>
                </p:oleObj>
              </mc:Choice>
              <mc:Fallback>
                <p:oleObj name="Equation" r:id="rId8" imgW="164880" imgH="228600" progId="Equation.3">
                  <p:embed/>
                  <p:pic>
                    <p:nvPicPr>
                      <p:cNvPr id="0" name="Object 2"/>
                      <p:cNvPicPr>
                        <a:picLocks noChangeAspect="1" noChangeArrowheads="1"/>
                      </p:cNvPicPr>
                      <p:nvPr/>
                    </p:nvPicPr>
                    <p:blipFill>
                      <a:blip r:embed="rId9"/>
                      <a:srcRect/>
                      <a:stretch>
                        <a:fillRect/>
                      </a:stretch>
                    </p:blipFill>
                    <p:spPr bwMode="auto">
                      <a:xfrm>
                        <a:off x="5724128" y="1793241"/>
                        <a:ext cx="600075" cy="6810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 name="Rectangle 2"/>
          <p:cNvSpPr>
            <a:spLocks noGrp="1" noChangeArrowheads="1"/>
          </p:cNvSpPr>
          <p:nvPr>
            <p:ph type="title"/>
          </p:nvPr>
        </p:nvSpPr>
        <p:spPr bwMode="auto">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n-US" sz="4400" dirty="0" smtClean="0">
                <a:solidFill>
                  <a:srgbClr val="800000"/>
                </a:solidFill>
              </a:rPr>
              <a:t>Pyramid match - </a:t>
            </a:r>
            <a:r>
              <a:rPr lang="en-US" altLang="en-US" sz="4400" dirty="0" err="1" smtClean="0">
                <a:solidFill>
                  <a:srgbClr val="800000"/>
                </a:solidFill>
              </a:rPr>
              <a:t>esempio</a:t>
            </a:r>
            <a:endParaRPr lang="en-US" altLang="en-US" sz="4400" dirty="0">
              <a:solidFill>
                <a:srgbClr val="800000"/>
              </a:solidFill>
            </a:endParaRPr>
          </a:p>
        </p:txBody>
      </p:sp>
      <p:sp>
        <p:nvSpPr>
          <p:cNvPr id="19" name="Rectangle 18"/>
          <p:cNvSpPr/>
          <p:nvPr/>
        </p:nvSpPr>
        <p:spPr>
          <a:xfrm>
            <a:off x="1591731" y="4509120"/>
            <a:ext cx="6380825" cy="1384995"/>
          </a:xfrm>
          <a:prstGeom prst="rect">
            <a:avLst/>
          </a:prstGeom>
        </p:spPr>
        <p:txBody>
          <a:bodyPr wrap="square">
            <a:spAutoFit/>
          </a:bodyPr>
          <a:lstStyle/>
          <a:p>
            <a:pPr marL="342900" lvl="0" indent="-342900" eaLnBrk="0" hangingPunct="0">
              <a:spcBef>
                <a:spcPct val="20000"/>
              </a:spcBef>
              <a:buFontTx/>
              <a:buChar char="•"/>
            </a:pPr>
            <a:r>
              <a:rPr lang="it-IT" sz="2800" kern="0" dirty="0" smtClean="0">
                <a:solidFill>
                  <a:srgbClr val="000000"/>
                </a:solidFill>
                <a:latin typeface="Tahoma"/>
                <a:cs typeface="Arial"/>
              </a:rPr>
              <a:t>La definizione di questo Kernel è legittima, ossia ho una funzione semidefinita positiva</a:t>
            </a:r>
            <a:endParaRPr lang="it-IT" sz="2800" kern="0" dirty="0">
              <a:solidFill>
                <a:srgbClr val="000000"/>
              </a:solidFill>
              <a:latin typeface="Tahoma"/>
              <a:cs typeface="Arial"/>
            </a:endParaRPr>
          </a:p>
        </p:txBody>
      </p:sp>
    </p:spTree>
    <p:extLst>
      <p:ext uri="{BB962C8B-B14F-4D97-AF65-F5344CB8AC3E}">
        <p14:creationId xmlns:p14="http://schemas.microsoft.com/office/powerpoint/2010/main" val="364456404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533400" y="4621213"/>
            <a:ext cx="7924800" cy="1157287"/>
            <a:chOff x="240" y="3583"/>
            <a:chExt cx="5376" cy="785"/>
          </a:xfrm>
        </p:grpSpPr>
        <p:pic>
          <p:nvPicPr>
            <p:cNvPr id="54303" name="Picture 3" descr="ktilde_part1"/>
            <p:cNvPicPr>
              <a:picLocks noChangeAspect="1" noChangeArrowheads="1"/>
            </p:cNvPicPr>
            <p:nvPr/>
          </p:nvPicPr>
          <p:blipFill>
            <a:blip r:embed="rId3" cstate="print">
              <a:extLst>
                <a:ext uri="{28A0092B-C50C-407E-A947-70E740481C1C}">
                  <a14:useLocalDpi xmlns:a14="http://schemas.microsoft.com/office/drawing/2010/main" val="0"/>
                </a:ext>
              </a:extLst>
            </a:blip>
            <a:srcRect l="6625" b="-6512"/>
            <a:stretch>
              <a:fillRect/>
            </a:stretch>
          </p:blipFill>
          <p:spPr bwMode="auto">
            <a:xfrm>
              <a:off x="240" y="3583"/>
              <a:ext cx="2706" cy="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304" name="Picture 4" descr="ktilde_part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95" y="3730"/>
              <a:ext cx="2621" cy="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 name="Group 5"/>
          <p:cNvGrpSpPr>
            <a:grpSpLocks noChangeAspect="1"/>
          </p:cNvGrpSpPr>
          <p:nvPr/>
        </p:nvGrpSpPr>
        <p:grpSpPr bwMode="auto">
          <a:xfrm>
            <a:off x="2590800" y="4087813"/>
            <a:ext cx="3962400" cy="738187"/>
            <a:chOff x="1536" y="3072"/>
            <a:chExt cx="2832" cy="528"/>
          </a:xfrm>
        </p:grpSpPr>
        <p:pic>
          <p:nvPicPr>
            <p:cNvPr id="54301" name="Picture 6" descr="ktilde"/>
            <p:cNvPicPr>
              <a:picLocks noChangeAspect="1" noChangeArrowheads="1"/>
            </p:cNvPicPr>
            <p:nvPr/>
          </p:nvPicPr>
          <p:blipFill>
            <a:blip r:embed="rId5">
              <a:extLst>
                <a:ext uri="{28A0092B-C50C-407E-A947-70E740481C1C}">
                  <a14:useLocalDpi xmlns:a14="http://schemas.microsoft.com/office/drawing/2010/main" val="0"/>
                </a:ext>
              </a:extLst>
            </a:blip>
            <a:srcRect l="-221" t="30125" r="30656" b="29707"/>
            <a:stretch>
              <a:fillRect/>
            </a:stretch>
          </p:blipFill>
          <p:spPr bwMode="auto">
            <a:xfrm>
              <a:off x="1536" y="3216"/>
              <a:ext cx="2832" cy="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302" name="Rectangle 7"/>
            <p:cNvSpPr>
              <a:spLocks noChangeAspect="1" noChangeArrowheads="1"/>
            </p:cNvSpPr>
            <p:nvPr/>
          </p:nvSpPr>
          <p:spPr bwMode="auto">
            <a:xfrm>
              <a:off x="1536" y="3072"/>
              <a:ext cx="336" cy="19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grpSp>
      <p:sp>
        <p:nvSpPr>
          <p:cNvPr id="54276" name="Rectangle 8"/>
          <p:cNvSpPr>
            <a:spLocks noGrp="1" noChangeArrowheads="1"/>
          </p:cNvSpPr>
          <p:nvPr>
            <p:ph type="title"/>
          </p:nvPr>
        </p:nvSpPr>
        <p:spPr>
          <a:xfrm>
            <a:off x="685800" y="76200"/>
            <a:ext cx="7772400" cy="1143000"/>
          </a:xfrm>
        </p:spPr>
        <p:txBody>
          <a:bodyPr/>
          <a:lstStyle/>
          <a:p>
            <a:pPr eaLnBrk="1" hangingPunct="1"/>
            <a:r>
              <a:rPr lang="en-US" altLang="en-US" sz="4000" dirty="0" err="1" smtClean="0"/>
              <a:t>Riassunto</a:t>
            </a:r>
            <a:r>
              <a:rPr lang="en-US" altLang="en-US" sz="4000" dirty="0" smtClean="0"/>
              <a:t>: Pyramid match kernel</a:t>
            </a:r>
          </a:p>
        </p:txBody>
      </p:sp>
      <p:grpSp>
        <p:nvGrpSpPr>
          <p:cNvPr id="54277" name="Group 9"/>
          <p:cNvGrpSpPr>
            <a:grpSpLocks noChangeAspect="1"/>
          </p:cNvGrpSpPr>
          <p:nvPr/>
        </p:nvGrpSpPr>
        <p:grpSpPr bwMode="auto">
          <a:xfrm>
            <a:off x="3429000" y="1066800"/>
            <a:ext cx="1752600" cy="1649413"/>
            <a:chOff x="2112" y="1078"/>
            <a:chExt cx="1488" cy="1400"/>
          </a:xfrm>
        </p:grpSpPr>
        <p:grpSp>
          <p:nvGrpSpPr>
            <p:cNvPr id="54297" name="Group 10"/>
            <p:cNvGrpSpPr>
              <a:grpSpLocks noChangeAspect="1"/>
            </p:cNvGrpSpPr>
            <p:nvPr/>
          </p:nvGrpSpPr>
          <p:grpSpPr bwMode="auto">
            <a:xfrm>
              <a:off x="2688" y="1078"/>
              <a:ext cx="912" cy="650"/>
              <a:chOff x="720" y="2278"/>
              <a:chExt cx="912" cy="650"/>
            </a:xfrm>
          </p:grpSpPr>
          <p:pic>
            <p:nvPicPr>
              <p:cNvPr id="54299" name="Picture 11" descr="pts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00" y="2278"/>
                <a:ext cx="432" cy="21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54300" name="Picture 12" descr="pts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0" y="2468"/>
                <a:ext cx="912" cy="46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pic>
          <p:nvPicPr>
            <p:cNvPr id="54298" name="Picture 13" descr="pts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12" y="1728"/>
              <a:ext cx="1488" cy="7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grpSp>
        <p:nvGrpSpPr>
          <p:cNvPr id="54278" name="Group 14"/>
          <p:cNvGrpSpPr>
            <a:grpSpLocks noChangeAspect="1"/>
          </p:cNvGrpSpPr>
          <p:nvPr/>
        </p:nvGrpSpPr>
        <p:grpSpPr bwMode="auto">
          <a:xfrm>
            <a:off x="784225" y="990600"/>
            <a:ext cx="1425575" cy="1671638"/>
            <a:chOff x="336" y="1056"/>
            <a:chExt cx="1226" cy="1437"/>
          </a:xfrm>
        </p:grpSpPr>
        <p:grpSp>
          <p:nvGrpSpPr>
            <p:cNvPr id="54293" name="Group 15"/>
            <p:cNvGrpSpPr>
              <a:grpSpLocks noChangeAspect="1"/>
            </p:cNvGrpSpPr>
            <p:nvPr/>
          </p:nvGrpSpPr>
          <p:grpSpPr bwMode="auto">
            <a:xfrm>
              <a:off x="864" y="1056"/>
              <a:ext cx="698" cy="693"/>
              <a:chOff x="2832" y="2250"/>
              <a:chExt cx="698" cy="693"/>
            </a:xfrm>
          </p:grpSpPr>
          <p:pic>
            <p:nvPicPr>
              <p:cNvPr id="54295" name="Picture 16" descr="pts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120" y="2250"/>
                <a:ext cx="410" cy="26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54296" name="Picture 17" descr="pts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32" y="2496"/>
                <a:ext cx="698" cy="44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pic>
          <p:nvPicPr>
            <p:cNvPr id="54294" name="Picture 18" descr="pts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36" y="1709"/>
              <a:ext cx="1226" cy="78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pic>
        <p:nvPicPr>
          <p:cNvPr id="54279" name="Picture 19" descr="approx"/>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486400" y="1752600"/>
            <a:ext cx="609600"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80" name="Picture 20" descr="flow"/>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400800" y="1344613"/>
            <a:ext cx="2133600" cy="13811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4281" name="Text Box 21"/>
          <p:cNvSpPr txBox="1">
            <a:spLocks noChangeArrowheads="1"/>
          </p:cNvSpPr>
          <p:nvPr/>
        </p:nvSpPr>
        <p:spPr bwMode="auto">
          <a:xfrm>
            <a:off x="6096000" y="2838450"/>
            <a:ext cx="2743200"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altLang="en-US" sz="2200" dirty="0" smtClean="0"/>
              <a:t>Matching </a:t>
            </a:r>
            <a:r>
              <a:rPr lang="en-US" altLang="en-US" sz="2200" dirty="0" err="1" smtClean="0"/>
              <a:t>ottimale</a:t>
            </a:r>
            <a:r>
              <a:rPr lang="en-US" altLang="en-US" sz="2200" dirty="0" smtClean="0"/>
              <a:t> </a:t>
            </a:r>
            <a:r>
              <a:rPr lang="en-US" altLang="en-US" sz="2200" dirty="0" err="1" smtClean="0"/>
              <a:t>tra</a:t>
            </a:r>
            <a:r>
              <a:rPr lang="en-US" altLang="en-US" sz="2200" dirty="0" smtClean="0"/>
              <a:t> set di features </a:t>
            </a:r>
            <a:r>
              <a:rPr lang="en-US" altLang="en-US" sz="2200" dirty="0" err="1" smtClean="0"/>
              <a:t>locali</a:t>
            </a:r>
            <a:endParaRPr lang="en-US" altLang="en-US" sz="2200" dirty="0"/>
          </a:p>
        </p:txBody>
      </p:sp>
      <p:pic>
        <p:nvPicPr>
          <p:cNvPr id="54282" name="Picture 22" descr="intersect"/>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590800" y="1676400"/>
            <a:ext cx="4873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3399" name="Text Box 23"/>
          <p:cNvSpPr txBox="1">
            <a:spLocks noChangeArrowheads="1"/>
          </p:cNvSpPr>
          <p:nvPr/>
        </p:nvSpPr>
        <p:spPr bwMode="auto">
          <a:xfrm>
            <a:off x="1752600" y="5854700"/>
            <a:ext cx="68580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altLang="en-US" dirty="0" err="1" smtClean="0"/>
              <a:t>Numero</a:t>
            </a:r>
            <a:r>
              <a:rPr lang="en-US" altLang="en-US" dirty="0" smtClean="0"/>
              <a:t> di </a:t>
            </a:r>
            <a:r>
              <a:rPr lang="en-US" altLang="en-US" dirty="0" err="1" smtClean="0"/>
              <a:t>nuovi</a:t>
            </a:r>
            <a:r>
              <a:rPr lang="en-US" altLang="en-US" dirty="0" smtClean="0"/>
              <a:t> match a </a:t>
            </a:r>
            <a:r>
              <a:rPr lang="en-US" altLang="en-US" dirty="0" err="1" smtClean="0"/>
              <a:t>livello</a:t>
            </a:r>
            <a:r>
              <a:rPr lang="en-US" altLang="en-US" dirty="0" smtClean="0"/>
              <a:t> </a:t>
            </a:r>
            <a:r>
              <a:rPr lang="en-US" altLang="en-US" i="1" dirty="0" err="1" smtClean="0"/>
              <a:t>i</a:t>
            </a:r>
            <a:endParaRPr lang="en-US" altLang="en-US" i="1" dirty="0"/>
          </a:p>
        </p:txBody>
      </p:sp>
      <p:sp>
        <p:nvSpPr>
          <p:cNvPr id="613400" name="AutoShape 24"/>
          <p:cNvSpPr>
            <a:spLocks/>
          </p:cNvSpPr>
          <p:nvPr/>
        </p:nvSpPr>
        <p:spPr bwMode="auto">
          <a:xfrm rot="-5400000">
            <a:off x="4914900" y="2525713"/>
            <a:ext cx="228600" cy="6248400"/>
          </a:xfrm>
          <a:prstGeom prst="leftBrace">
            <a:avLst>
              <a:gd name="adj1" fmla="val 231194"/>
              <a:gd name="adj2" fmla="val 49801"/>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613401" name="Line 25"/>
          <p:cNvSpPr>
            <a:spLocks noChangeShapeType="1"/>
          </p:cNvSpPr>
          <p:nvPr/>
        </p:nvSpPr>
        <p:spPr bwMode="auto">
          <a:xfrm>
            <a:off x="533400" y="4164013"/>
            <a:ext cx="7924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3402" name="Text Box 26"/>
          <p:cNvSpPr txBox="1">
            <a:spLocks noChangeArrowheads="1"/>
          </p:cNvSpPr>
          <p:nvPr/>
        </p:nvSpPr>
        <p:spPr bwMode="auto">
          <a:xfrm>
            <a:off x="-228600" y="5854700"/>
            <a:ext cx="35052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altLang="en-US" dirty="0" err="1" smtClean="0"/>
              <a:t>Difficoltà</a:t>
            </a:r>
            <a:r>
              <a:rPr lang="en-US" altLang="en-US" dirty="0" smtClean="0"/>
              <a:t> del match a </a:t>
            </a:r>
            <a:r>
              <a:rPr lang="en-US" altLang="en-US" dirty="0" err="1" smtClean="0"/>
              <a:t>livello</a:t>
            </a:r>
            <a:r>
              <a:rPr lang="en-US" altLang="en-US" dirty="0" smtClean="0"/>
              <a:t> </a:t>
            </a:r>
            <a:r>
              <a:rPr lang="en-US" altLang="en-US" i="1" dirty="0" err="1" smtClean="0"/>
              <a:t>i</a:t>
            </a:r>
            <a:endParaRPr lang="en-US" altLang="en-US" b="1" i="1" dirty="0"/>
          </a:p>
        </p:txBody>
      </p:sp>
      <p:sp>
        <p:nvSpPr>
          <p:cNvPr id="613403" name="AutoShape 27"/>
          <p:cNvSpPr>
            <a:spLocks/>
          </p:cNvSpPr>
          <p:nvPr/>
        </p:nvSpPr>
        <p:spPr bwMode="auto">
          <a:xfrm rot="-5400000">
            <a:off x="1371600" y="5459413"/>
            <a:ext cx="152400" cy="457200"/>
          </a:xfrm>
          <a:prstGeom prst="leftBrace">
            <a:avLst>
              <a:gd name="adj1" fmla="val 25000"/>
              <a:gd name="adj2" fmla="val 50000"/>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pic>
        <p:nvPicPr>
          <p:cNvPr id="54288" name="Picture 28" descr="panda1_patches"/>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920750" y="2794000"/>
            <a:ext cx="1060450" cy="121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89" name="Picture 29" descr="panda_patches"/>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657600" y="2873375"/>
            <a:ext cx="1295400" cy="113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90" name="Picture 30" descr="rd"/>
          <p:cNvPicPr>
            <a:picLocks noGrp="1" noChangeAspect="1" noChangeArrowheads="1"/>
          </p:cNvPicPr>
          <p:nvPr>
            <p:ph idx="1"/>
          </p:nvPr>
        </p:nvPicPr>
        <p:blipFill>
          <a:blip r:embed="rId17" cstate="print">
            <a:extLst>
              <a:ext uri="{28A0092B-C50C-407E-A947-70E740481C1C}">
                <a14:useLocalDpi xmlns:a14="http://schemas.microsoft.com/office/drawing/2010/main" val="0"/>
              </a:ext>
            </a:extLst>
          </a:blip>
          <a:srcRect/>
          <a:stretch>
            <a:fillRect/>
          </a:stretch>
        </p:blipFill>
        <p:spPr>
          <a:xfrm>
            <a:off x="563563" y="1993900"/>
            <a:ext cx="458787" cy="387350"/>
          </a:xfrm>
          <a:noFill/>
        </p:spPr>
      </p:pic>
      <p:pic>
        <p:nvPicPr>
          <p:cNvPr id="54291" name="Picture 31" descr="rd"/>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3429000" y="2335213"/>
            <a:ext cx="45720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92" name="Text Box 32"/>
          <p:cNvSpPr txBox="1">
            <a:spLocks noChangeArrowheads="1"/>
          </p:cNvSpPr>
          <p:nvPr/>
        </p:nvSpPr>
        <p:spPr bwMode="auto">
          <a:xfrm>
            <a:off x="6229350" y="6477000"/>
            <a:ext cx="28384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1600"/>
              <a:t>Slide credit: Kristen Grauman</a:t>
            </a:r>
          </a:p>
        </p:txBody>
      </p:sp>
    </p:spTree>
    <p:extLst>
      <p:ext uri="{BB962C8B-B14F-4D97-AF65-F5344CB8AC3E}">
        <p14:creationId xmlns:p14="http://schemas.microsoft.com/office/powerpoint/2010/main" val="795318514"/>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457200" y="0"/>
            <a:ext cx="8229600" cy="1143000"/>
          </a:xfrm>
        </p:spPr>
        <p:txBody>
          <a:bodyPr/>
          <a:lstStyle/>
          <a:p>
            <a:pPr eaLnBrk="1" hangingPunct="1"/>
            <a:r>
              <a:rPr lang="en-US" altLang="en-US" dirty="0" err="1" smtClean="0"/>
              <a:t>Risultati</a:t>
            </a:r>
            <a:r>
              <a:rPr lang="en-US" altLang="en-US" dirty="0" smtClean="0"/>
              <a:t> di </a:t>
            </a:r>
            <a:r>
              <a:rPr lang="en-US" altLang="en-US" dirty="0" err="1" smtClean="0"/>
              <a:t>riconoscimento</a:t>
            </a:r>
            <a:endParaRPr lang="en-US" altLang="en-US" dirty="0" smtClean="0"/>
          </a:p>
        </p:txBody>
      </p:sp>
      <p:sp>
        <p:nvSpPr>
          <p:cNvPr id="55299" name="Rectangle 3"/>
          <p:cNvSpPr>
            <a:spLocks noGrp="1" noChangeArrowheads="1"/>
          </p:cNvSpPr>
          <p:nvPr>
            <p:ph type="body" sz="half" idx="1"/>
          </p:nvPr>
        </p:nvSpPr>
        <p:spPr>
          <a:xfrm>
            <a:off x="762000" y="1630363"/>
            <a:ext cx="4800600" cy="4114800"/>
          </a:xfrm>
        </p:spPr>
        <p:txBody>
          <a:bodyPr/>
          <a:lstStyle/>
          <a:p>
            <a:pPr eaLnBrk="1" hangingPunct="1"/>
            <a:r>
              <a:rPr lang="en-US" altLang="en-US" sz="2800" dirty="0" smtClean="0"/>
              <a:t>ETH-80 database              8 </a:t>
            </a:r>
            <a:r>
              <a:rPr lang="en-US" altLang="en-US" sz="2800" dirty="0" err="1" smtClean="0"/>
              <a:t>classi</a:t>
            </a:r>
            <a:r>
              <a:rPr lang="en-US" altLang="en-US" sz="2800" dirty="0" smtClean="0"/>
              <a:t> di </a:t>
            </a:r>
            <a:r>
              <a:rPr lang="en-US" altLang="en-US" sz="2800" dirty="0" err="1" smtClean="0"/>
              <a:t>oggetti</a:t>
            </a:r>
            <a:endParaRPr lang="en-US" altLang="en-US" sz="2800" dirty="0" smtClean="0"/>
          </a:p>
          <a:p>
            <a:pPr eaLnBrk="1" hangingPunct="1">
              <a:buFontTx/>
              <a:buNone/>
            </a:pPr>
            <a:r>
              <a:rPr lang="en-US" altLang="en-US" sz="1600" dirty="0" smtClean="0"/>
              <a:t>	(</a:t>
            </a:r>
            <a:r>
              <a:rPr lang="en-US" altLang="en-US" sz="1600" i="1" dirty="0" err="1" smtClean="0"/>
              <a:t>Eichhorn</a:t>
            </a:r>
            <a:r>
              <a:rPr lang="en-US" altLang="en-US" sz="1600" i="1" dirty="0" smtClean="0"/>
              <a:t> and </a:t>
            </a:r>
            <a:r>
              <a:rPr lang="en-US" altLang="en-US" sz="1600" i="1" dirty="0" err="1" smtClean="0"/>
              <a:t>Chapelle</a:t>
            </a:r>
            <a:r>
              <a:rPr lang="en-US" altLang="en-US" sz="1600" i="1" dirty="0" smtClean="0"/>
              <a:t> 2004)</a:t>
            </a:r>
            <a:endParaRPr lang="en-US" altLang="en-US" sz="1600" dirty="0" smtClean="0"/>
          </a:p>
          <a:p>
            <a:pPr eaLnBrk="1" hangingPunct="1"/>
            <a:r>
              <a:rPr lang="en-US" altLang="en-US" sz="2800" dirty="0" smtClean="0"/>
              <a:t>Features: </a:t>
            </a:r>
          </a:p>
          <a:p>
            <a:pPr lvl="1" eaLnBrk="1" hangingPunct="1"/>
            <a:r>
              <a:rPr lang="en-US" altLang="en-US" sz="2400" dirty="0" smtClean="0"/>
              <a:t>Harris detector</a:t>
            </a:r>
          </a:p>
          <a:p>
            <a:pPr lvl="1" eaLnBrk="1" hangingPunct="1"/>
            <a:r>
              <a:rPr lang="en-US" altLang="en-US" sz="2400" dirty="0" smtClean="0"/>
              <a:t>PCA-SIFT descriptor, </a:t>
            </a:r>
            <a:r>
              <a:rPr lang="en-US" altLang="en-US" sz="2400" i="1" dirty="0" smtClean="0"/>
              <a:t>d</a:t>
            </a:r>
            <a:r>
              <a:rPr lang="en-US" altLang="en-US" sz="2400" dirty="0" smtClean="0"/>
              <a:t>=10</a:t>
            </a:r>
          </a:p>
          <a:p>
            <a:pPr lvl="1" eaLnBrk="1" hangingPunct="1">
              <a:buFontTx/>
              <a:buNone/>
            </a:pPr>
            <a:endParaRPr lang="en-US" altLang="en-US" sz="2400" dirty="0" smtClean="0"/>
          </a:p>
        </p:txBody>
      </p:sp>
      <p:pic>
        <p:nvPicPr>
          <p:cNvPr id="55300" name="Picture 4" descr="ethims"/>
          <p:cNvPicPr>
            <a:picLocks noGrp="1" noChangeAspect="1" noChangeArrowheads="1"/>
          </p:cNvPicPr>
          <p:nvPr>
            <p:ph type="clipArt" sz="half" idx="2"/>
          </p:nvPr>
        </p:nvPicPr>
        <p:blipFill>
          <a:blip r:embed="rId3">
            <a:extLst>
              <a:ext uri="{28A0092B-C50C-407E-A947-70E740481C1C}">
                <a14:useLocalDpi xmlns:a14="http://schemas.microsoft.com/office/drawing/2010/main" val="0"/>
              </a:ext>
            </a:extLst>
          </a:blip>
          <a:srcRect/>
          <a:stretch>
            <a:fillRect/>
          </a:stretch>
        </p:blipFill>
        <p:spPr>
          <a:xfrm>
            <a:off x="5334000" y="1554163"/>
            <a:ext cx="3200400" cy="2584450"/>
          </a:xfrm>
          <a:noFill/>
        </p:spPr>
      </p:pic>
      <p:graphicFrame>
        <p:nvGraphicFramePr>
          <p:cNvPr id="615429" name="Group 5"/>
          <p:cNvGraphicFramePr>
            <a:graphicFrameLocks noGrp="1"/>
          </p:cNvGraphicFramePr>
          <p:nvPr>
            <p:extLst>
              <p:ext uri="{D42A27DB-BD31-4B8C-83A1-F6EECF244321}">
                <p14:modId xmlns:p14="http://schemas.microsoft.com/office/powerpoint/2010/main" val="310403239"/>
              </p:ext>
            </p:extLst>
          </p:nvPr>
        </p:nvGraphicFramePr>
        <p:xfrm>
          <a:off x="1143000" y="4373563"/>
          <a:ext cx="6400800" cy="1863726"/>
        </p:xfrm>
        <a:graphic>
          <a:graphicData uri="http://schemas.openxmlformats.org/drawingml/2006/table">
            <a:tbl>
              <a:tblPr/>
              <a:tblGrid>
                <a:gridCol w="2362200"/>
                <a:gridCol w="2133600"/>
                <a:gridCol w="1905000"/>
              </a:tblGrid>
              <a:tr h="33528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Kernel</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err="1" smtClean="0">
                          <a:ln>
                            <a:noFill/>
                          </a:ln>
                          <a:solidFill>
                            <a:schemeClr val="tx1"/>
                          </a:solidFill>
                          <a:effectLst/>
                          <a:latin typeface="Arial" charset="0"/>
                        </a:rPr>
                        <a:t>Complessità</a:t>
                      </a:r>
                      <a:endParaRPr kumimoji="0" lang="en-US" sz="1600" b="1"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err="1" smtClean="0">
                          <a:ln>
                            <a:noFill/>
                          </a:ln>
                          <a:solidFill>
                            <a:schemeClr val="tx1"/>
                          </a:solidFill>
                          <a:effectLst/>
                          <a:latin typeface="Arial" charset="0"/>
                        </a:rPr>
                        <a:t>Accuratezza</a:t>
                      </a:r>
                      <a:endParaRPr kumimoji="0" lang="en-US" sz="1600" b="1"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46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Match </a:t>
                      </a:r>
                      <a:r>
                        <a:rPr kumimoji="0" lang="en-US" sz="1600" b="0" i="1" u="none" strike="noStrike" cap="none" normalizeH="0" baseline="0" smtClean="0">
                          <a:ln>
                            <a:noFill/>
                          </a:ln>
                          <a:solidFill>
                            <a:schemeClr val="tx1"/>
                          </a:solidFill>
                          <a:effectLst/>
                          <a:latin typeface="Arial" charset="0"/>
                        </a:rPr>
                        <a:t>[Wallraven et al.]</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rPr>
                        <a:t>84%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912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Bhattacharyya affinity </a:t>
                      </a:r>
                      <a:r>
                        <a:rPr kumimoji="0" lang="en-US" sz="1600" b="0" i="1" u="none" strike="noStrike" cap="none" normalizeH="0" baseline="0" smtClean="0">
                          <a:ln>
                            <a:noFill/>
                          </a:ln>
                          <a:solidFill>
                            <a:schemeClr val="tx1"/>
                          </a:solidFill>
                          <a:effectLst/>
                          <a:latin typeface="Arial" charset="0"/>
                        </a:rPr>
                        <a:t>[Kondor &amp; Jebara]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rPr>
                        <a:t>85%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46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Pyramid match</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rPr>
                        <a:t>84%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55323" name="Picture 27" descr="quadcompl"/>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57600" y="4727575"/>
            <a:ext cx="1219200" cy="4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24" name="Picture 28" descr="mdl_complexity"/>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57600" y="5780088"/>
            <a:ext cx="1371600"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25" name="Picture 29" descr="cubiccompl"/>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657600" y="5287963"/>
            <a:ext cx="1219200" cy="42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26" name="Rectangle 31"/>
          <p:cNvSpPr>
            <a:spLocks noChangeArrowheads="1"/>
          </p:cNvSpPr>
          <p:nvPr/>
        </p:nvSpPr>
        <p:spPr bwMode="auto">
          <a:xfrm>
            <a:off x="1143000" y="5757863"/>
            <a:ext cx="6400800" cy="438150"/>
          </a:xfrm>
          <a:prstGeom prst="rect">
            <a:avLst/>
          </a:prstGeom>
          <a:solidFill>
            <a:srgbClr val="FFFF00">
              <a:alpha val="18823"/>
            </a:srgbClr>
          </a:solidFill>
          <a:ln>
            <a:noFill/>
          </a:ln>
          <a:extLst>
            <a:ext uri="{91240B29-F687-4F45-9708-019B960494DF}">
              <a14:hiddenLine xmlns:a14="http://schemas.microsoft.com/office/drawing/2010/main" w="2857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55327" name="Text Box 32"/>
          <p:cNvSpPr txBox="1">
            <a:spLocks noChangeArrowheads="1"/>
          </p:cNvSpPr>
          <p:nvPr/>
        </p:nvSpPr>
        <p:spPr bwMode="auto">
          <a:xfrm>
            <a:off x="6229350" y="6477000"/>
            <a:ext cx="28384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1600"/>
              <a:t>Slide credit: Kristen Grauman</a:t>
            </a:r>
          </a:p>
        </p:txBody>
      </p:sp>
    </p:spTree>
    <p:extLst>
      <p:ext uri="{BB962C8B-B14F-4D97-AF65-F5344CB8AC3E}">
        <p14:creationId xmlns:p14="http://schemas.microsoft.com/office/powerpoint/2010/main" val="328610437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457200" y="0"/>
            <a:ext cx="8229600" cy="1143000"/>
          </a:xfrm>
        </p:spPr>
        <p:txBody>
          <a:bodyPr/>
          <a:lstStyle/>
          <a:p>
            <a:pPr eaLnBrk="1" hangingPunct="1"/>
            <a:r>
              <a:rPr lang="en-US" altLang="en-US" dirty="0" err="1"/>
              <a:t>Risultati</a:t>
            </a:r>
            <a:r>
              <a:rPr lang="en-US" altLang="en-US" dirty="0"/>
              <a:t> di </a:t>
            </a:r>
            <a:r>
              <a:rPr lang="en-US" altLang="en-US" dirty="0" err="1"/>
              <a:t>riconoscimento</a:t>
            </a:r>
            <a:endParaRPr lang="en-US" altLang="en-US" dirty="0" smtClean="0"/>
          </a:p>
        </p:txBody>
      </p:sp>
      <p:sp>
        <p:nvSpPr>
          <p:cNvPr id="56323" name="Rectangle 3"/>
          <p:cNvSpPr>
            <a:spLocks noGrp="1" noChangeArrowheads="1"/>
          </p:cNvSpPr>
          <p:nvPr>
            <p:ph type="body" idx="1"/>
          </p:nvPr>
        </p:nvSpPr>
        <p:spPr>
          <a:xfrm>
            <a:off x="457200" y="1325563"/>
            <a:ext cx="4921250" cy="4525962"/>
          </a:xfrm>
        </p:spPr>
        <p:txBody>
          <a:bodyPr/>
          <a:lstStyle/>
          <a:p>
            <a:pPr eaLnBrk="1" hangingPunct="1">
              <a:lnSpc>
                <a:spcPct val="90000"/>
              </a:lnSpc>
            </a:pPr>
            <a:r>
              <a:rPr lang="en-US" altLang="en-US" sz="2800" smtClean="0"/>
              <a:t>Caltech objects database 101 object classes</a:t>
            </a:r>
          </a:p>
          <a:p>
            <a:pPr eaLnBrk="1" hangingPunct="1">
              <a:lnSpc>
                <a:spcPct val="90000"/>
              </a:lnSpc>
            </a:pPr>
            <a:r>
              <a:rPr lang="en-US" altLang="en-US" sz="2800" smtClean="0"/>
              <a:t>Features:</a:t>
            </a:r>
          </a:p>
          <a:p>
            <a:pPr lvl="1" eaLnBrk="1" hangingPunct="1">
              <a:lnSpc>
                <a:spcPct val="90000"/>
              </a:lnSpc>
            </a:pPr>
            <a:r>
              <a:rPr lang="en-US" altLang="en-US" sz="2400" smtClean="0"/>
              <a:t>SIFT detector</a:t>
            </a:r>
          </a:p>
          <a:p>
            <a:pPr lvl="1" eaLnBrk="1" hangingPunct="1">
              <a:lnSpc>
                <a:spcPct val="90000"/>
              </a:lnSpc>
            </a:pPr>
            <a:r>
              <a:rPr lang="en-US" altLang="en-US" sz="2400" smtClean="0"/>
              <a:t>PCA-SIFT descriptor, </a:t>
            </a:r>
            <a:r>
              <a:rPr lang="en-US" altLang="en-US" sz="2400" i="1" smtClean="0"/>
              <a:t>d</a:t>
            </a:r>
            <a:r>
              <a:rPr lang="en-US" altLang="en-US" sz="2400" smtClean="0"/>
              <a:t>=10</a:t>
            </a:r>
          </a:p>
          <a:p>
            <a:pPr eaLnBrk="1" hangingPunct="1">
              <a:lnSpc>
                <a:spcPct val="90000"/>
              </a:lnSpc>
            </a:pPr>
            <a:r>
              <a:rPr lang="en-US" altLang="en-US" sz="2800" smtClean="0"/>
              <a:t>30 training images / class</a:t>
            </a:r>
          </a:p>
          <a:p>
            <a:pPr eaLnBrk="1" hangingPunct="1">
              <a:lnSpc>
                <a:spcPct val="90000"/>
              </a:lnSpc>
            </a:pPr>
            <a:r>
              <a:rPr lang="en-US" altLang="en-US" sz="2800" smtClean="0">
                <a:solidFill>
                  <a:srgbClr val="FF0000"/>
                </a:solidFill>
              </a:rPr>
              <a:t>43% recognition rate</a:t>
            </a:r>
          </a:p>
          <a:p>
            <a:pPr eaLnBrk="1" hangingPunct="1">
              <a:lnSpc>
                <a:spcPct val="90000"/>
              </a:lnSpc>
            </a:pPr>
            <a:r>
              <a:rPr lang="en-US" altLang="en-US" sz="2800" smtClean="0"/>
              <a:t>0.002 seconds per match </a:t>
            </a:r>
          </a:p>
        </p:txBody>
      </p:sp>
      <p:pic>
        <p:nvPicPr>
          <p:cNvPr id="56324" name="Picture 4" descr="101obj"/>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1604963"/>
            <a:ext cx="3133725" cy="429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5" name="Text Box 5"/>
          <p:cNvSpPr txBox="1">
            <a:spLocks noChangeArrowheads="1"/>
          </p:cNvSpPr>
          <p:nvPr/>
        </p:nvSpPr>
        <p:spPr bwMode="auto">
          <a:xfrm>
            <a:off x="6229350" y="6477000"/>
            <a:ext cx="28384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1600"/>
              <a:t>Slide credit: Kristen Grauman</a:t>
            </a:r>
          </a:p>
        </p:txBody>
      </p:sp>
    </p:spTree>
    <p:extLst>
      <p:ext uri="{BB962C8B-B14F-4D97-AF65-F5344CB8AC3E}">
        <p14:creationId xmlns:p14="http://schemas.microsoft.com/office/powerpoint/2010/main" val="205556715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err="1" smtClean="0"/>
              <a:t>Localizzazione</a:t>
            </a:r>
            <a:endParaRPr lang="en-US" sz="3600" b="1" dirty="0"/>
          </a:p>
        </p:txBody>
      </p:sp>
      <p:sp>
        <p:nvSpPr>
          <p:cNvPr id="3" name="Content Placeholder 2"/>
          <p:cNvSpPr>
            <a:spLocks noGrp="1"/>
          </p:cNvSpPr>
          <p:nvPr>
            <p:ph idx="1"/>
          </p:nvPr>
        </p:nvSpPr>
        <p:spPr>
          <a:xfrm>
            <a:off x="539750" y="1412875"/>
            <a:ext cx="5112370" cy="4525963"/>
          </a:xfrm>
        </p:spPr>
        <p:txBody>
          <a:bodyPr/>
          <a:lstStyle/>
          <a:p>
            <a:pPr lvl="1"/>
            <a:r>
              <a:rPr lang="en-US" sz="2400" b="1" dirty="0" err="1" smtClean="0"/>
              <a:t>Localizzazione</a:t>
            </a:r>
            <a:r>
              <a:rPr lang="en-US" sz="2400" b="1" dirty="0" smtClean="0"/>
              <a:t> (detection)</a:t>
            </a:r>
            <a:r>
              <a:rPr lang="en-US" sz="2400" dirty="0" smtClean="0"/>
              <a:t>: </a:t>
            </a:r>
            <a:r>
              <a:rPr lang="en-US" sz="2400" dirty="0" err="1" smtClean="0"/>
              <a:t>trovare</a:t>
            </a:r>
            <a:r>
              <a:rPr lang="en-US" sz="2400" dirty="0" smtClean="0"/>
              <a:t> dove </a:t>
            </a:r>
            <a:r>
              <a:rPr lang="en-US" sz="2400" dirty="0" err="1" smtClean="0"/>
              <a:t>sono</a:t>
            </a:r>
            <a:r>
              <a:rPr lang="en-US" sz="2400" dirty="0" smtClean="0"/>
              <a:t> collocate </a:t>
            </a:r>
            <a:r>
              <a:rPr lang="en-US" sz="2400" dirty="0" err="1" smtClean="0"/>
              <a:t>nelle</a:t>
            </a:r>
            <a:r>
              <a:rPr lang="en-US" sz="2400" dirty="0" smtClean="0"/>
              <a:t> </a:t>
            </a:r>
            <a:r>
              <a:rPr lang="en-US" sz="2400" dirty="0" err="1" smtClean="0"/>
              <a:t>immagini</a:t>
            </a:r>
            <a:r>
              <a:rPr lang="en-US" sz="2400" dirty="0" smtClean="0"/>
              <a:t> </a:t>
            </a:r>
            <a:r>
              <a:rPr lang="en-US" sz="2400" dirty="0" err="1" smtClean="0"/>
              <a:t>tutte</a:t>
            </a:r>
            <a:r>
              <a:rPr lang="en-US" sz="2400" dirty="0" smtClean="0"/>
              <a:t> le </a:t>
            </a:r>
            <a:r>
              <a:rPr lang="en-US" sz="2400" dirty="0" err="1" smtClean="0"/>
              <a:t>istanze</a:t>
            </a:r>
            <a:r>
              <a:rPr lang="en-US" sz="2400" dirty="0" smtClean="0"/>
              <a:t> di </a:t>
            </a:r>
            <a:r>
              <a:rPr lang="en-US" sz="2400" dirty="0" err="1" smtClean="0"/>
              <a:t>una</a:t>
            </a:r>
            <a:r>
              <a:rPr lang="en-US" sz="2400" dirty="0" smtClean="0"/>
              <a:t> </a:t>
            </a:r>
            <a:r>
              <a:rPr lang="en-US" sz="2400" dirty="0" err="1" smtClean="0"/>
              <a:t>particolare</a:t>
            </a:r>
            <a:r>
              <a:rPr lang="en-US" sz="2400" dirty="0" smtClean="0"/>
              <a:t> </a:t>
            </a:r>
            <a:r>
              <a:rPr lang="en-US" sz="2400" dirty="0" err="1" smtClean="0"/>
              <a:t>categoria</a:t>
            </a:r>
            <a:endParaRPr lang="en-US" sz="2400" dirty="0" smtClean="0"/>
          </a:p>
          <a:p>
            <a:pPr lvl="1"/>
            <a:r>
              <a:rPr lang="it-IT" sz="2400" dirty="0"/>
              <a:t>Domanda: </a:t>
            </a:r>
            <a:r>
              <a:rPr lang="it-IT" sz="2400" i="1" dirty="0" smtClean="0"/>
              <a:t>dove si trovano le persone nell’immagine?</a:t>
            </a:r>
          </a:p>
          <a:p>
            <a:pPr lvl="1"/>
            <a:r>
              <a:rPr lang="it-IT" sz="2400" dirty="0" smtClean="0"/>
              <a:t>Domanda equivalente</a:t>
            </a:r>
            <a:r>
              <a:rPr lang="it-IT" sz="2400" i="1" dirty="0" smtClean="0"/>
              <a:t>:quante persone si trovano nell’immagine?</a:t>
            </a:r>
            <a:endParaRPr lang="it-IT" sz="2400" i="1" dirty="0"/>
          </a:p>
          <a:p>
            <a:pPr lvl="1"/>
            <a:endParaRPr lang="en-US" sz="2400" dirty="0" smtClean="0"/>
          </a:p>
        </p:txBody>
      </p:sp>
      <p:sp>
        <p:nvSpPr>
          <p:cNvPr id="4" name="Slide Number Placeholder 3"/>
          <p:cNvSpPr>
            <a:spLocks noGrp="1"/>
          </p:cNvSpPr>
          <p:nvPr>
            <p:ph type="sldNum" sz="quarter" idx="12"/>
          </p:nvPr>
        </p:nvSpPr>
        <p:spPr/>
        <p:txBody>
          <a:bodyPr/>
          <a:lstStyle/>
          <a:p>
            <a:pPr>
              <a:defRPr/>
            </a:pPr>
            <a:fld id="{386111E9-C70E-4047-A49E-5E2B65831748}" type="slidenum">
              <a:rPr lang="it-IT" smtClean="0"/>
              <a:pPr>
                <a:defRPr/>
              </a:pPr>
              <a:t>7</a:t>
            </a:fld>
            <a:endParaRPr lang="it-IT"/>
          </a:p>
        </p:txBody>
      </p:sp>
      <p:pic>
        <p:nvPicPr>
          <p:cNvPr id="6" name="Picture 3" descr="IMG_3534"/>
          <p:cNvPicPr>
            <a:picLocks noChangeAspect="1" noChangeArrowheads="1"/>
          </p:cNvPicPr>
          <p:nvPr>
            <p:custDataLst>
              <p:tags r:id="rId1"/>
            </p:custDataLst>
          </p:nvPr>
        </p:nvPicPr>
        <p:blipFill>
          <a:blip r:embed="rId3" cstate="print">
            <a:extLst>
              <a:ext uri="{28A0092B-C50C-407E-A947-70E740481C1C}">
                <a14:useLocalDpi xmlns:a14="http://schemas.microsoft.com/office/drawing/2010/main" val="0"/>
              </a:ext>
            </a:extLst>
          </a:blip>
          <a:srcRect t="8163" b="17346"/>
          <a:stretch>
            <a:fillRect/>
          </a:stretch>
        </p:blipFill>
        <p:spPr bwMode="auto">
          <a:xfrm>
            <a:off x="5724128" y="2204864"/>
            <a:ext cx="3232359" cy="3456384"/>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6508002" y="5013176"/>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6660232" y="5013176"/>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6300192" y="5157192"/>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156176" y="5229200"/>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136808" y="4924581"/>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6084168" y="4924581"/>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5940152" y="4924581"/>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5796136" y="4708557"/>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5652120" y="5229200"/>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6804248" y="5373216"/>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7360944" y="5373216"/>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7164288" y="5373216"/>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7164288" y="5229200"/>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7504960" y="5013176"/>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8172400" y="5212613"/>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8369056" y="5301208"/>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7236296" y="4869160"/>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7072912" y="4924581"/>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8729096" y="5301208"/>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721568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err="1" smtClean="0"/>
              <a:t>Localizzazione</a:t>
            </a:r>
            <a:r>
              <a:rPr lang="en-US" sz="3600" b="1" dirty="0" smtClean="0"/>
              <a:t> (2)</a:t>
            </a:r>
            <a:endParaRPr lang="en-US" sz="3600" b="1" dirty="0"/>
          </a:p>
        </p:txBody>
      </p:sp>
      <p:sp>
        <p:nvSpPr>
          <p:cNvPr id="3" name="Content Placeholder 2"/>
          <p:cNvSpPr>
            <a:spLocks noGrp="1"/>
          </p:cNvSpPr>
          <p:nvPr>
            <p:ph idx="1"/>
          </p:nvPr>
        </p:nvSpPr>
        <p:spPr>
          <a:xfrm>
            <a:off x="539750" y="1412875"/>
            <a:ext cx="4536306" cy="4525963"/>
          </a:xfrm>
        </p:spPr>
        <p:txBody>
          <a:bodyPr/>
          <a:lstStyle/>
          <a:p>
            <a:r>
              <a:rPr lang="en-US" sz="2800" dirty="0" smtClean="0"/>
              <a:t>La </a:t>
            </a:r>
            <a:r>
              <a:rPr lang="en-US" sz="2800" dirty="0" err="1" smtClean="0"/>
              <a:t>localizzazione</a:t>
            </a:r>
            <a:r>
              <a:rPr lang="en-US" sz="2800" dirty="0" smtClean="0"/>
              <a:t> è </a:t>
            </a:r>
            <a:r>
              <a:rPr lang="en-US" sz="2800" dirty="0" err="1" smtClean="0"/>
              <a:t>necessaria</a:t>
            </a:r>
            <a:r>
              <a:rPr lang="en-US" sz="2800" dirty="0" smtClean="0"/>
              <a:t> </a:t>
            </a:r>
            <a:r>
              <a:rPr lang="en-US" sz="2800" dirty="0" err="1" smtClean="0"/>
              <a:t>solitamente</a:t>
            </a:r>
            <a:r>
              <a:rPr lang="en-US" sz="2800" dirty="0" smtClean="0"/>
              <a:t> </a:t>
            </a:r>
            <a:r>
              <a:rPr lang="en-US" sz="2800" dirty="0" err="1" smtClean="0"/>
              <a:t>nel</a:t>
            </a:r>
            <a:r>
              <a:rPr lang="en-US" sz="2800" dirty="0" smtClean="0"/>
              <a:t> </a:t>
            </a:r>
            <a:r>
              <a:rPr lang="en-US" sz="2800" dirty="0" err="1" smtClean="0"/>
              <a:t>momento</a:t>
            </a:r>
            <a:r>
              <a:rPr lang="en-US" sz="2800" dirty="0" smtClean="0"/>
              <a:t> in cui </a:t>
            </a:r>
            <a:r>
              <a:rPr lang="en-US" sz="2800" dirty="0" err="1" smtClean="0"/>
              <a:t>si</a:t>
            </a:r>
            <a:r>
              <a:rPr lang="en-US" sz="2800" dirty="0" smtClean="0"/>
              <a:t> </a:t>
            </a:r>
            <a:r>
              <a:rPr lang="en-US" sz="2800" dirty="0" err="1" smtClean="0"/>
              <a:t>deve</a:t>
            </a:r>
            <a:r>
              <a:rPr lang="en-US" sz="2800" dirty="0" smtClean="0"/>
              <a:t> </a:t>
            </a:r>
            <a:r>
              <a:rPr lang="en-US" sz="2800" dirty="0" err="1" smtClean="0"/>
              <a:t>interagire</a:t>
            </a:r>
            <a:r>
              <a:rPr lang="en-US" sz="2800" dirty="0" smtClean="0"/>
              <a:t> con </a:t>
            </a:r>
            <a:r>
              <a:rPr lang="en-US" sz="2800" dirty="0" err="1" smtClean="0"/>
              <a:t>l’ambiente</a:t>
            </a:r>
            <a:endParaRPr lang="en-US" sz="2800" dirty="0" smtClean="0"/>
          </a:p>
          <a:p>
            <a:r>
              <a:rPr lang="en-US" sz="2800" dirty="0" err="1" smtClean="0"/>
              <a:t>Interfacce</a:t>
            </a:r>
            <a:r>
              <a:rPr lang="en-US" sz="2800" dirty="0" smtClean="0"/>
              <a:t> </a:t>
            </a:r>
            <a:r>
              <a:rPr lang="en-US" sz="2800" dirty="0" err="1" smtClean="0"/>
              <a:t>visuali</a:t>
            </a:r>
            <a:r>
              <a:rPr lang="en-US" sz="2800" dirty="0" smtClean="0"/>
              <a:t> </a:t>
            </a:r>
            <a:r>
              <a:rPr lang="en-US" sz="2800" dirty="0" err="1" smtClean="0"/>
              <a:t>multimodali</a:t>
            </a:r>
            <a:r>
              <a:rPr lang="en-US" sz="2800" dirty="0" smtClean="0"/>
              <a:t> (google glasses), </a:t>
            </a:r>
            <a:r>
              <a:rPr lang="en-US" sz="2800" dirty="0" err="1" smtClean="0"/>
              <a:t>sorveglianza</a:t>
            </a:r>
            <a:r>
              <a:rPr lang="en-US" sz="2800" dirty="0" smtClean="0"/>
              <a:t>, </a:t>
            </a:r>
            <a:r>
              <a:rPr lang="en-US" sz="2800" dirty="0" err="1" smtClean="0"/>
              <a:t>navigazione</a:t>
            </a:r>
            <a:endParaRPr lang="en-US" sz="2800" dirty="0"/>
          </a:p>
          <a:p>
            <a:endParaRPr lang="en-US" sz="3200" dirty="0" smtClean="0"/>
          </a:p>
        </p:txBody>
      </p:sp>
      <p:sp>
        <p:nvSpPr>
          <p:cNvPr id="4" name="Slide Number Placeholder 3"/>
          <p:cNvSpPr>
            <a:spLocks noGrp="1"/>
          </p:cNvSpPr>
          <p:nvPr>
            <p:ph type="sldNum" sz="quarter" idx="12"/>
          </p:nvPr>
        </p:nvSpPr>
        <p:spPr/>
        <p:txBody>
          <a:bodyPr/>
          <a:lstStyle/>
          <a:p>
            <a:pPr>
              <a:defRPr/>
            </a:pPr>
            <a:fld id="{386111E9-C70E-4047-A49E-5E2B65831748}" type="slidenum">
              <a:rPr lang="it-IT" smtClean="0"/>
              <a:pPr>
                <a:defRPr/>
              </a:pPr>
              <a:t>8</a:t>
            </a:fld>
            <a:endParaRPr lang="it-IT"/>
          </a:p>
        </p:txBody>
      </p:sp>
      <p:pic>
        <p:nvPicPr>
          <p:cNvPr id="299010" name="Picture 2" descr="http://4.bp.blogspot.com/_ZaGO7GjCqAI/R7DpPQ7kmWI/AAAAAAAAHq0/ctU49xg5ouM/s640/intuitive-object-recognitio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016" y="1916832"/>
            <a:ext cx="4038600" cy="3381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29665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err="1" smtClean="0"/>
              <a:t>Localizzazione</a:t>
            </a:r>
            <a:r>
              <a:rPr lang="en-US" sz="3600" b="1" dirty="0" smtClean="0"/>
              <a:t> (3)</a:t>
            </a:r>
            <a:endParaRPr lang="en-US" sz="3600" b="1" dirty="0"/>
          </a:p>
        </p:txBody>
      </p:sp>
      <p:sp>
        <p:nvSpPr>
          <p:cNvPr id="3" name="Content Placeholder 2"/>
          <p:cNvSpPr>
            <a:spLocks noGrp="1"/>
          </p:cNvSpPr>
          <p:nvPr>
            <p:ph idx="1"/>
          </p:nvPr>
        </p:nvSpPr>
        <p:spPr>
          <a:xfrm>
            <a:off x="539750" y="1412875"/>
            <a:ext cx="7920682" cy="4525963"/>
          </a:xfrm>
        </p:spPr>
        <p:txBody>
          <a:bodyPr/>
          <a:lstStyle/>
          <a:p>
            <a:r>
              <a:rPr lang="en-US" sz="2800" dirty="0" err="1" smtClean="0"/>
              <a:t>Più</a:t>
            </a:r>
            <a:r>
              <a:rPr lang="en-US" sz="2800" dirty="0" smtClean="0"/>
              <a:t> </a:t>
            </a:r>
            <a:r>
              <a:rPr lang="en-US" sz="2800" dirty="0" err="1" smtClean="0"/>
              <a:t>difficile</a:t>
            </a:r>
            <a:r>
              <a:rPr lang="en-US" sz="2800" dirty="0" smtClean="0"/>
              <a:t> </a:t>
            </a:r>
            <a:r>
              <a:rPr lang="en-US" sz="2800" dirty="0" err="1" smtClean="0"/>
              <a:t>della</a:t>
            </a:r>
            <a:r>
              <a:rPr lang="en-US" sz="2800" dirty="0" smtClean="0"/>
              <a:t> </a:t>
            </a:r>
            <a:r>
              <a:rPr lang="en-US" sz="2800" dirty="0" err="1" smtClean="0"/>
              <a:t>classificazione</a:t>
            </a:r>
            <a:r>
              <a:rPr lang="en-US" sz="2800" dirty="0" smtClean="0"/>
              <a:t>, </a:t>
            </a:r>
            <a:r>
              <a:rPr lang="en-US" sz="2800" dirty="0" err="1" smtClean="0"/>
              <a:t>perchè</a:t>
            </a:r>
            <a:r>
              <a:rPr lang="en-US" sz="2800" dirty="0" smtClean="0"/>
              <a:t> </a:t>
            </a:r>
            <a:r>
              <a:rPr lang="en-US" sz="2800" dirty="0" err="1" smtClean="0"/>
              <a:t>richiede</a:t>
            </a:r>
            <a:r>
              <a:rPr lang="en-US" sz="2800" dirty="0" smtClean="0"/>
              <a:t> in output </a:t>
            </a:r>
            <a:r>
              <a:rPr lang="en-US" sz="2800" dirty="0" err="1" smtClean="0"/>
              <a:t>maggiore</a:t>
            </a:r>
            <a:r>
              <a:rPr lang="en-US" sz="2800" dirty="0" smtClean="0"/>
              <a:t> </a:t>
            </a:r>
            <a:r>
              <a:rPr lang="en-US" sz="2800" dirty="0" err="1" smtClean="0"/>
              <a:t>informazione</a:t>
            </a:r>
            <a:endParaRPr lang="en-US" sz="2800" dirty="0" smtClean="0"/>
          </a:p>
          <a:p>
            <a:endParaRPr lang="en-US" sz="3200" dirty="0" smtClean="0"/>
          </a:p>
        </p:txBody>
      </p:sp>
      <p:sp>
        <p:nvSpPr>
          <p:cNvPr id="4" name="Slide Number Placeholder 3"/>
          <p:cNvSpPr>
            <a:spLocks noGrp="1"/>
          </p:cNvSpPr>
          <p:nvPr>
            <p:ph type="sldNum" sz="quarter" idx="12"/>
          </p:nvPr>
        </p:nvSpPr>
        <p:spPr/>
        <p:txBody>
          <a:bodyPr/>
          <a:lstStyle/>
          <a:p>
            <a:pPr>
              <a:defRPr/>
            </a:pPr>
            <a:fld id="{386111E9-C70E-4047-A49E-5E2B65831748}" type="slidenum">
              <a:rPr lang="it-IT" smtClean="0"/>
              <a:pPr>
                <a:defRPr/>
              </a:pPr>
              <a:t>9</a:t>
            </a:fld>
            <a:endParaRPr lang="it-IT"/>
          </a:p>
        </p:txBody>
      </p:sp>
      <p:sp>
        <p:nvSpPr>
          <p:cNvPr id="5" name="AutoShape 2" descr="http://www.whoateallthepies.tv/wp-content/uploads/2012/10/whereswally-gerrard.jpg"/>
          <p:cNvSpPr>
            <a:spLocks noChangeAspect="1" noChangeArrowheads="1"/>
          </p:cNvSpPr>
          <p:nvPr/>
        </p:nvSpPr>
        <p:spPr bwMode="auto">
          <a:xfrm>
            <a:off x="63500" y="-136525"/>
            <a:ext cx="7200900" cy="50958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30003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75785" y="2492896"/>
            <a:ext cx="5091644" cy="36014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93612899"/>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heme/theme1.xml><?xml version="1.0" encoding="utf-8"?>
<a:theme xmlns:a="http://schemas.openxmlformats.org/drawingml/2006/main" name="Struttura predefinita">
  <a:themeElements>
    <a:clrScheme name="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truttura predefinita">
      <a:majorFont>
        <a:latin typeface="Tahoma"/>
        <a:ea typeface=""/>
        <a:cs typeface="Arial"/>
      </a:majorFont>
      <a:minorFont>
        <a:latin typeface="Tahom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truttura predefinit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truttura predefinit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truttura predefinit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truttura predefinit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truttura predefinit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truttura predefinit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truttura predefinit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truttura predefinit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truttura predefinit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truttura predefinit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truttura predefinit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19526</TotalTime>
  <Words>2399</Words>
  <Application>Microsoft Office PowerPoint</Application>
  <PresentationFormat>On-screen Show (4:3)</PresentationFormat>
  <Paragraphs>399</Paragraphs>
  <Slides>69</Slides>
  <Notes>21</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69</vt:i4>
      </vt:variant>
    </vt:vector>
  </HeadingPairs>
  <TitlesOfParts>
    <vt:vector size="72" baseType="lpstr">
      <vt:lpstr>Struttura predefinita</vt:lpstr>
      <vt:lpstr>Image</vt:lpstr>
      <vt:lpstr>Equation</vt:lpstr>
      <vt:lpstr>Sistemi avanzati per il Riconoscimento</vt:lpstr>
      <vt:lpstr>Riconoscimento di (categorie di) oggetti</vt:lpstr>
      <vt:lpstr>Riconoscimento di (categorie di) oggetti (2)</vt:lpstr>
      <vt:lpstr>Classificazione</vt:lpstr>
      <vt:lpstr>Classificazione (2)</vt:lpstr>
      <vt:lpstr>Classificazione (3)</vt:lpstr>
      <vt:lpstr>Localizzazione</vt:lpstr>
      <vt:lpstr>Localizzazione (2)</vt:lpstr>
      <vt:lpstr>Localizzazione (3)</vt:lpstr>
      <vt:lpstr>Verifica (verification)</vt:lpstr>
      <vt:lpstr>Identificazione (identification)</vt:lpstr>
      <vt:lpstr>Segmentazione semantica</vt:lpstr>
      <vt:lpstr>Riconoscimento della scena</vt:lpstr>
      <vt:lpstr>Riconoscimento della scena</vt:lpstr>
      <vt:lpstr>Applicazioni: Computational Photography</vt:lpstr>
      <vt:lpstr>Assisted driving</vt:lpstr>
      <vt:lpstr>Applicazioni:  image retrieval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Il riconoscimento di oggetti è coì difficile?</vt:lpstr>
      <vt:lpstr>PowerPoint Presentation</vt:lpstr>
      <vt:lpstr>La ricerca in riconoscimento di oggetti</vt:lpstr>
      <vt:lpstr>Approcci per classificazione  di oggetti e scene</vt:lpstr>
      <vt:lpstr>Approcci per classificazione  di oggetti e scene</vt:lpstr>
      <vt:lpstr>Modello Bag-of-words</vt:lpstr>
      <vt:lpstr>PowerPoint Presentation</vt:lpstr>
      <vt:lpstr>Analogia con i documenti testuali</vt:lpstr>
      <vt:lpstr>Bag of visual words: punti fondamentali</vt:lpstr>
      <vt:lpstr>PowerPoint Presentation</vt:lpstr>
      <vt:lpstr>PowerPoint Presentation</vt:lpstr>
      <vt:lpstr>1.Feature extraction e rappresentazione</vt:lpstr>
      <vt:lpstr>1.Feature extraction e rappresentazione</vt:lpstr>
      <vt:lpstr>1.Feature extraction e rappresentazione</vt:lpstr>
      <vt:lpstr>1.Feature extraction e rappresentazione</vt:lpstr>
      <vt:lpstr>1.Feature extraction e  rappresentazione</vt:lpstr>
      <vt:lpstr>PowerPoint Presentation</vt:lpstr>
      <vt:lpstr>2. Formazione del dizionario di codewords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Metodi discriminativi basati sulla rappresentazione BoW</vt:lpstr>
      <vt:lpstr>Metodi discriminativi basati sulla rappresentazione BoW</vt:lpstr>
      <vt:lpstr>Bag of words + SVM</vt:lpstr>
      <vt:lpstr>Bag of words + SVM - problemi</vt:lpstr>
      <vt:lpstr>Bag of words + SVM - problemi</vt:lpstr>
      <vt:lpstr>BoW+ Spatial histogram + SVM</vt:lpstr>
      <vt:lpstr>BoW+ Spatial histogram + SVM</vt:lpstr>
      <vt:lpstr>BoW + Pyramid matching kernel</vt:lpstr>
      <vt:lpstr>In breve: Pyramid match kernel</vt:lpstr>
      <vt:lpstr>Pyramid Match (Grauman &amp; Darrell 2005)</vt:lpstr>
      <vt:lpstr>Pyramid Match (Grauman &amp; Darrell 2005)</vt:lpstr>
      <vt:lpstr>Pyramid match kernel</vt:lpstr>
      <vt:lpstr>PowerPoint Presentation</vt:lpstr>
      <vt:lpstr>PowerPoint Presentation</vt:lpstr>
      <vt:lpstr>PowerPoint Presentation</vt:lpstr>
      <vt:lpstr>Pyramid match - esempio</vt:lpstr>
      <vt:lpstr>Riassunto: Pyramid match kernel</vt:lpstr>
      <vt:lpstr>Risultati di riconoscimento</vt:lpstr>
      <vt:lpstr>Risultati di riconoscimento</vt:lpstr>
    </vt:vector>
  </TitlesOfParts>
  <Company>VIPS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Marco</dc:creator>
  <cp:lastModifiedBy>Marco Cristani</cp:lastModifiedBy>
  <cp:revision>258</cp:revision>
  <dcterms:created xsi:type="dcterms:W3CDTF">2007-12-20T12:55:16Z</dcterms:created>
  <dcterms:modified xsi:type="dcterms:W3CDTF">2014-04-03T23:10:27Z</dcterms:modified>
</cp:coreProperties>
</file>